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1"/>
  </p:notesMasterIdLst>
  <p:handoutMasterIdLst>
    <p:handoutMasterId r:id="rId52"/>
  </p:handoutMasterIdLst>
  <p:sldIdLst>
    <p:sldId id="396" r:id="rId2"/>
    <p:sldId id="397" r:id="rId3"/>
    <p:sldId id="354" r:id="rId4"/>
    <p:sldId id="356" r:id="rId5"/>
    <p:sldId id="357" r:id="rId6"/>
    <p:sldId id="401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70" r:id="rId19"/>
    <p:sldId id="369" r:id="rId20"/>
    <p:sldId id="289" r:id="rId21"/>
    <p:sldId id="304" r:id="rId22"/>
    <p:sldId id="305" r:id="rId23"/>
    <p:sldId id="291" r:id="rId24"/>
    <p:sldId id="292" r:id="rId25"/>
    <p:sldId id="293" r:id="rId26"/>
    <p:sldId id="322" r:id="rId27"/>
    <p:sldId id="389" r:id="rId28"/>
    <p:sldId id="308" r:id="rId29"/>
    <p:sldId id="317" r:id="rId30"/>
    <p:sldId id="318" r:id="rId31"/>
    <p:sldId id="371" r:id="rId32"/>
    <p:sldId id="372" r:id="rId33"/>
    <p:sldId id="373" r:id="rId34"/>
    <p:sldId id="309" r:id="rId35"/>
    <p:sldId id="294" r:id="rId36"/>
    <p:sldId id="295" r:id="rId37"/>
    <p:sldId id="320" r:id="rId38"/>
    <p:sldId id="296" r:id="rId39"/>
    <p:sldId id="297" r:id="rId40"/>
    <p:sldId id="374" r:id="rId41"/>
    <p:sldId id="375" r:id="rId42"/>
    <p:sldId id="379" r:id="rId43"/>
    <p:sldId id="380" r:id="rId44"/>
    <p:sldId id="382" r:id="rId45"/>
    <p:sldId id="377" r:id="rId46"/>
    <p:sldId id="388" r:id="rId47"/>
    <p:sldId id="398" r:id="rId48"/>
    <p:sldId id="399" r:id="rId49"/>
    <p:sldId id="400" r:id="rId50"/>
  </p:sldIdLst>
  <p:sldSz cx="9144000" cy="6858000" type="screen4x3"/>
  <p:notesSz cx="10018713" cy="688816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  <a:srgbClr val="00FF00"/>
    <a:srgbClr val="FFFF00"/>
    <a:srgbClr val="660066"/>
    <a:srgbClr val="CC00CC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1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image" Target="../media/image111.wmf"/><Relationship Id="rId7" Type="http://schemas.openxmlformats.org/officeDocument/2006/relationships/image" Target="../media/image115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6" Type="http://schemas.openxmlformats.org/officeDocument/2006/relationships/image" Target="../media/image114.wmf"/><Relationship Id="rId11" Type="http://schemas.openxmlformats.org/officeDocument/2006/relationships/image" Target="../media/image119.wmf"/><Relationship Id="rId5" Type="http://schemas.openxmlformats.org/officeDocument/2006/relationships/image" Target="../media/image113.wmf"/><Relationship Id="rId10" Type="http://schemas.openxmlformats.org/officeDocument/2006/relationships/image" Target="../media/image118.wmf"/><Relationship Id="rId4" Type="http://schemas.openxmlformats.org/officeDocument/2006/relationships/image" Target="../media/image112.wmf"/><Relationship Id="rId9" Type="http://schemas.openxmlformats.org/officeDocument/2006/relationships/image" Target="../media/image11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25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13" Type="http://schemas.openxmlformats.org/officeDocument/2006/relationships/image" Target="../media/image138.wmf"/><Relationship Id="rId18" Type="http://schemas.openxmlformats.org/officeDocument/2006/relationships/image" Target="../media/image143.wmf"/><Relationship Id="rId3" Type="http://schemas.openxmlformats.org/officeDocument/2006/relationships/image" Target="../media/image128.wmf"/><Relationship Id="rId7" Type="http://schemas.openxmlformats.org/officeDocument/2006/relationships/image" Target="../media/image132.wmf"/><Relationship Id="rId12" Type="http://schemas.openxmlformats.org/officeDocument/2006/relationships/image" Target="../media/image137.wmf"/><Relationship Id="rId17" Type="http://schemas.openxmlformats.org/officeDocument/2006/relationships/image" Target="../media/image142.wmf"/><Relationship Id="rId2" Type="http://schemas.openxmlformats.org/officeDocument/2006/relationships/image" Target="../media/image127.wmf"/><Relationship Id="rId16" Type="http://schemas.openxmlformats.org/officeDocument/2006/relationships/image" Target="../media/image141.wmf"/><Relationship Id="rId20" Type="http://schemas.openxmlformats.org/officeDocument/2006/relationships/image" Target="../media/image145.w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11" Type="http://schemas.openxmlformats.org/officeDocument/2006/relationships/image" Target="../media/image136.wmf"/><Relationship Id="rId5" Type="http://schemas.openxmlformats.org/officeDocument/2006/relationships/image" Target="../media/image130.wmf"/><Relationship Id="rId15" Type="http://schemas.openxmlformats.org/officeDocument/2006/relationships/image" Target="../media/image140.wmf"/><Relationship Id="rId10" Type="http://schemas.openxmlformats.org/officeDocument/2006/relationships/image" Target="../media/image135.wmf"/><Relationship Id="rId19" Type="http://schemas.openxmlformats.org/officeDocument/2006/relationships/image" Target="../media/image144.wmf"/><Relationship Id="rId4" Type="http://schemas.openxmlformats.org/officeDocument/2006/relationships/image" Target="../media/image129.wmf"/><Relationship Id="rId9" Type="http://schemas.openxmlformats.org/officeDocument/2006/relationships/image" Target="../media/image134.wmf"/><Relationship Id="rId14" Type="http://schemas.openxmlformats.org/officeDocument/2006/relationships/image" Target="../media/image13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Relationship Id="rId9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png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13" Type="http://schemas.openxmlformats.org/officeDocument/2006/relationships/image" Target="../media/image170.wmf"/><Relationship Id="rId3" Type="http://schemas.openxmlformats.org/officeDocument/2006/relationships/image" Target="../media/image160.wmf"/><Relationship Id="rId7" Type="http://schemas.openxmlformats.org/officeDocument/2006/relationships/image" Target="../media/image164.wmf"/><Relationship Id="rId12" Type="http://schemas.openxmlformats.org/officeDocument/2006/relationships/image" Target="../media/image169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6" Type="http://schemas.openxmlformats.org/officeDocument/2006/relationships/image" Target="../media/image163.wmf"/><Relationship Id="rId11" Type="http://schemas.openxmlformats.org/officeDocument/2006/relationships/image" Target="../media/image168.wmf"/><Relationship Id="rId5" Type="http://schemas.openxmlformats.org/officeDocument/2006/relationships/image" Target="../media/image162.wmf"/><Relationship Id="rId10" Type="http://schemas.openxmlformats.org/officeDocument/2006/relationships/image" Target="../media/image167.wmf"/><Relationship Id="rId4" Type="http://schemas.openxmlformats.org/officeDocument/2006/relationships/image" Target="../media/image161.wmf"/><Relationship Id="rId9" Type="http://schemas.openxmlformats.org/officeDocument/2006/relationships/image" Target="../media/image16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png"/><Relationship Id="rId1" Type="http://schemas.openxmlformats.org/officeDocument/2006/relationships/image" Target="../media/image171.png"/><Relationship Id="rId4" Type="http://schemas.openxmlformats.org/officeDocument/2006/relationships/image" Target="../media/image17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image" Target="../media/image188.wmf"/><Relationship Id="rId7" Type="http://schemas.openxmlformats.org/officeDocument/2006/relationships/image" Target="../media/image192.wmf"/><Relationship Id="rId12" Type="http://schemas.openxmlformats.org/officeDocument/2006/relationships/image" Target="../media/image197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6" Type="http://schemas.openxmlformats.org/officeDocument/2006/relationships/image" Target="../media/image191.wmf"/><Relationship Id="rId11" Type="http://schemas.openxmlformats.org/officeDocument/2006/relationships/image" Target="../media/image196.wmf"/><Relationship Id="rId5" Type="http://schemas.openxmlformats.org/officeDocument/2006/relationships/image" Target="../media/image190.wmf"/><Relationship Id="rId10" Type="http://schemas.openxmlformats.org/officeDocument/2006/relationships/image" Target="../media/image195.wmf"/><Relationship Id="rId4" Type="http://schemas.openxmlformats.org/officeDocument/2006/relationships/image" Target="../media/image189.wmf"/><Relationship Id="rId9" Type="http://schemas.openxmlformats.org/officeDocument/2006/relationships/image" Target="../media/image19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image" Target="../media/image200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2" Type="http://schemas.openxmlformats.org/officeDocument/2006/relationships/image" Target="../media/image207.wmf"/><Relationship Id="rId1" Type="http://schemas.openxmlformats.org/officeDocument/2006/relationships/image" Target="../media/image206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13" Type="http://schemas.openxmlformats.org/officeDocument/2006/relationships/image" Target="../media/image223.wmf"/><Relationship Id="rId18" Type="http://schemas.openxmlformats.org/officeDocument/2006/relationships/image" Target="../media/image228.wmf"/><Relationship Id="rId3" Type="http://schemas.openxmlformats.org/officeDocument/2006/relationships/image" Target="../media/image213.wmf"/><Relationship Id="rId7" Type="http://schemas.openxmlformats.org/officeDocument/2006/relationships/image" Target="../media/image217.wmf"/><Relationship Id="rId12" Type="http://schemas.openxmlformats.org/officeDocument/2006/relationships/image" Target="../media/image222.wmf"/><Relationship Id="rId17" Type="http://schemas.openxmlformats.org/officeDocument/2006/relationships/image" Target="../media/image227.wmf"/><Relationship Id="rId2" Type="http://schemas.openxmlformats.org/officeDocument/2006/relationships/image" Target="../media/image212.wmf"/><Relationship Id="rId16" Type="http://schemas.openxmlformats.org/officeDocument/2006/relationships/image" Target="../media/image226.wmf"/><Relationship Id="rId1" Type="http://schemas.openxmlformats.org/officeDocument/2006/relationships/image" Target="../media/image211.wmf"/><Relationship Id="rId6" Type="http://schemas.openxmlformats.org/officeDocument/2006/relationships/image" Target="../media/image216.wmf"/><Relationship Id="rId11" Type="http://schemas.openxmlformats.org/officeDocument/2006/relationships/image" Target="../media/image221.wmf"/><Relationship Id="rId5" Type="http://schemas.openxmlformats.org/officeDocument/2006/relationships/image" Target="../media/image215.wmf"/><Relationship Id="rId15" Type="http://schemas.openxmlformats.org/officeDocument/2006/relationships/image" Target="../media/image225.wmf"/><Relationship Id="rId10" Type="http://schemas.openxmlformats.org/officeDocument/2006/relationships/image" Target="../media/image220.wmf"/><Relationship Id="rId19" Type="http://schemas.openxmlformats.org/officeDocument/2006/relationships/image" Target="../media/image229.wmf"/><Relationship Id="rId4" Type="http://schemas.openxmlformats.org/officeDocument/2006/relationships/image" Target="../media/image214.wmf"/><Relationship Id="rId9" Type="http://schemas.openxmlformats.org/officeDocument/2006/relationships/image" Target="../media/image219.wmf"/><Relationship Id="rId14" Type="http://schemas.openxmlformats.org/officeDocument/2006/relationships/image" Target="../media/image22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6" Type="http://schemas.openxmlformats.org/officeDocument/2006/relationships/image" Target="../media/image269.emf"/><Relationship Id="rId5" Type="http://schemas.openxmlformats.org/officeDocument/2006/relationships/image" Target="../media/image268.emf"/><Relationship Id="rId4" Type="http://schemas.openxmlformats.org/officeDocument/2006/relationships/image" Target="../media/image1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4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0.wmf"/><Relationship Id="rId3" Type="http://schemas.openxmlformats.org/officeDocument/2006/relationships/image" Target="../media/image41.emf"/><Relationship Id="rId7" Type="http://schemas.openxmlformats.org/officeDocument/2006/relationships/image" Target="../media/image45.wmf"/><Relationship Id="rId12" Type="http://schemas.openxmlformats.org/officeDocument/2006/relationships/image" Target="../media/image49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11" Type="http://schemas.openxmlformats.org/officeDocument/2006/relationships/image" Target="../media/image48.wmf"/><Relationship Id="rId5" Type="http://schemas.openxmlformats.org/officeDocument/2006/relationships/image" Target="../media/image43.wmf"/><Relationship Id="rId10" Type="http://schemas.openxmlformats.org/officeDocument/2006/relationships/image" Target="../media/image31.wmf"/><Relationship Id="rId4" Type="http://schemas.openxmlformats.org/officeDocument/2006/relationships/image" Target="../media/image42.wmf"/><Relationship Id="rId9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54.wmf"/><Relationship Id="rId1" Type="http://schemas.openxmlformats.org/officeDocument/2006/relationships/image" Target="../media/image7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813" cy="346075"/>
          </a:xfrm>
          <a:prstGeom prst="rect">
            <a:avLst/>
          </a:prstGeom>
        </p:spPr>
        <p:txBody>
          <a:bodyPr vert="horz" lIns="92720" tIns="46360" rIns="92720" bIns="4636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75313" y="0"/>
            <a:ext cx="4341812" cy="346075"/>
          </a:xfrm>
          <a:prstGeom prst="rect">
            <a:avLst/>
          </a:prstGeom>
        </p:spPr>
        <p:txBody>
          <a:bodyPr vert="horz" lIns="92720" tIns="46360" rIns="92720" bIns="46360" rtlCol="0"/>
          <a:lstStyle>
            <a:lvl1pPr algn="r">
              <a:defRPr sz="1200"/>
            </a:lvl1pPr>
          </a:lstStyle>
          <a:p>
            <a:pPr>
              <a:defRPr/>
            </a:pPr>
            <a:fld id="{B5B3E560-250B-46EF-B0F4-3B6303328A3A}" type="datetimeFigureOut">
              <a:rPr lang="zh-CN" altLang="en-US"/>
              <a:pPr>
                <a:defRPr/>
              </a:pPr>
              <a:t>2022/11/13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42088"/>
            <a:ext cx="4341813" cy="346075"/>
          </a:xfrm>
          <a:prstGeom prst="rect">
            <a:avLst/>
          </a:prstGeom>
        </p:spPr>
        <p:txBody>
          <a:bodyPr vert="horz" lIns="92720" tIns="46360" rIns="92720" bIns="463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75313" y="6542088"/>
            <a:ext cx="4341812" cy="346075"/>
          </a:xfrm>
          <a:prstGeom prst="rect">
            <a:avLst/>
          </a:prstGeom>
        </p:spPr>
        <p:txBody>
          <a:bodyPr vert="horz" lIns="92720" tIns="46360" rIns="92720" bIns="46360" rtlCol="0" anchor="b"/>
          <a:lstStyle>
            <a:lvl1pPr algn="r">
              <a:defRPr sz="1200"/>
            </a:lvl1pPr>
          </a:lstStyle>
          <a:p>
            <a:pPr>
              <a:defRPr/>
            </a:pPr>
            <a:fld id="{5DDDC389-987B-4D93-8AA5-D1DD16B01E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9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0225" cy="344488"/>
          </a:xfrm>
          <a:prstGeom prst="rect">
            <a:avLst/>
          </a:prstGeom>
        </p:spPr>
        <p:txBody>
          <a:bodyPr vert="horz" lIns="92720" tIns="46360" rIns="92720" bIns="4636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75313" y="0"/>
            <a:ext cx="4341812" cy="344488"/>
          </a:xfrm>
          <a:prstGeom prst="rect">
            <a:avLst/>
          </a:prstGeom>
        </p:spPr>
        <p:txBody>
          <a:bodyPr vert="horz" lIns="92720" tIns="46360" rIns="92720" bIns="4636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63906BF3-9F78-4841-9DE3-6CE35CF10294}" type="datetimeFigureOut">
              <a:rPr lang="zh-CN" altLang="en-US"/>
              <a:pPr>
                <a:defRPr/>
              </a:pPr>
              <a:t>2022/11/13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286125" y="515938"/>
            <a:ext cx="3446463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20" tIns="46360" rIns="92720" bIns="4636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01713" y="3271838"/>
            <a:ext cx="8015287" cy="3100387"/>
          </a:xfrm>
          <a:prstGeom prst="rect">
            <a:avLst/>
          </a:prstGeom>
        </p:spPr>
        <p:txBody>
          <a:bodyPr vert="horz" lIns="92720" tIns="46360" rIns="92720" bIns="4636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0225" cy="344487"/>
          </a:xfrm>
          <a:prstGeom prst="rect">
            <a:avLst/>
          </a:prstGeom>
        </p:spPr>
        <p:txBody>
          <a:bodyPr vert="horz" lIns="92720" tIns="46360" rIns="92720" bIns="4636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75313" y="6542088"/>
            <a:ext cx="4341812" cy="344487"/>
          </a:xfrm>
          <a:prstGeom prst="rect">
            <a:avLst/>
          </a:prstGeom>
        </p:spPr>
        <p:txBody>
          <a:bodyPr vert="horz" wrap="square" lIns="92720" tIns="46360" rIns="92720" bIns="4636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2ABC550-0A90-47B8-8346-3D9ECBFCFF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8764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Can be harmful to people. </a:t>
            </a: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52475" indent="-2889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58875" indent="-231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22425" indent="-231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85975" indent="-231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43175" indent="-231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00375" indent="-231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57575" indent="-231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14775" indent="-231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5E4201D-00E1-4E6C-A1B3-52DA923DD597}" type="slidenum">
              <a:rPr kumimoji="1" lang="zh-CN" altLang="en-US" smtClean="0">
                <a:latin typeface="Times New Roman" panose="02020603050405020304" pitchFamily="18" charset="0"/>
              </a:rPr>
              <a:pPr/>
              <a:t>30</a:t>
            </a:fld>
            <a:endParaRPr kumimoji="1" lang="en-US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5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ea typeface="宋体" panose="02010600030101010101" pitchFamily="2" charset="-122"/>
            </a:endParaRP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85764B9-D21E-4EF6-B704-017BCC03FCCD}" type="slidenum">
              <a:rPr lang="zh-CN" altLang="en-US" smtClean="0"/>
              <a:pPr/>
              <a:t>47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7551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6B445-E69E-483D-89E5-041E3D15E1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7653344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96EA9-5CD5-4FC4-8CEF-BDF1BE0694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3709329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0E7BEF-FF72-40D2-AA5A-322CFC2D51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4140269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DBA90-2B33-4B34-89D8-B30B8893D0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1378488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30CE3-53EF-4AAF-810F-EEB1A06431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7069905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CC6F5C-1AEB-492D-9D29-6297B94CF0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718668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21A6D-6764-4C53-AE8A-E8A087D9B5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127675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85744-F12D-49BF-B935-78552C5433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4081149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DE5ED9-EB94-4F36-92EF-3CBD44B13C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4481053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2D812-8C6D-4CDB-8654-94F67DF414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1491029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DDA4E-4AD9-4DAE-8556-663DD357E9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174657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CDB4-32C0-4029-AFCF-FC0E4EAF71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8295908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4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FFFF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FFFF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FFFF00"/>
                </a:solidFill>
              </a:defRPr>
            </a:lvl1pPr>
          </a:lstStyle>
          <a:p>
            <a:pPr>
              <a:defRPr/>
            </a:pPr>
            <a:fld id="{8C54D4B0-A8C0-4FFA-B07C-B82D354336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>
    <p:wip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12.png"/><Relationship Id="rId21" Type="http://schemas.openxmlformats.org/officeDocument/2006/relationships/image" Target="../media/image9.wmf"/><Relationship Id="rId7" Type="http://schemas.openxmlformats.org/officeDocument/2006/relationships/image" Target="../media/image2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7.wmf"/><Relationship Id="rId25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1.wmf"/><Relationship Id="rId15" Type="http://schemas.openxmlformats.org/officeDocument/2006/relationships/image" Target="../media/image6.wmf"/><Relationship Id="rId23" Type="http://schemas.openxmlformats.org/officeDocument/2006/relationships/image" Target="../media/image10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8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50.bin"/><Relationship Id="rId3" Type="http://schemas.openxmlformats.org/officeDocument/2006/relationships/image" Target="../media/image58.png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0.png"/><Relationship Id="rId11" Type="http://schemas.openxmlformats.org/officeDocument/2006/relationships/oleObject" Target="../embeddings/oleObject49.bin"/><Relationship Id="rId5" Type="http://schemas.openxmlformats.org/officeDocument/2006/relationships/image" Target="../media/image59.png"/><Relationship Id="rId15" Type="http://schemas.openxmlformats.org/officeDocument/2006/relationships/image" Target="../media/image53.png"/><Relationship Id="rId10" Type="http://schemas.openxmlformats.org/officeDocument/2006/relationships/image" Target="../media/image55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5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64.wmf"/><Relationship Id="rId18" Type="http://schemas.openxmlformats.org/officeDocument/2006/relationships/image" Target="../media/image66.wmf"/><Relationship Id="rId3" Type="http://schemas.openxmlformats.org/officeDocument/2006/relationships/image" Target="../media/image67.png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54.bin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3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63.wmf"/><Relationship Id="rId5" Type="http://schemas.openxmlformats.org/officeDocument/2006/relationships/image" Target="../media/image69.png"/><Relationship Id="rId15" Type="http://schemas.openxmlformats.org/officeDocument/2006/relationships/image" Target="../media/image65.wmf"/><Relationship Id="rId10" Type="http://schemas.openxmlformats.org/officeDocument/2006/relationships/oleObject" Target="../embeddings/oleObject53.bin"/><Relationship Id="rId4" Type="http://schemas.openxmlformats.org/officeDocument/2006/relationships/image" Target="../media/image68.png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5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7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76.wmf"/><Relationship Id="rId18" Type="http://schemas.openxmlformats.org/officeDocument/2006/relationships/oleObject" Target="../embeddings/oleObject66.bin"/><Relationship Id="rId3" Type="http://schemas.openxmlformats.org/officeDocument/2006/relationships/oleObject" Target="../embeddings/oleObject60.bin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63.bin"/><Relationship Id="rId1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5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5.wmf"/><Relationship Id="rId5" Type="http://schemas.openxmlformats.org/officeDocument/2006/relationships/image" Target="../media/image80.png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62.bin"/><Relationship Id="rId19" Type="http://schemas.openxmlformats.org/officeDocument/2006/relationships/image" Target="../media/image79.wmf"/><Relationship Id="rId4" Type="http://schemas.openxmlformats.org/officeDocument/2006/relationships/image" Target="../media/image73.wmf"/><Relationship Id="rId9" Type="http://schemas.openxmlformats.org/officeDocument/2006/relationships/image" Target="../media/image82.png"/><Relationship Id="rId14" Type="http://schemas.openxmlformats.org/officeDocument/2006/relationships/oleObject" Target="../embeddings/oleObject6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87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image" Target="../media/image91.png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9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oleObject" Target="../embeddings/oleObject71.bin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wmf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17.wmf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18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77.bin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10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10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16.wmf"/><Relationship Id="rId26" Type="http://schemas.openxmlformats.org/officeDocument/2006/relationships/image" Target="../media/image121.png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13.wmf"/><Relationship Id="rId17" Type="http://schemas.openxmlformats.org/officeDocument/2006/relationships/oleObject" Target="../embeddings/oleObject85.bin"/><Relationship Id="rId25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5.wmf"/><Relationship Id="rId20" Type="http://schemas.openxmlformats.org/officeDocument/2006/relationships/image" Target="../media/image117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119.wmf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10" Type="http://schemas.openxmlformats.org/officeDocument/2006/relationships/image" Target="../media/image112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14.wmf"/><Relationship Id="rId22" Type="http://schemas.openxmlformats.org/officeDocument/2006/relationships/image" Target="../media/image118.wmf"/><Relationship Id="rId27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oleObject" Target="../embeddings/oleObject94.bin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4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15.wmf"/><Relationship Id="rId4" Type="http://schemas.openxmlformats.org/officeDocument/2006/relationships/image" Target="../media/image123.w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25.w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133.wmf"/><Relationship Id="rId26" Type="http://schemas.openxmlformats.org/officeDocument/2006/relationships/image" Target="../media/image137.wmf"/><Relationship Id="rId39" Type="http://schemas.openxmlformats.org/officeDocument/2006/relationships/oleObject" Target="../embeddings/oleObject113.bin"/><Relationship Id="rId21" Type="http://schemas.openxmlformats.org/officeDocument/2006/relationships/oleObject" Target="../embeddings/oleObject104.bin"/><Relationship Id="rId34" Type="http://schemas.openxmlformats.org/officeDocument/2006/relationships/image" Target="../media/image141.wmf"/><Relationship Id="rId42" Type="http://schemas.openxmlformats.org/officeDocument/2006/relationships/image" Target="../media/image145.wmf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2.wmf"/><Relationship Id="rId20" Type="http://schemas.openxmlformats.org/officeDocument/2006/relationships/image" Target="../media/image134.wmf"/><Relationship Id="rId29" Type="http://schemas.openxmlformats.org/officeDocument/2006/relationships/oleObject" Target="../embeddings/oleObject108.bin"/><Relationship Id="rId41" Type="http://schemas.openxmlformats.org/officeDocument/2006/relationships/oleObject" Target="../embeddings/oleObject114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7.wmf"/><Relationship Id="rId11" Type="http://schemas.openxmlformats.org/officeDocument/2006/relationships/oleObject" Target="../embeddings/oleObject99.bin"/><Relationship Id="rId24" Type="http://schemas.openxmlformats.org/officeDocument/2006/relationships/image" Target="../media/image136.wmf"/><Relationship Id="rId32" Type="http://schemas.openxmlformats.org/officeDocument/2006/relationships/image" Target="../media/image140.wmf"/><Relationship Id="rId37" Type="http://schemas.openxmlformats.org/officeDocument/2006/relationships/oleObject" Target="../embeddings/oleObject112.bin"/><Relationship Id="rId40" Type="http://schemas.openxmlformats.org/officeDocument/2006/relationships/image" Target="../media/image144.wmf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23" Type="http://schemas.openxmlformats.org/officeDocument/2006/relationships/oleObject" Target="../embeddings/oleObject105.bin"/><Relationship Id="rId28" Type="http://schemas.openxmlformats.org/officeDocument/2006/relationships/image" Target="../media/image138.wmf"/><Relationship Id="rId36" Type="http://schemas.openxmlformats.org/officeDocument/2006/relationships/image" Target="../media/image142.wmf"/><Relationship Id="rId10" Type="http://schemas.openxmlformats.org/officeDocument/2006/relationships/image" Target="../media/image129.wmf"/><Relationship Id="rId19" Type="http://schemas.openxmlformats.org/officeDocument/2006/relationships/oleObject" Target="../embeddings/oleObject103.bin"/><Relationship Id="rId31" Type="http://schemas.openxmlformats.org/officeDocument/2006/relationships/oleObject" Target="../embeddings/oleObject109.bin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31.wmf"/><Relationship Id="rId22" Type="http://schemas.openxmlformats.org/officeDocument/2006/relationships/image" Target="../media/image135.wmf"/><Relationship Id="rId27" Type="http://schemas.openxmlformats.org/officeDocument/2006/relationships/oleObject" Target="../embeddings/oleObject107.bin"/><Relationship Id="rId30" Type="http://schemas.openxmlformats.org/officeDocument/2006/relationships/image" Target="../media/image139.wmf"/><Relationship Id="rId35" Type="http://schemas.openxmlformats.org/officeDocument/2006/relationships/oleObject" Target="../embeddings/oleObject111.bin"/><Relationship Id="rId8" Type="http://schemas.openxmlformats.org/officeDocument/2006/relationships/image" Target="../media/image128.wmf"/><Relationship Id="rId3" Type="http://schemas.openxmlformats.org/officeDocument/2006/relationships/oleObject" Target="../embeddings/oleObject95.bin"/><Relationship Id="rId12" Type="http://schemas.openxmlformats.org/officeDocument/2006/relationships/image" Target="../media/image130.wmf"/><Relationship Id="rId17" Type="http://schemas.openxmlformats.org/officeDocument/2006/relationships/oleObject" Target="../embeddings/oleObject102.bin"/><Relationship Id="rId25" Type="http://schemas.openxmlformats.org/officeDocument/2006/relationships/oleObject" Target="../embeddings/oleObject106.bin"/><Relationship Id="rId33" Type="http://schemas.openxmlformats.org/officeDocument/2006/relationships/oleObject" Target="../embeddings/oleObject110.bin"/><Relationship Id="rId38" Type="http://schemas.openxmlformats.org/officeDocument/2006/relationships/image" Target="../media/image14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4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oleObject" Target="../embeddings/oleObject122.bin"/><Relationship Id="rId18" Type="http://schemas.openxmlformats.org/officeDocument/2006/relationships/image" Target="../media/image155.w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52.wmf"/><Relationship Id="rId17" Type="http://schemas.openxmlformats.org/officeDocument/2006/relationships/oleObject" Target="../embeddings/oleObject1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4.wmf"/><Relationship Id="rId20" Type="http://schemas.openxmlformats.org/officeDocument/2006/relationships/image" Target="../media/image15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21.bin"/><Relationship Id="rId5" Type="http://schemas.openxmlformats.org/officeDocument/2006/relationships/oleObject" Target="../embeddings/oleObject118.bin"/><Relationship Id="rId15" Type="http://schemas.openxmlformats.org/officeDocument/2006/relationships/oleObject" Target="../embeddings/oleObject123.bin"/><Relationship Id="rId10" Type="http://schemas.openxmlformats.org/officeDocument/2006/relationships/image" Target="../media/image151.wmf"/><Relationship Id="rId19" Type="http://schemas.openxmlformats.org/officeDocument/2006/relationships/oleObject" Target="../embeddings/oleObject125.bin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53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65.wmf"/><Relationship Id="rId26" Type="http://schemas.openxmlformats.org/officeDocument/2006/relationships/image" Target="../media/image169.wmf"/><Relationship Id="rId3" Type="http://schemas.openxmlformats.org/officeDocument/2006/relationships/oleObject" Target="../embeddings/oleObject126.bin"/><Relationship Id="rId21" Type="http://schemas.openxmlformats.org/officeDocument/2006/relationships/oleObject" Target="../embeddings/oleObject135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62.wmf"/><Relationship Id="rId17" Type="http://schemas.openxmlformats.org/officeDocument/2006/relationships/oleObject" Target="../embeddings/oleObject133.bin"/><Relationship Id="rId25" Type="http://schemas.openxmlformats.org/officeDocument/2006/relationships/oleObject" Target="../embeddings/oleObject13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4.wmf"/><Relationship Id="rId20" Type="http://schemas.openxmlformats.org/officeDocument/2006/relationships/image" Target="../media/image166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9.wmf"/><Relationship Id="rId11" Type="http://schemas.openxmlformats.org/officeDocument/2006/relationships/oleObject" Target="../embeddings/oleObject130.bin"/><Relationship Id="rId24" Type="http://schemas.openxmlformats.org/officeDocument/2006/relationships/image" Target="../media/image168.wmf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23" Type="http://schemas.openxmlformats.org/officeDocument/2006/relationships/oleObject" Target="../embeddings/oleObject136.bin"/><Relationship Id="rId28" Type="http://schemas.openxmlformats.org/officeDocument/2006/relationships/image" Target="../media/image170.wmf"/><Relationship Id="rId10" Type="http://schemas.openxmlformats.org/officeDocument/2006/relationships/image" Target="../media/image161.wmf"/><Relationship Id="rId19" Type="http://schemas.openxmlformats.org/officeDocument/2006/relationships/oleObject" Target="../embeddings/oleObject134.bin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63.wmf"/><Relationship Id="rId22" Type="http://schemas.openxmlformats.org/officeDocument/2006/relationships/image" Target="../media/image167.wmf"/><Relationship Id="rId27" Type="http://schemas.openxmlformats.org/officeDocument/2006/relationships/oleObject" Target="../embeddings/oleObject138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image" Target="../media/image177.jpeg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7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72.png"/><Relationship Id="rId11" Type="http://schemas.openxmlformats.org/officeDocument/2006/relationships/image" Target="../media/image175.jpeg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74.wmf"/><Relationship Id="rId4" Type="http://schemas.openxmlformats.org/officeDocument/2006/relationships/image" Target="../media/image171.png"/><Relationship Id="rId9" Type="http://schemas.openxmlformats.org/officeDocument/2006/relationships/oleObject" Target="../embeddings/oleObject14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7" Type="http://schemas.openxmlformats.org/officeDocument/2006/relationships/image" Target="../media/image18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79.png"/><Relationship Id="rId5" Type="http://schemas.openxmlformats.org/officeDocument/2006/relationships/slide" Target="slide35.xml"/><Relationship Id="rId4" Type="http://schemas.openxmlformats.org/officeDocument/2006/relationships/image" Target="../media/image17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13" Type="http://schemas.openxmlformats.org/officeDocument/2006/relationships/oleObject" Target="../embeddings/oleObject149.bin"/><Relationship Id="rId18" Type="http://schemas.openxmlformats.org/officeDocument/2006/relationships/image" Target="../media/image193.wmf"/><Relationship Id="rId26" Type="http://schemas.openxmlformats.org/officeDocument/2006/relationships/image" Target="../media/image197.wmf"/><Relationship Id="rId3" Type="http://schemas.openxmlformats.org/officeDocument/2006/relationships/oleObject" Target="../embeddings/oleObject144.bin"/><Relationship Id="rId21" Type="http://schemas.openxmlformats.org/officeDocument/2006/relationships/oleObject" Target="../embeddings/oleObject153.bin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190.wmf"/><Relationship Id="rId17" Type="http://schemas.openxmlformats.org/officeDocument/2006/relationships/oleObject" Target="../embeddings/oleObject151.bin"/><Relationship Id="rId25" Type="http://schemas.openxmlformats.org/officeDocument/2006/relationships/oleObject" Target="../embeddings/oleObject15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2.wmf"/><Relationship Id="rId20" Type="http://schemas.openxmlformats.org/officeDocument/2006/relationships/image" Target="../media/image194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87.wmf"/><Relationship Id="rId11" Type="http://schemas.openxmlformats.org/officeDocument/2006/relationships/oleObject" Target="../embeddings/oleObject148.bin"/><Relationship Id="rId24" Type="http://schemas.openxmlformats.org/officeDocument/2006/relationships/image" Target="../media/image196.wmf"/><Relationship Id="rId5" Type="http://schemas.openxmlformats.org/officeDocument/2006/relationships/oleObject" Target="../embeddings/oleObject145.bin"/><Relationship Id="rId15" Type="http://schemas.openxmlformats.org/officeDocument/2006/relationships/oleObject" Target="../embeddings/oleObject150.bin"/><Relationship Id="rId23" Type="http://schemas.openxmlformats.org/officeDocument/2006/relationships/oleObject" Target="../embeddings/oleObject154.bin"/><Relationship Id="rId10" Type="http://schemas.openxmlformats.org/officeDocument/2006/relationships/image" Target="../media/image189.wmf"/><Relationship Id="rId19" Type="http://schemas.openxmlformats.org/officeDocument/2006/relationships/oleObject" Target="../embeddings/oleObject152.bin"/><Relationship Id="rId4" Type="http://schemas.openxmlformats.org/officeDocument/2006/relationships/image" Target="../media/image186.wmf"/><Relationship Id="rId9" Type="http://schemas.openxmlformats.org/officeDocument/2006/relationships/oleObject" Target="../embeddings/oleObject147.bin"/><Relationship Id="rId14" Type="http://schemas.openxmlformats.org/officeDocument/2006/relationships/image" Target="../media/image191.wmf"/><Relationship Id="rId22" Type="http://schemas.openxmlformats.org/officeDocument/2006/relationships/image" Target="../media/image19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13" Type="http://schemas.openxmlformats.org/officeDocument/2006/relationships/image" Target="../media/image204.png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12" Type="http://schemas.openxmlformats.org/officeDocument/2006/relationships/oleObject" Target="../embeddings/oleObject1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1.png"/><Relationship Id="rId11" Type="http://schemas.openxmlformats.org/officeDocument/2006/relationships/image" Target="../media/image203.png"/><Relationship Id="rId5" Type="http://schemas.openxmlformats.org/officeDocument/2006/relationships/oleObject" Target="../embeddings/oleObject157.bin"/><Relationship Id="rId10" Type="http://schemas.openxmlformats.org/officeDocument/2006/relationships/oleObject" Target="../embeddings/oleObject160.bin"/><Relationship Id="rId4" Type="http://schemas.openxmlformats.org/officeDocument/2006/relationships/image" Target="../media/image200.png"/><Relationship Id="rId9" Type="http://schemas.openxmlformats.org/officeDocument/2006/relationships/image" Target="../media/image202.png"/><Relationship Id="rId14" Type="http://schemas.openxmlformats.org/officeDocument/2006/relationships/oleObject" Target="../embeddings/oleObject16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5.bin"/><Relationship Id="rId3" Type="http://schemas.openxmlformats.org/officeDocument/2006/relationships/image" Target="../media/image209.png"/><Relationship Id="rId7" Type="http://schemas.openxmlformats.org/officeDocument/2006/relationships/image" Target="../media/image20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64.bin"/><Relationship Id="rId5" Type="http://schemas.openxmlformats.org/officeDocument/2006/relationships/image" Target="../media/image206.wmf"/><Relationship Id="rId10" Type="http://schemas.openxmlformats.org/officeDocument/2006/relationships/image" Target="../media/image210.wmf"/><Relationship Id="rId4" Type="http://schemas.openxmlformats.org/officeDocument/2006/relationships/oleObject" Target="../embeddings/oleObject163.bin"/><Relationship Id="rId9" Type="http://schemas.openxmlformats.org/officeDocument/2006/relationships/image" Target="../media/image208.wmf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1.bin"/><Relationship Id="rId18" Type="http://schemas.openxmlformats.org/officeDocument/2006/relationships/image" Target="../media/image218.wmf"/><Relationship Id="rId26" Type="http://schemas.openxmlformats.org/officeDocument/2006/relationships/image" Target="../media/image222.wmf"/><Relationship Id="rId39" Type="http://schemas.openxmlformats.org/officeDocument/2006/relationships/oleObject" Target="../embeddings/oleObject184.bin"/><Relationship Id="rId21" Type="http://schemas.openxmlformats.org/officeDocument/2006/relationships/oleObject" Target="../embeddings/oleObject175.bin"/><Relationship Id="rId34" Type="http://schemas.openxmlformats.org/officeDocument/2006/relationships/image" Target="../media/image226.wmf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215.wmf"/><Relationship Id="rId17" Type="http://schemas.openxmlformats.org/officeDocument/2006/relationships/oleObject" Target="../embeddings/oleObject173.bin"/><Relationship Id="rId25" Type="http://schemas.openxmlformats.org/officeDocument/2006/relationships/oleObject" Target="../embeddings/oleObject177.bin"/><Relationship Id="rId33" Type="http://schemas.openxmlformats.org/officeDocument/2006/relationships/oleObject" Target="../embeddings/oleObject181.bin"/><Relationship Id="rId38" Type="http://schemas.openxmlformats.org/officeDocument/2006/relationships/image" Target="../media/image22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7.wmf"/><Relationship Id="rId20" Type="http://schemas.openxmlformats.org/officeDocument/2006/relationships/image" Target="../media/image219.wmf"/><Relationship Id="rId29" Type="http://schemas.openxmlformats.org/officeDocument/2006/relationships/oleObject" Target="../embeddings/oleObject179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12.wmf"/><Relationship Id="rId11" Type="http://schemas.openxmlformats.org/officeDocument/2006/relationships/oleObject" Target="../embeddings/oleObject170.bin"/><Relationship Id="rId24" Type="http://schemas.openxmlformats.org/officeDocument/2006/relationships/image" Target="../media/image221.wmf"/><Relationship Id="rId32" Type="http://schemas.openxmlformats.org/officeDocument/2006/relationships/image" Target="../media/image225.wmf"/><Relationship Id="rId37" Type="http://schemas.openxmlformats.org/officeDocument/2006/relationships/oleObject" Target="../embeddings/oleObject183.bin"/><Relationship Id="rId40" Type="http://schemas.openxmlformats.org/officeDocument/2006/relationships/image" Target="../media/image229.wmf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23" Type="http://schemas.openxmlformats.org/officeDocument/2006/relationships/oleObject" Target="../embeddings/oleObject176.bin"/><Relationship Id="rId28" Type="http://schemas.openxmlformats.org/officeDocument/2006/relationships/image" Target="../media/image223.wmf"/><Relationship Id="rId36" Type="http://schemas.openxmlformats.org/officeDocument/2006/relationships/image" Target="../media/image227.wmf"/><Relationship Id="rId10" Type="http://schemas.openxmlformats.org/officeDocument/2006/relationships/image" Target="../media/image214.wmf"/><Relationship Id="rId19" Type="http://schemas.openxmlformats.org/officeDocument/2006/relationships/oleObject" Target="../embeddings/oleObject174.bin"/><Relationship Id="rId31" Type="http://schemas.openxmlformats.org/officeDocument/2006/relationships/oleObject" Target="../embeddings/oleObject180.bin"/><Relationship Id="rId4" Type="http://schemas.openxmlformats.org/officeDocument/2006/relationships/image" Target="../media/image211.w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216.wmf"/><Relationship Id="rId22" Type="http://schemas.openxmlformats.org/officeDocument/2006/relationships/image" Target="../media/image220.wmf"/><Relationship Id="rId27" Type="http://schemas.openxmlformats.org/officeDocument/2006/relationships/oleObject" Target="../embeddings/oleObject178.bin"/><Relationship Id="rId30" Type="http://schemas.openxmlformats.org/officeDocument/2006/relationships/image" Target="../media/image224.wmf"/><Relationship Id="rId35" Type="http://schemas.openxmlformats.org/officeDocument/2006/relationships/oleObject" Target="../embeddings/oleObject182.bin"/><Relationship Id="rId8" Type="http://schemas.openxmlformats.org/officeDocument/2006/relationships/image" Target="../media/image213.wmf"/><Relationship Id="rId3" Type="http://schemas.openxmlformats.org/officeDocument/2006/relationships/oleObject" Target="../embeddings/oleObject166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1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61.133.107.180/news/NewsNews/o/2006-11-02/095410388718s.shtml" TargetMode="External"/><Relationship Id="rId5" Type="http://schemas.openxmlformats.org/officeDocument/2006/relationships/image" Target="../media/image230.jpeg"/><Relationship Id="rId4" Type="http://schemas.openxmlformats.org/officeDocument/2006/relationships/hyperlink" Target="http://ec.yidaba.com/content.shtml?id=0000ica0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FAST" TargetMode="External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image" Target="../media/image2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2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190.bin"/><Relationship Id="rId18" Type="http://schemas.openxmlformats.org/officeDocument/2006/relationships/image" Target="../media/image273.png"/><Relationship Id="rId3" Type="http://schemas.openxmlformats.org/officeDocument/2006/relationships/oleObject" Target="../embeddings/oleObject185.bin"/><Relationship Id="rId21" Type="http://schemas.openxmlformats.org/officeDocument/2006/relationships/image" Target="../media/image276.png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268.emf"/><Relationship Id="rId17" Type="http://schemas.openxmlformats.org/officeDocument/2006/relationships/image" Target="../media/image27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189.bin"/><Relationship Id="rId5" Type="http://schemas.openxmlformats.org/officeDocument/2006/relationships/oleObject" Target="../embeddings/oleObject186.bin"/><Relationship Id="rId15" Type="http://schemas.openxmlformats.org/officeDocument/2006/relationships/image" Target="../media/image270.png"/><Relationship Id="rId10" Type="http://schemas.openxmlformats.org/officeDocument/2006/relationships/image" Target="../media/image117.wmf"/><Relationship Id="rId19" Type="http://schemas.openxmlformats.org/officeDocument/2006/relationships/image" Target="../media/image274.png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188.bin"/><Relationship Id="rId14" Type="http://schemas.openxmlformats.org/officeDocument/2006/relationships/image" Target="../media/image269.emf"/><Relationship Id="rId22" Type="http://schemas.openxmlformats.org/officeDocument/2006/relationships/image" Target="../media/image2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25.wmf"/><Relationship Id="rId3" Type="http://schemas.openxmlformats.org/officeDocument/2006/relationships/image" Target="../media/image27.png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4.wmf"/><Relationship Id="rId5" Type="http://schemas.openxmlformats.org/officeDocument/2006/relationships/image" Target="../media/image4.wmf"/><Relationship Id="rId15" Type="http://schemas.openxmlformats.org/officeDocument/2006/relationships/image" Target="../media/image26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2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33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32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wmf"/><Relationship Id="rId20" Type="http://schemas.openxmlformats.org/officeDocument/2006/relationships/image" Target="../media/image34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27.bin"/><Relationship Id="rId5" Type="http://schemas.openxmlformats.org/officeDocument/2006/relationships/image" Target="../media/image37.png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29.wmf"/><Relationship Id="rId19" Type="http://schemas.openxmlformats.org/officeDocument/2006/relationships/oleObject" Target="../embeddings/oleObject31.bin"/><Relationship Id="rId4" Type="http://schemas.openxmlformats.org/officeDocument/2006/relationships/image" Target="../media/image36.png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1.wmf"/><Relationship Id="rId22" Type="http://schemas.openxmlformats.org/officeDocument/2006/relationships/image" Target="../media/image3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46.emf"/><Relationship Id="rId26" Type="http://schemas.openxmlformats.org/officeDocument/2006/relationships/oleObject" Target="../embeddings/oleObject44.bin"/><Relationship Id="rId3" Type="http://schemas.openxmlformats.org/officeDocument/2006/relationships/oleObject" Target="../embeddings/oleObject33.bin"/><Relationship Id="rId21" Type="http://schemas.openxmlformats.org/officeDocument/2006/relationships/image" Target="../media/image47.wmf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40.bin"/><Relationship Id="rId25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.wmf"/><Relationship Id="rId20" Type="http://schemas.openxmlformats.org/officeDocument/2006/relationships/oleObject" Target="../embeddings/oleObject41.bin"/><Relationship Id="rId29" Type="http://schemas.openxmlformats.org/officeDocument/2006/relationships/image" Target="../media/image50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37.bin"/><Relationship Id="rId24" Type="http://schemas.openxmlformats.org/officeDocument/2006/relationships/oleObject" Target="../embeddings/oleObject43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image" Target="../media/image31.wmf"/><Relationship Id="rId28" Type="http://schemas.openxmlformats.org/officeDocument/2006/relationships/oleObject" Target="../embeddings/oleObject45.bin"/><Relationship Id="rId10" Type="http://schemas.openxmlformats.org/officeDocument/2006/relationships/image" Target="../media/image42.wmf"/><Relationship Id="rId19" Type="http://schemas.openxmlformats.org/officeDocument/2006/relationships/image" Target="../media/image51.png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4.wmf"/><Relationship Id="rId22" Type="http://schemas.openxmlformats.org/officeDocument/2006/relationships/oleObject" Target="../embeddings/oleObject42.bin"/><Relationship Id="rId27" Type="http://schemas.openxmlformats.org/officeDocument/2006/relationships/image" Target="../media/image49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2388" y="441325"/>
            <a:ext cx="4651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双缝衍射与干涉</a:t>
            </a:r>
          </a:p>
        </p:txBody>
      </p:sp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3565525" y="31750"/>
            <a:ext cx="25606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内容回顾</a:t>
            </a: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52388" y="992188"/>
            <a:ext cx="64166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产生原理：单缝衍射光的相干叠加</a:t>
            </a:r>
          </a:p>
        </p:txBody>
      </p:sp>
      <p:pic>
        <p:nvPicPr>
          <p:cNvPr id="131" name="图片 1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8" b="17084"/>
          <a:stretch>
            <a:fillRect/>
          </a:stretch>
        </p:blipFill>
        <p:spPr bwMode="auto">
          <a:xfrm>
            <a:off x="6875463" y="1854200"/>
            <a:ext cx="1609725" cy="21717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Freeform 42"/>
          <p:cNvSpPr>
            <a:spLocks/>
          </p:cNvSpPr>
          <p:nvPr/>
        </p:nvSpPr>
        <p:spPr bwMode="auto">
          <a:xfrm rot="-5400000">
            <a:off x="532606" y="2429670"/>
            <a:ext cx="2327275" cy="969962"/>
          </a:xfrm>
          <a:custGeom>
            <a:avLst/>
            <a:gdLst>
              <a:gd name="T0" fmla="*/ 0 w 9253"/>
              <a:gd name="T1" fmla="*/ 2147483646 h 10000"/>
              <a:gd name="T2" fmla="*/ 2147483646 w 9253"/>
              <a:gd name="T3" fmla="*/ 2147483646 h 10000"/>
              <a:gd name="T4" fmla="*/ 2147483646 w 9253"/>
              <a:gd name="T5" fmla="*/ 2147483646 h 10000"/>
              <a:gd name="T6" fmla="*/ 2147483646 w 9253"/>
              <a:gd name="T7" fmla="*/ 2147483646 h 10000"/>
              <a:gd name="T8" fmla="*/ 2147483646 w 9253"/>
              <a:gd name="T9" fmla="*/ 2147483646 h 10000"/>
              <a:gd name="T10" fmla="*/ 2147483646 w 9253"/>
              <a:gd name="T11" fmla="*/ 2147483646 h 10000"/>
              <a:gd name="T12" fmla="*/ 2147483646 w 9253"/>
              <a:gd name="T13" fmla="*/ 2147483646 h 10000"/>
              <a:gd name="T14" fmla="*/ 2147483646 w 9253"/>
              <a:gd name="T15" fmla="*/ 2147483646 h 10000"/>
              <a:gd name="T16" fmla="*/ 2147483646 w 9253"/>
              <a:gd name="T17" fmla="*/ 2147483646 h 10000"/>
              <a:gd name="T18" fmla="*/ 2147483646 w 9253"/>
              <a:gd name="T19" fmla="*/ 2147483646 h 10000"/>
              <a:gd name="T20" fmla="*/ 2147483646 w 9253"/>
              <a:gd name="T21" fmla="*/ 2147483646 h 10000"/>
              <a:gd name="T22" fmla="*/ 2147483646 w 9253"/>
              <a:gd name="T23" fmla="*/ 2147483646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253" h="10000">
                <a:moveTo>
                  <a:pt x="0" y="9520"/>
                </a:moveTo>
                <a:cubicBezTo>
                  <a:pt x="188" y="9641"/>
                  <a:pt x="192" y="9777"/>
                  <a:pt x="369" y="9843"/>
                </a:cubicBezTo>
                <a:cubicBezTo>
                  <a:pt x="552" y="9908"/>
                  <a:pt x="849" y="10110"/>
                  <a:pt x="1040" y="9924"/>
                </a:cubicBezTo>
                <a:cubicBezTo>
                  <a:pt x="1241" y="9737"/>
                  <a:pt x="1203" y="9918"/>
                  <a:pt x="1565" y="8713"/>
                </a:cubicBezTo>
                <a:cubicBezTo>
                  <a:pt x="1930" y="7508"/>
                  <a:pt x="2730" y="4155"/>
                  <a:pt x="3209" y="2704"/>
                </a:cubicBezTo>
                <a:cubicBezTo>
                  <a:pt x="3683" y="1251"/>
                  <a:pt x="3952" y="-4"/>
                  <a:pt x="4398" y="1"/>
                </a:cubicBezTo>
                <a:cubicBezTo>
                  <a:pt x="4851" y="6"/>
                  <a:pt x="5383" y="1237"/>
                  <a:pt x="5896" y="2743"/>
                </a:cubicBezTo>
                <a:cubicBezTo>
                  <a:pt x="6412" y="4251"/>
                  <a:pt x="7165" y="7882"/>
                  <a:pt x="7462" y="9036"/>
                </a:cubicBezTo>
                <a:cubicBezTo>
                  <a:pt x="7758" y="10191"/>
                  <a:pt x="7581" y="9535"/>
                  <a:pt x="7689" y="9681"/>
                </a:cubicBezTo>
                <a:cubicBezTo>
                  <a:pt x="7792" y="9828"/>
                  <a:pt x="7873" y="9929"/>
                  <a:pt x="8056" y="9924"/>
                </a:cubicBezTo>
                <a:cubicBezTo>
                  <a:pt x="8247" y="9918"/>
                  <a:pt x="8608" y="9777"/>
                  <a:pt x="8806" y="9641"/>
                </a:cubicBezTo>
                <a:cubicBezTo>
                  <a:pt x="9002" y="9505"/>
                  <a:pt x="9104" y="9213"/>
                  <a:pt x="9253" y="9117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34" name="直接连接符 133">
            <a:extLst>
              <a:ext uri="{FF2B5EF4-FFF2-40B4-BE49-F238E27FC236}"/>
            </a:extLst>
          </p:cNvPr>
          <p:cNvCxnSpPr/>
          <p:nvPr/>
        </p:nvCxnSpPr>
        <p:spPr>
          <a:xfrm>
            <a:off x="831850" y="2927350"/>
            <a:ext cx="2571750" cy="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/>
            </a:extLst>
          </p:cNvPr>
          <p:cNvCxnSpPr/>
          <p:nvPr/>
        </p:nvCxnSpPr>
        <p:spPr>
          <a:xfrm>
            <a:off x="831850" y="2608263"/>
            <a:ext cx="2571750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/>
            </a:extLst>
          </p:cNvPr>
          <p:cNvCxnSpPr/>
          <p:nvPr/>
        </p:nvCxnSpPr>
        <p:spPr>
          <a:xfrm flipV="1">
            <a:off x="2616200" y="1582738"/>
            <a:ext cx="0" cy="247015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>
            <a:spLocks noChangeArrowheads="1"/>
          </p:cNvSpPr>
          <p:nvPr/>
        </p:nvSpPr>
        <p:spPr bwMode="auto">
          <a:xfrm>
            <a:off x="2686050" y="1384300"/>
            <a:ext cx="319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endParaRPr lang="zh-CN" altLang="en-US" sz="2800" i="1">
              <a:solidFill>
                <a:schemeClr val="tx1"/>
              </a:solidFill>
            </a:endParaRPr>
          </a:p>
        </p:txBody>
      </p:sp>
      <p:sp>
        <p:nvSpPr>
          <p:cNvPr id="184" name="Freeform 42"/>
          <p:cNvSpPr>
            <a:spLocks/>
          </p:cNvSpPr>
          <p:nvPr/>
        </p:nvSpPr>
        <p:spPr bwMode="auto">
          <a:xfrm rot="-5400000">
            <a:off x="710406" y="2436020"/>
            <a:ext cx="2327275" cy="969962"/>
          </a:xfrm>
          <a:custGeom>
            <a:avLst/>
            <a:gdLst>
              <a:gd name="T0" fmla="*/ 0 w 9253"/>
              <a:gd name="T1" fmla="*/ 2147483646 h 10000"/>
              <a:gd name="T2" fmla="*/ 2147483646 w 9253"/>
              <a:gd name="T3" fmla="*/ 2147483646 h 10000"/>
              <a:gd name="T4" fmla="*/ 2147483646 w 9253"/>
              <a:gd name="T5" fmla="*/ 2147483646 h 10000"/>
              <a:gd name="T6" fmla="*/ 2147483646 w 9253"/>
              <a:gd name="T7" fmla="*/ 2147483646 h 10000"/>
              <a:gd name="T8" fmla="*/ 2147483646 w 9253"/>
              <a:gd name="T9" fmla="*/ 2147483646 h 10000"/>
              <a:gd name="T10" fmla="*/ 2147483646 w 9253"/>
              <a:gd name="T11" fmla="*/ 2147483646 h 10000"/>
              <a:gd name="T12" fmla="*/ 2147483646 w 9253"/>
              <a:gd name="T13" fmla="*/ 2147483646 h 10000"/>
              <a:gd name="T14" fmla="*/ 2147483646 w 9253"/>
              <a:gd name="T15" fmla="*/ 2147483646 h 10000"/>
              <a:gd name="T16" fmla="*/ 2147483646 w 9253"/>
              <a:gd name="T17" fmla="*/ 2147483646 h 10000"/>
              <a:gd name="T18" fmla="*/ 2147483646 w 9253"/>
              <a:gd name="T19" fmla="*/ 2147483646 h 10000"/>
              <a:gd name="T20" fmla="*/ 2147483646 w 9253"/>
              <a:gd name="T21" fmla="*/ 2147483646 h 10000"/>
              <a:gd name="T22" fmla="*/ 2147483646 w 9253"/>
              <a:gd name="T23" fmla="*/ 2147483646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253" h="10000">
                <a:moveTo>
                  <a:pt x="0" y="9520"/>
                </a:moveTo>
                <a:cubicBezTo>
                  <a:pt x="188" y="9641"/>
                  <a:pt x="192" y="9777"/>
                  <a:pt x="369" y="9843"/>
                </a:cubicBezTo>
                <a:cubicBezTo>
                  <a:pt x="552" y="9908"/>
                  <a:pt x="849" y="10110"/>
                  <a:pt x="1040" y="9924"/>
                </a:cubicBezTo>
                <a:cubicBezTo>
                  <a:pt x="1241" y="9737"/>
                  <a:pt x="1203" y="9918"/>
                  <a:pt x="1565" y="8713"/>
                </a:cubicBezTo>
                <a:cubicBezTo>
                  <a:pt x="1930" y="7508"/>
                  <a:pt x="2730" y="4155"/>
                  <a:pt x="3209" y="2704"/>
                </a:cubicBezTo>
                <a:cubicBezTo>
                  <a:pt x="3683" y="1251"/>
                  <a:pt x="3952" y="-4"/>
                  <a:pt x="4398" y="1"/>
                </a:cubicBezTo>
                <a:cubicBezTo>
                  <a:pt x="4851" y="6"/>
                  <a:pt x="5383" y="1237"/>
                  <a:pt x="5896" y="2743"/>
                </a:cubicBezTo>
                <a:cubicBezTo>
                  <a:pt x="6412" y="4251"/>
                  <a:pt x="7165" y="7882"/>
                  <a:pt x="7462" y="9036"/>
                </a:cubicBezTo>
                <a:cubicBezTo>
                  <a:pt x="7758" y="10191"/>
                  <a:pt x="7581" y="9535"/>
                  <a:pt x="7689" y="9681"/>
                </a:cubicBezTo>
                <a:cubicBezTo>
                  <a:pt x="7792" y="9828"/>
                  <a:pt x="7873" y="9929"/>
                  <a:pt x="8056" y="9924"/>
                </a:cubicBezTo>
                <a:cubicBezTo>
                  <a:pt x="8247" y="9918"/>
                  <a:pt x="8608" y="9777"/>
                  <a:pt x="8806" y="9641"/>
                </a:cubicBezTo>
                <a:cubicBezTo>
                  <a:pt x="9002" y="9505"/>
                  <a:pt x="9104" y="9213"/>
                  <a:pt x="9253" y="9117"/>
                </a:cubicBezTo>
              </a:path>
            </a:pathLst>
          </a:custGeom>
          <a:noFill/>
          <a:ln w="38100" cmpd="sng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94" name="Object 60"/>
          <p:cNvGraphicFramePr>
            <a:graphicFrameLocks noChangeAspect="1"/>
          </p:cNvGraphicFramePr>
          <p:nvPr/>
        </p:nvGraphicFramePr>
        <p:xfrm>
          <a:off x="3502025" y="2725738"/>
          <a:ext cx="15700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5" name="MathType 6.0 Equation" r:id="rId4" imgW="1637589" imgH="672808" progId="Equation.DSMT4">
                  <p:embed/>
                </p:oleObj>
              </mc:Choice>
              <mc:Fallback>
                <p:oleObj name="MathType 6.0 Equation" r:id="rId4" imgW="1637589" imgH="672808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025" y="2725738"/>
                        <a:ext cx="15700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" name="Object 60"/>
          <p:cNvGraphicFramePr>
            <a:graphicFrameLocks noChangeAspect="1"/>
          </p:cNvGraphicFramePr>
          <p:nvPr/>
        </p:nvGraphicFramePr>
        <p:xfrm>
          <a:off x="3548063" y="2314575"/>
          <a:ext cx="15319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6" name="MathType 6.0 Equation" r:id="rId6" imgW="1676400" imgH="673100" progId="Equation.DSMT4">
                  <p:embed/>
                </p:oleObj>
              </mc:Choice>
              <mc:Fallback>
                <p:oleObj name="MathType 6.0 Equation" r:id="rId6" imgW="1676400" imgH="6731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8063" y="2314575"/>
                        <a:ext cx="153193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6" name="直接连接符 195">
            <a:extLst>
              <a:ext uri="{FF2B5EF4-FFF2-40B4-BE49-F238E27FC236}"/>
            </a:extLst>
          </p:cNvPr>
          <p:cNvCxnSpPr/>
          <p:nvPr/>
        </p:nvCxnSpPr>
        <p:spPr>
          <a:xfrm>
            <a:off x="849313" y="2168525"/>
            <a:ext cx="2571750" cy="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7" name="Object 60"/>
          <p:cNvGraphicFramePr>
            <a:graphicFrameLocks noChangeAspect="1"/>
          </p:cNvGraphicFramePr>
          <p:nvPr/>
        </p:nvGraphicFramePr>
        <p:xfrm>
          <a:off x="3548063" y="1890713"/>
          <a:ext cx="155892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7" name="MathType 6.0 Equation" r:id="rId8" imgW="1701800" imgH="673100" progId="Equation.DSMT4">
                  <p:embed/>
                </p:oleObj>
              </mc:Choice>
              <mc:Fallback>
                <p:oleObj name="MathType 6.0 Equation" r:id="rId8" imgW="1701800" imgH="6731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8063" y="1890713"/>
                        <a:ext cx="155892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86038" y="2003425"/>
            <a:ext cx="90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tx1"/>
                </a:solidFill>
              </a:rPr>
              <a:t>……</a:t>
            </a:r>
            <a:endParaRPr lang="zh-CN" altLang="en-US" sz="2800">
              <a:solidFill>
                <a:schemeClr val="tx1"/>
              </a:solidFill>
            </a:endParaRPr>
          </a:p>
        </p:txBody>
      </p:sp>
      <p:graphicFrame>
        <p:nvGraphicFramePr>
          <p:cNvPr id="198" name="Object 60"/>
          <p:cNvGraphicFramePr>
            <a:graphicFrameLocks noChangeAspect="1"/>
          </p:cNvGraphicFramePr>
          <p:nvPr/>
        </p:nvGraphicFramePr>
        <p:xfrm>
          <a:off x="3463925" y="3827463"/>
          <a:ext cx="2563813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" name="MathType 6.0 Equation" r:id="rId10" imgW="1968500" imgH="596900" progId="Equation.DSMT4">
                  <p:embed/>
                </p:oleObj>
              </mc:Choice>
              <mc:Fallback>
                <p:oleObj name="MathType 6.0 Equation" r:id="rId10" imgW="1968500" imgH="5969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3827463"/>
                        <a:ext cx="2563813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" name="Object 60"/>
          <p:cNvGraphicFramePr>
            <a:graphicFrameLocks noChangeAspect="1"/>
          </p:cNvGraphicFramePr>
          <p:nvPr/>
        </p:nvGraphicFramePr>
        <p:xfrm>
          <a:off x="603250" y="4989513"/>
          <a:ext cx="38385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9" name="Equation" r:id="rId12" imgW="2768600" imgH="723900" progId="Equation.DSMT4">
                  <p:embed/>
                </p:oleObj>
              </mc:Choice>
              <mc:Fallback>
                <p:oleObj name="Equation" r:id="rId12" imgW="2768600" imgH="7239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4989513"/>
                        <a:ext cx="383857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" name="Line 29"/>
          <p:cNvSpPr>
            <a:spLocks noChangeShapeType="1"/>
          </p:cNvSpPr>
          <p:nvPr/>
        </p:nvSpPr>
        <p:spPr bwMode="auto">
          <a:xfrm>
            <a:off x="2054225" y="5908675"/>
            <a:ext cx="1087438" cy="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30"/>
          <p:cNvSpPr>
            <a:spLocks noChangeShapeType="1"/>
          </p:cNvSpPr>
          <p:nvPr/>
        </p:nvSpPr>
        <p:spPr bwMode="auto">
          <a:xfrm>
            <a:off x="3336925" y="5888038"/>
            <a:ext cx="1054100" cy="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Rectangle 31"/>
          <p:cNvSpPr>
            <a:spLocks noChangeArrowheads="1"/>
          </p:cNvSpPr>
          <p:nvPr/>
        </p:nvSpPr>
        <p:spPr bwMode="auto">
          <a:xfrm>
            <a:off x="1866900" y="5970588"/>
            <a:ext cx="1476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chemeClr val="tx1"/>
                </a:solidFill>
                <a:latin typeface="楷体_GB2312"/>
                <a:ea typeface="楷体_GB2312"/>
                <a:cs typeface="楷体_GB2312"/>
              </a:rPr>
              <a:t>衍射因子</a:t>
            </a:r>
          </a:p>
        </p:txBody>
      </p:sp>
      <p:sp>
        <p:nvSpPr>
          <p:cNvPr id="204" name="矩形 203"/>
          <p:cNvSpPr>
            <a:spLocks noChangeArrowheads="1"/>
          </p:cNvSpPr>
          <p:nvPr/>
        </p:nvSpPr>
        <p:spPr bwMode="auto">
          <a:xfrm>
            <a:off x="3235325" y="5951538"/>
            <a:ext cx="142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chemeClr val="tx1"/>
                </a:solidFill>
                <a:latin typeface="楷体_GB2312"/>
                <a:ea typeface="楷体_GB2312"/>
                <a:cs typeface="楷体_GB2312"/>
              </a:rPr>
              <a:t>干涉因子</a:t>
            </a:r>
          </a:p>
        </p:txBody>
      </p:sp>
      <p:sp>
        <p:nvSpPr>
          <p:cNvPr id="205" name="矩形 204"/>
          <p:cNvSpPr>
            <a:spLocks noChangeArrowheads="1"/>
          </p:cNvSpPr>
          <p:nvPr/>
        </p:nvSpPr>
        <p:spPr bwMode="auto">
          <a:xfrm>
            <a:off x="98425" y="4410075"/>
            <a:ext cx="353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双缝衍射光强分布</a:t>
            </a:r>
          </a:p>
        </p:txBody>
      </p:sp>
      <p:graphicFrame>
        <p:nvGraphicFramePr>
          <p:cNvPr id="206" name="Object 60"/>
          <p:cNvGraphicFramePr>
            <a:graphicFrameLocks noChangeAspect="1"/>
          </p:cNvGraphicFramePr>
          <p:nvPr/>
        </p:nvGraphicFramePr>
        <p:xfrm>
          <a:off x="558800" y="2795588"/>
          <a:ext cx="2555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0" name="Equation" r:id="rId14" imgW="266584" imgH="380835" progId="Equation.DSMT4">
                  <p:embed/>
                </p:oleObj>
              </mc:Choice>
              <mc:Fallback>
                <p:oleObj name="Equation" r:id="rId14" imgW="266584" imgH="380835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2795588"/>
                        <a:ext cx="255588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" name="Object 60"/>
          <p:cNvGraphicFramePr>
            <a:graphicFrameLocks noChangeAspect="1"/>
          </p:cNvGraphicFramePr>
          <p:nvPr/>
        </p:nvGraphicFramePr>
        <p:xfrm>
          <a:off x="546100" y="2405063"/>
          <a:ext cx="2794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1" name="Equation" r:id="rId16" imgW="291973" imgH="380835" progId="Equation.DSMT4">
                  <p:embed/>
                </p:oleObj>
              </mc:Choice>
              <mc:Fallback>
                <p:oleObj name="Equation" r:id="rId16" imgW="291973" imgH="380835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2405063"/>
                        <a:ext cx="27940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" name="Object 60"/>
          <p:cNvGraphicFramePr>
            <a:graphicFrameLocks noChangeAspect="1"/>
          </p:cNvGraphicFramePr>
          <p:nvPr/>
        </p:nvGraphicFramePr>
        <p:xfrm>
          <a:off x="579438" y="2019300"/>
          <a:ext cx="2921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2" name="Equation" r:id="rId18" imgW="304668" imgH="380835" progId="Equation.DSMT4">
                  <p:embed/>
                </p:oleObj>
              </mc:Choice>
              <mc:Fallback>
                <p:oleObj name="Equation" r:id="rId18" imgW="304668" imgH="380835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8" y="2019300"/>
                        <a:ext cx="29210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" name="Object 31"/>
          <p:cNvGraphicFramePr>
            <a:graphicFrameLocks noChangeAspect="1"/>
          </p:cNvGraphicFramePr>
          <p:nvPr/>
        </p:nvGraphicFramePr>
        <p:xfrm>
          <a:off x="5249863" y="5799138"/>
          <a:ext cx="268605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3" name="MathType 6.0 Equation" r:id="rId20" imgW="2667000" imgH="736600" progId="Equation.DSMT4">
                  <p:embed/>
                </p:oleObj>
              </mc:Choice>
              <mc:Fallback>
                <p:oleObj name="MathType 6.0 Equation" r:id="rId20" imgW="2667000" imgH="7366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863" y="5799138"/>
                        <a:ext cx="2686050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" name="Object 34"/>
          <p:cNvGraphicFramePr>
            <a:graphicFrameLocks noChangeAspect="1"/>
          </p:cNvGraphicFramePr>
          <p:nvPr/>
        </p:nvGraphicFramePr>
        <p:xfrm>
          <a:off x="5249863" y="5026025"/>
          <a:ext cx="16319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4" name="Equation" r:id="rId22" imgW="1548728" imgH="672808" progId="Equation.DSMT4">
                  <p:embed/>
                </p:oleObj>
              </mc:Choice>
              <mc:Fallback>
                <p:oleObj name="Equation" r:id="rId22" imgW="1548728" imgH="672808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863" y="5026025"/>
                        <a:ext cx="16319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73" name="对象 1"/>
          <p:cNvGraphicFramePr>
            <a:graphicFrameLocks noChangeAspect="1"/>
          </p:cNvGraphicFramePr>
          <p:nvPr/>
        </p:nvGraphicFramePr>
        <p:xfrm>
          <a:off x="3481388" y="3109913"/>
          <a:ext cx="27273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5" name="Unknown" r:id="rId24" imgW="2870200" imgH="723900" progId="Equation.DSMT4">
                  <p:embed/>
                </p:oleObj>
              </mc:Choice>
              <mc:Fallback>
                <p:oleObj name="Unknown" r:id="rId24" imgW="2870200" imgH="7239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388" y="3109913"/>
                        <a:ext cx="272732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32" grpId="0" animBg="1"/>
      <p:bldP spid="170" grpId="0"/>
      <p:bldP spid="184" grpId="0" animBg="1"/>
      <p:bldP spid="7" grpId="0"/>
      <p:bldP spid="201" grpId="0" animBg="1"/>
      <p:bldP spid="202" grpId="0" animBg="1"/>
      <p:bldP spid="203" grpId="0"/>
      <p:bldP spid="204" grpId="0"/>
      <p:bldP spid="20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/>
            </a:extLst>
          </p:cNvPr>
          <p:cNvSpPr/>
          <p:nvPr/>
        </p:nvSpPr>
        <p:spPr>
          <a:xfrm>
            <a:off x="3478213" y="4270375"/>
            <a:ext cx="3049587" cy="1030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6588125" y="2636838"/>
            <a:ext cx="2362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k </a:t>
            </a:r>
            <a:r>
              <a:rPr lang="en-US" altLang="zh-CN" sz="2800" b="1">
                <a:solidFill>
                  <a:schemeClr val="tx1"/>
                </a:solidFill>
              </a:rPr>
              <a:t>= 0, 1, 2, …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4427538" y="3500438"/>
            <a:ext cx="1800225" cy="538162"/>
          </a:xfrm>
          <a:prstGeom prst="rect">
            <a:avLst/>
          </a:prstGeom>
          <a:noFill/>
          <a:ln w="19050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光栅方程</a:t>
            </a:r>
          </a:p>
        </p:txBody>
      </p:sp>
      <p:grpSp>
        <p:nvGrpSpPr>
          <p:cNvPr id="44039" name="Group 7"/>
          <p:cNvGrpSpPr>
            <a:grpSpLocks/>
          </p:cNvGrpSpPr>
          <p:nvPr/>
        </p:nvGrpSpPr>
        <p:grpSpPr bwMode="auto">
          <a:xfrm>
            <a:off x="3717925" y="4330700"/>
            <a:ext cx="2676525" cy="903288"/>
            <a:chOff x="2160" y="1872"/>
            <a:chExt cx="1686" cy="569"/>
          </a:xfrm>
        </p:grpSpPr>
        <p:sp>
          <p:nvSpPr>
            <p:cNvPr id="14360" name="Line 8"/>
            <p:cNvSpPr>
              <a:spLocks noChangeShapeType="1"/>
            </p:cNvSpPr>
            <p:nvPr/>
          </p:nvSpPr>
          <p:spPr bwMode="auto">
            <a:xfrm>
              <a:off x="2484" y="2159"/>
              <a:ext cx="331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Line 9"/>
            <p:cNvSpPr>
              <a:spLocks noChangeShapeType="1"/>
            </p:cNvSpPr>
            <p:nvPr/>
          </p:nvSpPr>
          <p:spPr bwMode="auto">
            <a:xfrm>
              <a:off x="2815" y="2159"/>
              <a:ext cx="331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2" name="Line 10"/>
            <p:cNvSpPr>
              <a:spLocks noChangeShapeType="1"/>
            </p:cNvSpPr>
            <p:nvPr/>
          </p:nvSpPr>
          <p:spPr bwMode="auto">
            <a:xfrm>
              <a:off x="3515" y="2159"/>
              <a:ext cx="331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3" name="Line 11"/>
            <p:cNvSpPr>
              <a:spLocks noChangeShapeType="1"/>
            </p:cNvSpPr>
            <p:nvPr/>
          </p:nvSpPr>
          <p:spPr bwMode="auto">
            <a:xfrm>
              <a:off x="3139" y="2159"/>
              <a:ext cx="376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4" name="Line 12"/>
            <p:cNvSpPr>
              <a:spLocks noChangeShapeType="1"/>
            </p:cNvSpPr>
            <p:nvPr/>
          </p:nvSpPr>
          <p:spPr bwMode="auto">
            <a:xfrm>
              <a:off x="2160" y="2111"/>
              <a:ext cx="0" cy="3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5" name="Line 13"/>
            <p:cNvSpPr>
              <a:spLocks noChangeShapeType="1"/>
            </p:cNvSpPr>
            <p:nvPr/>
          </p:nvSpPr>
          <p:spPr bwMode="auto">
            <a:xfrm>
              <a:off x="3839" y="2095"/>
              <a:ext cx="0" cy="3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6" name="Line 14"/>
            <p:cNvSpPr>
              <a:spLocks noChangeShapeType="1"/>
            </p:cNvSpPr>
            <p:nvPr/>
          </p:nvSpPr>
          <p:spPr bwMode="auto">
            <a:xfrm>
              <a:off x="2160" y="2345"/>
              <a:ext cx="64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7" name="Line 15"/>
            <p:cNvSpPr>
              <a:spLocks noChangeShapeType="1"/>
            </p:cNvSpPr>
            <p:nvPr/>
          </p:nvSpPr>
          <p:spPr bwMode="auto">
            <a:xfrm>
              <a:off x="3139" y="2353"/>
              <a:ext cx="7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8" name="Line 16"/>
            <p:cNvSpPr>
              <a:spLocks noChangeShapeType="1"/>
            </p:cNvSpPr>
            <p:nvPr/>
          </p:nvSpPr>
          <p:spPr bwMode="auto">
            <a:xfrm>
              <a:off x="2214" y="1910"/>
              <a:ext cx="1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9" name="Line 17"/>
            <p:cNvSpPr>
              <a:spLocks noChangeShapeType="1"/>
            </p:cNvSpPr>
            <p:nvPr/>
          </p:nvSpPr>
          <p:spPr bwMode="auto">
            <a:xfrm>
              <a:off x="2835" y="2256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0" name="Line 18"/>
            <p:cNvSpPr>
              <a:spLocks noChangeShapeType="1"/>
            </p:cNvSpPr>
            <p:nvPr/>
          </p:nvSpPr>
          <p:spPr bwMode="auto">
            <a:xfrm>
              <a:off x="2160" y="2159"/>
              <a:ext cx="331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1" name="Text Box 19"/>
            <p:cNvSpPr txBox="1">
              <a:spLocks noChangeArrowheads="1"/>
            </p:cNvSpPr>
            <p:nvPr/>
          </p:nvSpPr>
          <p:spPr bwMode="auto">
            <a:xfrm>
              <a:off x="2796" y="2208"/>
              <a:ext cx="4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 dirty="0" smtClean="0">
                  <a:solidFill>
                    <a:schemeClr val="tx1"/>
                  </a:solidFill>
                </a:rPr>
                <a:t>NE</a:t>
              </a:r>
              <a:r>
                <a:rPr lang="en-US" altLang="zh-CN" sz="1800" b="1" i="1" baseline="-25000" dirty="0" smtClean="0">
                  <a:solidFill>
                    <a:schemeClr val="tx1"/>
                  </a:solidFill>
                </a:rPr>
                <a:t>0</a:t>
              </a:r>
              <a:endParaRPr lang="en-US" altLang="zh-CN" sz="20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4372" name="Text Box 20"/>
            <p:cNvSpPr txBox="1">
              <a:spLocks noChangeArrowheads="1"/>
            </p:cNvSpPr>
            <p:nvPr/>
          </p:nvSpPr>
          <p:spPr bwMode="auto">
            <a:xfrm>
              <a:off x="2160" y="1872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solidFill>
                    <a:schemeClr val="tx1"/>
                  </a:solidFill>
                </a:rPr>
                <a:t>E</a:t>
              </a:r>
              <a:r>
                <a:rPr lang="en-US" altLang="zh-CN" sz="1800" b="1" i="1" baseline="-25000">
                  <a:solidFill>
                    <a:schemeClr val="tx1"/>
                  </a:solidFill>
                </a:rPr>
                <a:t>i</a:t>
              </a:r>
              <a:endParaRPr lang="en-US" altLang="zh-CN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323850" y="549275"/>
            <a:ext cx="39608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1</a:t>
            </a:r>
            <a:r>
              <a:rPr lang="zh-CN" altLang="en-US" sz="2800" b="1">
                <a:solidFill>
                  <a:schemeClr val="tx1"/>
                </a:solidFill>
              </a:rPr>
              <a:t>）明纹</a:t>
            </a:r>
            <a:r>
              <a:rPr lang="en-US" altLang="zh-CN" sz="2800" b="1">
                <a:solidFill>
                  <a:schemeClr val="tx1"/>
                </a:solidFill>
              </a:rPr>
              <a:t>(</a:t>
            </a:r>
            <a:r>
              <a:rPr lang="zh-CN" altLang="en-US" sz="2800" b="1">
                <a:solidFill>
                  <a:schemeClr val="tx1"/>
                </a:solidFill>
              </a:rPr>
              <a:t>主极大</a:t>
            </a:r>
            <a:r>
              <a:rPr lang="en-US" altLang="zh-CN" sz="2800" b="1">
                <a:solidFill>
                  <a:schemeClr val="tx1"/>
                </a:solidFill>
              </a:rPr>
              <a:t>)</a:t>
            </a:r>
            <a:r>
              <a:rPr lang="zh-CN" altLang="en-US" sz="2800" b="1">
                <a:solidFill>
                  <a:schemeClr val="tx1"/>
                </a:solidFill>
              </a:rPr>
              <a:t>条件：</a:t>
            </a:r>
          </a:p>
        </p:txBody>
      </p:sp>
      <p:sp>
        <p:nvSpPr>
          <p:cNvPr id="44058" name="AutoShape 26"/>
          <p:cNvSpPr>
            <a:spLocks noChangeArrowheads="1"/>
          </p:cNvSpPr>
          <p:nvPr/>
        </p:nvSpPr>
        <p:spPr bwMode="auto">
          <a:xfrm>
            <a:off x="3492500" y="2781300"/>
            <a:ext cx="503238" cy="381000"/>
          </a:xfrm>
          <a:prstGeom prst="rightArrow">
            <a:avLst>
              <a:gd name="adj1" fmla="val 35833"/>
              <a:gd name="adj2" fmla="val 33021"/>
            </a:avLst>
          </a:prstGeom>
          <a:solidFill>
            <a:srgbClr val="FF0000"/>
          </a:solidFill>
          <a:ln w="9525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4059" name="AutoShape 27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4038600" y="2690813"/>
            <a:ext cx="2590800" cy="776287"/>
          </a:xfrm>
          <a:prstGeom prst="downArrowCallout">
            <a:avLst>
              <a:gd name="adj1" fmla="val 38844"/>
              <a:gd name="adj2" fmla="val 61140"/>
              <a:gd name="adj3" fmla="val 21065"/>
              <a:gd name="adj4" fmla="val 6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44064" name="Group 32"/>
          <p:cNvGrpSpPr>
            <a:grpSpLocks/>
          </p:cNvGrpSpPr>
          <p:nvPr/>
        </p:nvGrpSpPr>
        <p:grpSpPr bwMode="auto">
          <a:xfrm>
            <a:off x="377825" y="4030663"/>
            <a:ext cx="3276600" cy="519112"/>
            <a:chOff x="240" y="1584"/>
            <a:chExt cx="2064" cy="327"/>
          </a:xfrm>
        </p:grpSpPr>
        <p:sp>
          <p:nvSpPr>
            <p:cNvPr id="14358" name="Text Box 33"/>
            <p:cNvSpPr txBox="1">
              <a:spLocks noChangeArrowheads="1"/>
            </p:cNvSpPr>
            <p:nvPr/>
          </p:nvSpPr>
          <p:spPr bwMode="auto">
            <a:xfrm>
              <a:off x="384" y="1584"/>
              <a:ext cx="19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800" b="1" i="1" dirty="0">
                  <a:solidFill>
                    <a:schemeClr val="tx1"/>
                  </a:solidFill>
                </a:rPr>
                <a:t>P</a:t>
              </a:r>
              <a:r>
                <a:rPr lang="zh-CN" altLang="en-US" sz="2800" b="1" dirty="0">
                  <a:solidFill>
                    <a:schemeClr val="tx1"/>
                  </a:solidFill>
                </a:rPr>
                <a:t>点为主极大时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359" name="Rectangle 34"/>
            <p:cNvSpPr>
              <a:spLocks noChangeArrowheads="1"/>
            </p:cNvSpPr>
            <p:nvPr/>
          </p:nvSpPr>
          <p:spPr bwMode="auto">
            <a:xfrm>
              <a:off x="240" y="1584"/>
              <a:ext cx="19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MT Extra" panose="05050102010205020202" pitchFamily="18" charset="2"/>
                </a:rPr>
                <a:t>Q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44069" name="Group 37"/>
          <p:cNvGrpSpPr>
            <a:grpSpLocks/>
          </p:cNvGrpSpPr>
          <p:nvPr/>
        </p:nvGrpSpPr>
        <p:grpSpPr bwMode="auto">
          <a:xfrm>
            <a:off x="1042988" y="5707063"/>
            <a:ext cx="3235325" cy="520700"/>
            <a:chOff x="218" y="2447"/>
            <a:chExt cx="2038" cy="328"/>
          </a:xfrm>
        </p:grpSpPr>
        <p:sp>
          <p:nvSpPr>
            <p:cNvPr id="14356" name="Text Box 38"/>
            <p:cNvSpPr txBox="1">
              <a:spLocks noChangeArrowheads="1"/>
            </p:cNvSpPr>
            <p:nvPr/>
          </p:nvSpPr>
          <p:spPr bwMode="auto">
            <a:xfrm>
              <a:off x="336" y="2448"/>
              <a:ext cx="19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800" b="1">
                  <a:solidFill>
                    <a:schemeClr val="tx1"/>
                  </a:solidFill>
                  <a:latin typeface="方正书宋简体"/>
                </a:rPr>
                <a:t>主极大的光强：</a:t>
              </a:r>
              <a:endParaRPr lang="zh-CN" altLang="en-US" sz="2000" b="1">
                <a:solidFill>
                  <a:schemeClr val="tx1"/>
                </a:solidFill>
                <a:latin typeface="方正书宋简体"/>
              </a:endParaRPr>
            </a:p>
          </p:txBody>
        </p:sp>
        <p:sp>
          <p:nvSpPr>
            <p:cNvPr id="14357" name="Rectangle 39"/>
            <p:cNvSpPr>
              <a:spLocks noChangeArrowheads="1"/>
            </p:cNvSpPr>
            <p:nvPr/>
          </p:nvSpPr>
          <p:spPr bwMode="auto">
            <a:xfrm>
              <a:off x="218" y="2447"/>
              <a:ext cx="19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tx1"/>
                  </a:solidFill>
                  <a:latin typeface="Symbol" panose="05050102010706020507" pitchFamily="18" charset="2"/>
                </a:rPr>
                <a:t>\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12304" name="组合 4"/>
          <p:cNvGrpSpPr>
            <a:grpSpLocks/>
          </p:cNvGrpSpPr>
          <p:nvPr/>
        </p:nvGrpSpPr>
        <p:grpSpPr bwMode="auto">
          <a:xfrm>
            <a:off x="158750" y="2509838"/>
            <a:ext cx="3181350" cy="1246187"/>
            <a:chOff x="158986" y="2509162"/>
            <a:chExt cx="3181417" cy="1247619"/>
          </a:xfrm>
        </p:grpSpPr>
        <p:pic>
          <p:nvPicPr>
            <p:cNvPr id="14354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793" y="2525188"/>
              <a:ext cx="2293610" cy="959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5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986" y="2509162"/>
              <a:ext cx="971429" cy="124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348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103188"/>
            <a:ext cx="4073525" cy="8286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1214438"/>
            <a:ext cx="650240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154277"/>
              </p:ext>
            </p:extLst>
          </p:nvPr>
        </p:nvGraphicFramePr>
        <p:xfrm>
          <a:off x="4140632" y="2728337"/>
          <a:ext cx="2441575" cy="416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3" name="Equation" r:id="rId7" imgW="1638000" imgH="279360" progId="Equation.DSMT4">
                  <p:embed/>
                </p:oleObj>
              </mc:Choice>
              <mc:Fallback>
                <p:oleObj name="Equation" r:id="rId7" imgW="1638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0632" y="2728337"/>
                        <a:ext cx="2441575" cy="416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199050"/>
              </p:ext>
            </p:extLst>
          </p:nvPr>
        </p:nvGraphicFramePr>
        <p:xfrm>
          <a:off x="183355" y="4569202"/>
          <a:ext cx="3175002" cy="65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" name="Equation" r:id="rId9" imgW="2895480" imgH="596880" progId="Equation.DSMT4">
                  <p:embed/>
                </p:oleObj>
              </mc:Choice>
              <mc:Fallback>
                <p:oleObj name="Equation" r:id="rId9" imgW="289548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3355" y="4569202"/>
                        <a:ext cx="3175002" cy="654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289207"/>
              </p:ext>
            </p:extLst>
          </p:nvPr>
        </p:nvGraphicFramePr>
        <p:xfrm>
          <a:off x="6647656" y="4515644"/>
          <a:ext cx="2088953" cy="626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5" name="Equation" r:id="rId11" imgW="1396800" imgH="419040" progId="Equation.DSMT4">
                  <p:embed/>
                </p:oleObj>
              </mc:Choice>
              <mc:Fallback>
                <p:oleObj name="Equation" r:id="rId11" imgW="1396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47656" y="4515644"/>
                        <a:ext cx="2088953" cy="626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228597"/>
              </p:ext>
            </p:extLst>
          </p:nvPr>
        </p:nvGraphicFramePr>
        <p:xfrm>
          <a:off x="3744119" y="5608637"/>
          <a:ext cx="2838088" cy="823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6" name="Equation" r:id="rId13" imgW="2057400" imgH="596880" progId="Equation.DSMT4">
                  <p:embed/>
                </p:oleObj>
              </mc:Choice>
              <mc:Fallback>
                <p:oleObj name="Equation" r:id="rId13" imgW="205740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44119" y="5608637"/>
                        <a:ext cx="2838088" cy="823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7" descr="n8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39" y="974945"/>
            <a:ext cx="3136461" cy="170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4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4034" grpId="0" autoUpdateAnimBg="0"/>
      <p:bldP spid="44035" grpId="0" animBg="1" autoUpdateAnimBg="0"/>
      <p:bldP spid="44057" grpId="0" autoUpdateAnimBg="0"/>
      <p:bldP spid="44058" grpId="0" animBg="1"/>
      <p:bldP spid="440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83" name="Text Box 35"/>
          <p:cNvSpPr txBox="1">
            <a:spLocks noChangeArrowheads="1"/>
          </p:cNvSpPr>
          <p:nvPr/>
        </p:nvSpPr>
        <p:spPr bwMode="auto">
          <a:xfrm>
            <a:off x="468313" y="333375"/>
            <a:ext cx="541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</a:rPr>
              <a:t>）暗纹（干涉极小）条件：</a:t>
            </a:r>
          </a:p>
        </p:txBody>
      </p:sp>
      <p:sp>
        <p:nvSpPr>
          <p:cNvPr id="181293" name="Text Box 45"/>
          <p:cNvSpPr txBox="1">
            <a:spLocks noChangeArrowheads="1"/>
          </p:cNvSpPr>
          <p:nvPr/>
        </p:nvSpPr>
        <p:spPr bwMode="auto">
          <a:xfrm>
            <a:off x="5878513" y="3191274"/>
            <a:ext cx="297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tx1"/>
                </a:solidFill>
              </a:rPr>
              <a:t>k </a:t>
            </a:r>
            <a:r>
              <a:rPr lang="en-US" altLang="zh-CN" sz="2800" b="1" dirty="0">
                <a:solidFill>
                  <a:schemeClr val="tx1"/>
                </a:solidFill>
              </a:rPr>
              <a:t>= 0, 1, 2, 3…</a:t>
            </a:r>
          </a:p>
        </p:txBody>
      </p:sp>
      <p:sp>
        <p:nvSpPr>
          <p:cNvPr id="181294" name="Text Box 46"/>
          <p:cNvSpPr txBox="1">
            <a:spLocks noChangeArrowheads="1"/>
          </p:cNvSpPr>
          <p:nvPr/>
        </p:nvSpPr>
        <p:spPr bwMode="auto">
          <a:xfrm>
            <a:off x="5878513" y="3767537"/>
            <a:ext cx="33131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tx1"/>
                </a:solidFill>
              </a:rPr>
              <a:t>m </a:t>
            </a:r>
            <a:r>
              <a:rPr lang="en-US" altLang="zh-CN" sz="2800" b="1" dirty="0">
                <a:solidFill>
                  <a:schemeClr val="tx1"/>
                </a:solidFill>
              </a:rPr>
              <a:t>= 1, 2, 3… </a:t>
            </a:r>
            <a:r>
              <a:rPr lang="en-US" altLang="zh-CN" sz="2800" b="1" i="1" dirty="0">
                <a:solidFill>
                  <a:schemeClr val="tx1"/>
                </a:solidFill>
              </a:rPr>
              <a:t>N</a:t>
            </a:r>
            <a:r>
              <a:rPr lang="en-US" altLang="zh-CN" sz="2800" b="1" dirty="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1295" name="Text Box 47"/>
          <p:cNvSpPr txBox="1">
            <a:spLocks noChangeArrowheads="1"/>
          </p:cNvSpPr>
          <p:nvPr/>
        </p:nvSpPr>
        <p:spPr bwMode="auto">
          <a:xfrm>
            <a:off x="2567592" y="4334222"/>
            <a:ext cx="4967476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ea typeface="黑体" panose="02010609060101010101" pitchFamily="49" charset="-122"/>
              </a:rPr>
              <a:t>相邻主极大间有 </a:t>
            </a:r>
            <a:r>
              <a:rPr lang="en-US" altLang="zh-CN" sz="2800" b="1" i="1" dirty="0">
                <a:solidFill>
                  <a:srgbClr val="0000FF"/>
                </a:solidFill>
                <a:ea typeface="黑体" panose="02010609060101010101" pitchFamily="49" charset="-122"/>
              </a:rPr>
              <a:t>N</a:t>
            </a:r>
            <a:r>
              <a:rPr lang="zh-CN" altLang="en-US" sz="1800" b="1" dirty="0">
                <a:solidFill>
                  <a:srgbClr val="0000FF"/>
                </a:solidFill>
              </a:rPr>
              <a:t>－</a:t>
            </a:r>
            <a:r>
              <a:rPr lang="en-US" altLang="zh-CN" sz="2800" b="1" dirty="0">
                <a:solidFill>
                  <a:srgbClr val="0000FF"/>
                </a:solidFill>
                <a:ea typeface="黑体" panose="02010609060101010101" pitchFamily="49" charset="-122"/>
              </a:rPr>
              <a:t>1 </a:t>
            </a:r>
            <a:r>
              <a:rPr lang="zh-CN" altLang="en-US" sz="2800" b="1" dirty="0">
                <a:solidFill>
                  <a:srgbClr val="0000FF"/>
                </a:solidFill>
                <a:ea typeface="黑体" panose="02010609060101010101" pitchFamily="49" charset="-122"/>
              </a:rPr>
              <a:t>个暗纹</a:t>
            </a:r>
          </a:p>
        </p:txBody>
      </p:sp>
      <p:sp>
        <p:nvSpPr>
          <p:cNvPr id="181308" name="AutoShape 60"/>
          <p:cNvSpPr>
            <a:spLocks/>
          </p:cNvSpPr>
          <p:nvPr/>
        </p:nvSpPr>
        <p:spPr bwMode="auto">
          <a:xfrm>
            <a:off x="5622925" y="3397649"/>
            <a:ext cx="288925" cy="720725"/>
          </a:xfrm>
          <a:prstGeom prst="leftBrace">
            <a:avLst>
              <a:gd name="adj1" fmla="val 20788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zh-CN" altLang="en-US" sz="1800" smtClean="0">
              <a:solidFill>
                <a:schemeClr val="tx1"/>
              </a:solidFill>
            </a:endParaRPr>
          </a:p>
        </p:txBody>
      </p:sp>
      <p:sp>
        <p:nvSpPr>
          <p:cNvPr id="181313" name="Text Box 65"/>
          <p:cNvSpPr txBox="1">
            <a:spLocks noChangeArrowheads="1"/>
          </p:cNvSpPr>
          <p:nvPr/>
        </p:nvSpPr>
        <p:spPr bwMode="auto">
          <a:xfrm>
            <a:off x="468313" y="4937125"/>
            <a:ext cx="212407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3) </a:t>
            </a:r>
            <a:r>
              <a:rPr lang="zh-CN" altLang="en-US" sz="2800" b="1">
                <a:solidFill>
                  <a:schemeClr val="tx1"/>
                </a:solidFill>
              </a:rPr>
              <a:t>次极大：</a:t>
            </a:r>
          </a:p>
        </p:txBody>
      </p:sp>
      <p:sp>
        <p:nvSpPr>
          <p:cNvPr id="181314" name="Rectangle 66"/>
          <p:cNvSpPr>
            <a:spLocks noChangeArrowheads="1"/>
          </p:cNvSpPr>
          <p:nvPr/>
        </p:nvSpPr>
        <p:spPr bwMode="auto">
          <a:xfrm>
            <a:off x="1835150" y="4937125"/>
            <a:ext cx="64817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    </a:t>
            </a:r>
            <a:r>
              <a:rPr lang="zh-CN" altLang="en-US" sz="2800" b="1" dirty="0">
                <a:solidFill>
                  <a:schemeClr val="tx1"/>
                </a:solidFill>
              </a:rPr>
              <a:t>相邻两个极小之间应有一个次极大，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    </a:t>
            </a:r>
            <a:r>
              <a:rPr lang="en-US" altLang="zh-CN" sz="2800" b="1" i="1" dirty="0">
                <a:solidFill>
                  <a:srgbClr val="0000FF"/>
                </a:solidFill>
              </a:rPr>
              <a:t>N</a:t>
            </a:r>
            <a:r>
              <a:rPr lang="en-US" altLang="en-US" sz="1800" b="1" dirty="0">
                <a:solidFill>
                  <a:srgbClr val="0000FF"/>
                </a:solidFill>
                <a:sym typeface="Symbol" panose="05050102010706020507" pitchFamily="18" charset="2"/>
              </a:rPr>
              <a:t>－</a:t>
            </a:r>
            <a:r>
              <a:rPr lang="en-US" altLang="zh-CN" sz="2800" b="1" dirty="0">
                <a:solidFill>
                  <a:srgbClr val="0000FF"/>
                </a:solidFill>
              </a:rPr>
              <a:t>1 </a:t>
            </a:r>
            <a:r>
              <a:rPr lang="zh-CN" altLang="en-US" sz="2800" b="1" dirty="0">
                <a:solidFill>
                  <a:srgbClr val="0000FF"/>
                </a:solidFill>
              </a:rPr>
              <a:t>个极小之间应有 </a:t>
            </a:r>
            <a:r>
              <a:rPr lang="en-US" altLang="zh-CN" sz="2800" b="1" i="1" dirty="0">
                <a:solidFill>
                  <a:srgbClr val="0000FF"/>
                </a:solidFill>
              </a:rPr>
              <a:t>N</a:t>
            </a:r>
            <a:r>
              <a:rPr lang="en-US" altLang="en-US" sz="1800" b="1" dirty="0">
                <a:solidFill>
                  <a:srgbClr val="0000FF"/>
                </a:solidFill>
                <a:sym typeface="Symbol" panose="05050102010706020507" pitchFamily="18" charset="2"/>
              </a:rPr>
              <a:t>－</a:t>
            </a:r>
            <a:r>
              <a:rPr lang="en-US" altLang="zh-CN" sz="2800" b="1" dirty="0">
                <a:solidFill>
                  <a:srgbClr val="0000FF"/>
                </a:solidFill>
              </a:rPr>
              <a:t>2 </a:t>
            </a:r>
            <a:r>
              <a:rPr lang="zh-CN" altLang="en-US" sz="2800" b="1" dirty="0">
                <a:solidFill>
                  <a:srgbClr val="0000FF"/>
                </a:solidFill>
              </a:rPr>
              <a:t>个次极大</a:t>
            </a:r>
          </a:p>
        </p:txBody>
      </p:sp>
      <p:sp>
        <p:nvSpPr>
          <p:cNvPr id="181315" name="AutoShape 67"/>
          <p:cNvSpPr>
            <a:spLocks noChangeArrowheads="1"/>
          </p:cNvSpPr>
          <p:nvPr/>
        </p:nvSpPr>
        <p:spPr bwMode="auto">
          <a:xfrm>
            <a:off x="7019925" y="5873750"/>
            <a:ext cx="1873250" cy="863600"/>
          </a:xfrm>
          <a:prstGeom prst="wedgeEllipseCallout">
            <a:avLst>
              <a:gd name="adj1" fmla="val -74324"/>
              <a:gd name="adj2" fmla="val -57352"/>
            </a:avLst>
          </a:prstGeom>
          <a:solidFill>
            <a:srgbClr val="66FFFF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1"/>
                </a:solidFill>
              </a:rPr>
              <a:t>光强太弱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1"/>
                </a:solidFill>
              </a:rPr>
              <a:t>观察不到</a:t>
            </a:r>
          </a:p>
        </p:txBody>
      </p:sp>
      <p:sp>
        <p:nvSpPr>
          <p:cNvPr id="181320" name="AutoShape 72"/>
          <p:cNvSpPr>
            <a:spLocks/>
          </p:cNvSpPr>
          <p:nvPr/>
        </p:nvSpPr>
        <p:spPr bwMode="auto">
          <a:xfrm>
            <a:off x="3419475" y="1545651"/>
            <a:ext cx="215900" cy="1079500"/>
          </a:xfrm>
          <a:prstGeom prst="leftBrace">
            <a:avLst>
              <a:gd name="adj1" fmla="val 41667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zh-CN" altLang="en-US" sz="1800" smtClean="0">
              <a:solidFill>
                <a:schemeClr val="tx1"/>
              </a:solidFill>
            </a:endParaRPr>
          </a:p>
        </p:txBody>
      </p:sp>
      <p:pic>
        <p:nvPicPr>
          <p:cNvPr id="1537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5" y="49213"/>
            <a:ext cx="34480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55" y="3269093"/>
            <a:ext cx="27416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38" y="3305195"/>
            <a:ext cx="26765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452173"/>
              </p:ext>
            </p:extLst>
          </p:nvPr>
        </p:nvGraphicFramePr>
        <p:xfrm>
          <a:off x="977900" y="890106"/>
          <a:ext cx="3498850" cy="45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5" name="Equation" r:id="rId6" imgW="2514600" imgH="330120" progId="Equation.DSMT4">
                  <p:embed/>
                </p:oleObj>
              </mc:Choice>
              <mc:Fallback>
                <p:oleObj name="Equation" r:id="rId6" imgW="25146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7900" y="890106"/>
                        <a:ext cx="3498850" cy="45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661668"/>
              </p:ext>
            </p:extLst>
          </p:nvPr>
        </p:nvGraphicFramePr>
        <p:xfrm>
          <a:off x="911037" y="1424991"/>
          <a:ext cx="2052448" cy="563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6" name="Equation" r:id="rId8" imgW="1434960" imgH="393480" progId="Equation.DSMT4">
                  <p:embed/>
                </p:oleObj>
              </mc:Choice>
              <mc:Fallback>
                <p:oleObj name="Equation" r:id="rId8" imgW="1434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1037" y="1424991"/>
                        <a:ext cx="2052448" cy="563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126965"/>
              </p:ext>
            </p:extLst>
          </p:nvPr>
        </p:nvGraphicFramePr>
        <p:xfrm>
          <a:off x="686137" y="1873510"/>
          <a:ext cx="27225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7" name="Equation" r:id="rId10" imgW="2095200" imgH="634680" progId="Equation.DSMT4">
                  <p:embed/>
                </p:oleObj>
              </mc:Choice>
              <mc:Fallback>
                <p:oleObj name="Equation" r:id="rId10" imgW="20952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6137" y="1873510"/>
                        <a:ext cx="2722563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986810"/>
              </p:ext>
            </p:extLst>
          </p:nvPr>
        </p:nvGraphicFramePr>
        <p:xfrm>
          <a:off x="3728089" y="1374775"/>
          <a:ext cx="2275547" cy="530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8" name="Equation" r:id="rId12" imgW="1688760" imgH="393480" progId="Equation.DSMT4">
                  <p:embed/>
                </p:oleObj>
              </mc:Choice>
              <mc:Fallback>
                <p:oleObj name="Equation" r:id="rId12" imgW="1688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28089" y="1374775"/>
                        <a:ext cx="2275547" cy="530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320056"/>
              </p:ext>
            </p:extLst>
          </p:nvPr>
        </p:nvGraphicFramePr>
        <p:xfrm>
          <a:off x="3676752" y="2247304"/>
          <a:ext cx="3278230" cy="5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9" name="Equation" r:id="rId14" imgW="2374560" imgH="393480" progId="Equation.DSMT4">
                  <p:embed/>
                </p:oleObj>
              </mc:Choice>
              <mc:Fallback>
                <p:oleObj name="Equation" r:id="rId14" imgW="2374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76752" y="2247304"/>
                        <a:ext cx="3278230" cy="5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下箭头 14"/>
          <p:cNvSpPr/>
          <p:nvPr/>
        </p:nvSpPr>
        <p:spPr>
          <a:xfrm>
            <a:off x="1836602" y="2801064"/>
            <a:ext cx="264968" cy="49444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7" descr="n8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837" y="1352056"/>
            <a:ext cx="3136461" cy="170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642161"/>
              </p:ext>
            </p:extLst>
          </p:nvPr>
        </p:nvGraphicFramePr>
        <p:xfrm>
          <a:off x="111296" y="2727585"/>
          <a:ext cx="1689320" cy="6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0" name="MathType 6.0 Equation" r:id="rId17" imgW="1167893" imgH="393529" progId="Equation.DSMT4">
                  <p:embed/>
                </p:oleObj>
              </mc:Choice>
              <mc:Fallback>
                <p:oleObj name="MathType 6.0 Equation" r:id="rId17" imgW="1167893" imgH="393529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96" y="2727585"/>
                        <a:ext cx="1689320" cy="641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CC0099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8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83" grpId="0" autoUpdateAnimBg="0"/>
      <p:bldP spid="181293" grpId="0"/>
      <p:bldP spid="181294" grpId="0"/>
      <p:bldP spid="181295" grpId="0"/>
      <p:bldP spid="181308" grpId="0" animBg="1"/>
      <p:bldP spid="181313" grpId="0"/>
      <p:bldP spid="181314" grpId="0"/>
      <p:bldP spid="181315" grpId="0" animBg="1"/>
      <p:bldP spid="181320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/>
            </a:extLst>
          </p:cNvPr>
          <p:cNvSpPr/>
          <p:nvPr/>
        </p:nvSpPr>
        <p:spPr>
          <a:xfrm>
            <a:off x="3868738" y="0"/>
            <a:ext cx="527526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395288" y="333375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4)  </a:t>
            </a:r>
            <a:r>
              <a:rPr lang="zh-CN" altLang="en-US" sz="2800" b="1" dirty="0">
                <a:solidFill>
                  <a:schemeClr val="tx1"/>
                </a:solidFill>
              </a:rPr>
              <a:t>光强曲线：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550863" y="2032000"/>
            <a:ext cx="3041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受单缝衍射的调制</a:t>
            </a:r>
          </a:p>
        </p:txBody>
      </p:sp>
      <p:grpSp>
        <p:nvGrpSpPr>
          <p:cNvPr id="45064" name="Group 8"/>
          <p:cNvGrpSpPr>
            <a:grpSpLocks/>
          </p:cNvGrpSpPr>
          <p:nvPr/>
        </p:nvGrpSpPr>
        <p:grpSpPr bwMode="auto">
          <a:xfrm>
            <a:off x="3757613" y="450850"/>
            <a:ext cx="4822825" cy="1447800"/>
            <a:chOff x="810" y="0"/>
            <a:chExt cx="18396" cy="20000"/>
          </a:xfrm>
        </p:grpSpPr>
        <p:sp>
          <p:nvSpPr>
            <p:cNvPr id="16645" name="Line 9"/>
            <p:cNvSpPr>
              <a:spLocks noChangeShapeType="1"/>
            </p:cNvSpPr>
            <p:nvPr/>
          </p:nvSpPr>
          <p:spPr bwMode="auto">
            <a:xfrm>
              <a:off x="10100" y="0"/>
              <a:ext cx="2" cy="197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lg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646" name="Group 10"/>
            <p:cNvGrpSpPr>
              <a:grpSpLocks/>
            </p:cNvGrpSpPr>
            <p:nvPr/>
          </p:nvGrpSpPr>
          <p:grpSpPr bwMode="auto">
            <a:xfrm>
              <a:off x="810" y="3511"/>
              <a:ext cx="18396" cy="16489"/>
              <a:chOff x="0" y="-1"/>
              <a:chExt cx="20000" cy="20001"/>
            </a:xfrm>
          </p:grpSpPr>
          <p:sp>
            <p:nvSpPr>
              <p:cNvPr id="16647" name="Freeform 11"/>
              <p:cNvSpPr>
                <a:spLocks/>
              </p:cNvSpPr>
              <p:nvPr/>
            </p:nvSpPr>
            <p:spPr bwMode="auto">
              <a:xfrm>
                <a:off x="14698" y="16646"/>
                <a:ext cx="2670" cy="2296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904"/>
                    </a:moveTo>
                    <a:lnTo>
                      <a:pt x="196" y="19234"/>
                    </a:lnTo>
                    <a:lnTo>
                      <a:pt x="371" y="18756"/>
                    </a:lnTo>
                    <a:lnTo>
                      <a:pt x="567" y="17990"/>
                    </a:lnTo>
                    <a:lnTo>
                      <a:pt x="802" y="17512"/>
                    </a:lnTo>
                    <a:lnTo>
                      <a:pt x="997" y="16746"/>
                    </a:lnTo>
                    <a:lnTo>
                      <a:pt x="1232" y="16172"/>
                    </a:lnTo>
                    <a:lnTo>
                      <a:pt x="1388" y="15598"/>
                    </a:lnTo>
                    <a:lnTo>
                      <a:pt x="1564" y="15024"/>
                    </a:lnTo>
                    <a:lnTo>
                      <a:pt x="1740" y="14450"/>
                    </a:lnTo>
                    <a:lnTo>
                      <a:pt x="1935" y="13684"/>
                    </a:lnTo>
                    <a:lnTo>
                      <a:pt x="2170" y="13301"/>
                    </a:lnTo>
                    <a:lnTo>
                      <a:pt x="2346" y="12727"/>
                    </a:lnTo>
                    <a:lnTo>
                      <a:pt x="2561" y="12057"/>
                    </a:lnTo>
                    <a:lnTo>
                      <a:pt x="2815" y="11483"/>
                    </a:lnTo>
                    <a:lnTo>
                      <a:pt x="2933" y="10909"/>
                    </a:lnTo>
                    <a:lnTo>
                      <a:pt x="3167" y="10335"/>
                    </a:lnTo>
                    <a:lnTo>
                      <a:pt x="3324" y="9761"/>
                    </a:lnTo>
                    <a:lnTo>
                      <a:pt x="3558" y="9282"/>
                    </a:lnTo>
                    <a:lnTo>
                      <a:pt x="3773" y="8708"/>
                    </a:lnTo>
                    <a:lnTo>
                      <a:pt x="3949" y="8325"/>
                    </a:lnTo>
                    <a:lnTo>
                      <a:pt x="4125" y="7751"/>
                    </a:lnTo>
                    <a:lnTo>
                      <a:pt x="4360" y="7177"/>
                    </a:lnTo>
                    <a:lnTo>
                      <a:pt x="4555" y="6699"/>
                    </a:lnTo>
                    <a:lnTo>
                      <a:pt x="4790" y="6316"/>
                    </a:lnTo>
                    <a:lnTo>
                      <a:pt x="4927" y="5742"/>
                    </a:lnTo>
                    <a:lnTo>
                      <a:pt x="5142" y="5455"/>
                    </a:lnTo>
                    <a:lnTo>
                      <a:pt x="5318" y="4880"/>
                    </a:lnTo>
                    <a:lnTo>
                      <a:pt x="5533" y="4498"/>
                    </a:lnTo>
                    <a:lnTo>
                      <a:pt x="5806" y="4115"/>
                    </a:lnTo>
                    <a:lnTo>
                      <a:pt x="5963" y="3828"/>
                    </a:lnTo>
                    <a:lnTo>
                      <a:pt x="6178" y="3445"/>
                    </a:lnTo>
                    <a:lnTo>
                      <a:pt x="6373" y="3062"/>
                    </a:lnTo>
                    <a:lnTo>
                      <a:pt x="6569" y="2679"/>
                    </a:lnTo>
                    <a:lnTo>
                      <a:pt x="6764" y="2392"/>
                    </a:lnTo>
                    <a:lnTo>
                      <a:pt x="6940" y="2105"/>
                    </a:lnTo>
                    <a:lnTo>
                      <a:pt x="7234" y="1722"/>
                    </a:lnTo>
                    <a:lnTo>
                      <a:pt x="7410" y="1531"/>
                    </a:lnTo>
                    <a:lnTo>
                      <a:pt x="7605" y="1148"/>
                    </a:lnTo>
                    <a:lnTo>
                      <a:pt x="7820" y="1053"/>
                    </a:lnTo>
                    <a:lnTo>
                      <a:pt x="7996" y="766"/>
                    </a:lnTo>
                    <a:lnTo>
                      <a:pt x="8250" y="670"/>
                    </a:lnTo>
                    <a:lnTo>
                      <a:pt x="8387" y="478"/>
                    </a:lnTo>
                    <a:lnTo>
                      <a:pt x="8641" y="383"/>
                    </a:lnTo>
                    <a:lnTo>
                      <a:pt x="8837" y="287"/>
                    </a:lnTo>
                    <a:lnTo>
                      <a:pt x="9032" y="96"/>
                    </a:lnTo>
                    <a:lnTo>
                      <a:pt x="9267" y="96"/>
                    </a:lnTo>
                    <a:lnTo>
                      <a:pt x="9462" y="0"/>
                    </a:lnTo>
                    <a:lnTo>
                      <a:pt x="9697" y="0"/>
                    </a:lnTo>
                    <a:lnTo>
                      <a:pt x="9912" y="0"/>
                    </a:lnTo>
                    <a:lnTo>
                      <a:pt x="10088" y="96"/>
                    </a:lnTo>
                    <a:lnTo>
                      <a:pt x="10303" y="96"/>
                    </a:lnTo>
                    <a:lnTo>
                      <a:pt x="10499" y="287"/>
                    </a:lnTo>
                    <a:lnTo>
                      <a:pt x="10772" y="383"/>
                    </a:lnTo>
                    <a:lnTo>
                      <a:pt x="11007" y="670"/>
                    </a:lnTo>
                    <a:lnTo>
                      <a:pt x="11202" y="861"/>
                    </a:lnTo>
                    <a:lnTo>
                      <a:pt x="11476" y="1053"/>
                    </a:lnTo>
                    <a:lnTo>
                      <a:pt x="11691" y="1531"/>
                    </a:lnTo>
                    <a:lnTo>
                      <a:pt x="11984" y="1722"/>
                    </a:lnTo>
                    <a:lnTo>
                      <a:pt x="12180" y="2105"/>
                    </a:lnTo>
                    <a:lnTo>
                      <a:pt x="12434" y="2392"/>
                    </a:lnTo>
                    <a:lnTo>
                      <a:pt x="12688" y="2775"/>
                    </a:lnTo>
                    <a:lnTo>
                      <a:pt x="12903" y="3254"/>
                    </a:lnTo>
                    <a:lnTo>
                      <a:pt x="13196" y="3828"/>
                    </a:lnTo>
                    <a:lnTo>
                      <a:pt x="13431" y="4115"/>
                    </a:lnTo>
                    <a:lnTo>
                      <a:pt x="13666" y="4689"/>
                    </a:lnTo>
                    <a:lnTo>
                      <a:pt x="13978" y="5167"/>
                    </a:lnTo>
                    <a:lnTo>
                      <a:pt x="14174" y="5550"/>
                    </a:lnTo>
                    <a:lnTo>
                      <a:pt x="14389" y="6029"/>
                    </a:lnTo>
                    <a:lnTo>
                      <a:pt x="14682" y="6699"/>
                    </a:lnTo>
                    <a:lnTo>
                      <a:pt x="14917" y="7177"/>
                    </a:lnTo>
                    <a:lnTo>
                      <a:pt x="15171" y="7751"/>
                    </a:lnTo>
                    <a:lnTo>
                      <a:pt x="15425" y="8325"/>
                    </a:lnTo>
                    <a:lnTo>
                      <a:pt x="15640" y="8708"/>
                    </a:lnTo>
                    <a:lnTo>
                      <a:pt x="15914" y="9282"/>
                    </a:lnTo>
                    <a:lnTo>
                      <a:pt x="16090" y="9952"/>
                    </a:lnTo>
                    <a:lnTo>
                      <a:pt x="16344" y="10431"/>
                    </a:lnTo>
                    <a:lnTo>
                      <a:pt x="16618" y="11196"/>
                    </a:lnTo>
                    <a:lnTo>
                      <a:pt x="16813" y="11483"/>
                    </a:lnTo>
                    <a:lnTo>
                      <a:pt x="17067" y="12057"/>
                    </a:lnTo>
                    <a:lnTo>
                      <a:pt x="17243" y="12727"/>
                    </a:lnTo>
                    <a:lnTo>
                      <a:pt x="17458" y="13110"/>
                    </a:lnTo>
                    <a:lnTo>
                      <a:pt x="17674" y="13684"/>
                    </a:lnTo>
                    <a:lnTo>
                      <a:pt x="17908" y="14258"/>
                    </a:lnTo>
                    <a:lnTo>
                      <a:pt x="18123" y="14737"/>
                    </a:lnTo>
                    <a:lnTo>
                      <a:pt x="18280" y="15215"/>
                    </a:lnTo>
                    <a:lnTo>
                      <a:pt x="18475" y="15598"/>
                    </a:lnTo>
                    <a:lnTo>
                      <a:pt x="18710" y="16172"/>
                    </a:lnTo>
                    <a:lnTo>
                      <a:pt x="18788" y="16555"/>
                    </a:lnTo>
                    <a:lnTo>
                      <a:pt x="19003" y="16938"/>
                    </a:lnTo>
                    <a:lnTo>
                      <a:pt x="19120" y="17225"/>
                    </a:lnTo>
                    <a:lnTo>
                      <a:pt x="19296" y="17608"/>
                    </a:lnTo>
                    <a:lnTo>
                      <a:pt x="19492" y="17990"/>
                    </a:lnTo>
                    <a:lnTo>
                      <a:pt x="19589" y="18278"/>
                    </a:lnTo>
                    <a:lnTo>
                      <a:pt x="19707" y="18469"/>
                    </a:lnTo>
                    <a:lnTo>
                      <a:pt x="19844" y="18947"/>
                    </a:lnTo>
                    <a:lnTo>
                      <a:pt x="19980" y="19043"/>
                    </a:lnTo>
                  </a:path>
                </a:pathLst>
              </a:custGeom>
              <a:noFill/>
              <a:ln w="28575" cap="flat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8" name="Freeform 12"/>
              <p:cNvSpPr>
                <a:spLocks/>
              </p:cNvSpPr>
              <p:nvPr/>
            </p:nvSpPr>
            <p:spPr bwMode="auto">
              <a:xfrm>
                <a:off x="17215" y="18383"/>
                <a:ext cx="2785" cy="1617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62" y="544"/>
                    </a:lnTo>
                    <a:lnTo>
                      <a:pt x="450" y="1361"/>
                    </a:lnTo>
                    <a:lnTo>
                      <a:pt x="506" y="1633"/>
                    </a:lnTo>
                    <a:lnTo>
                      <a:pt x="769" y="2585"/>
                    </a:lnTo>
                    <a:lnTo>
                      <a:pt x="993" y="3401"/>
                    </a:lnTo>
                    <a:lnTo>
                      <a:pt x="1068" y="3810"/>
                    </a:lnTo>
                    <a:lnTo>
                      <a:pt x="1368" y="4082"/>
                    </a:lnTo>
                    <a:lnTo>
                      <a:pt x="1556" y="5034"/>
                    </a:lnTo>
                    <a:lnTo>
                      <a:pt x="1799" y="5442"/>
                    </a:lnTo>
                    <a:lnTo>
                      <a:pt x="2006" y="5986"/>
                    </a:lnTo>
                    <a:lnTo>
                      <a:pt x="2081" y="6531"/>
                    </a:lnTo>
                    <a:lnTo>
                      <a:pt x="2418" y="7075"/>
                    </a:lnTo>
                    <a:lnTo>
                      <a:pt x="2568" y="7619"/>
                    </a:lnTo>
                    <a:lnTo>
                      <a:pt x="2718" y="8435"/>
                    </a:lnTo>
                    <a:lnTo>
                      <a:pt x="2887" y="8844"/>
                    </a:lnTo>
                    <a:lnTo>
                      <a:pt x="3093" y="9524"/>
                    </a:lnTo>
                    <a:lnTo>
                      <a:pt x="3393" y="10068"/>
                    </a:lnTo>
                    <a:lnTo>
                      <a:pt x="3636" y="10612"/>
                    </a:lnTo>
                    <a:lnTo>
                      <a:pt x="3786" y="11020"/>
                    </a:lnTo>
                    <a:lnTo>
                      <a:pt x="3936" y="11565"/>
                    </a:lnTo>
                    <a:lnTo>
                      <a:pt x="4199" y="12109"/>
                    </a:lnTo>
                    <a:lnTo>
                      <a:pt x="4349" y="12517"/>
                    </a:lnTo>
                    <a:lnTo>
                      <a:pt x="4536" y="13061"/>
                    </a:lnTo>
                    <a:lnTo>
                      <a:pt x="4780" y="13605"/>
                    </a:lnTo>
                    <a:lnTo>
                      <a:pt x="4948" y="13878"/>
                    </a:lnTo>
                    <a:lnTo>
                      <a:pt x="5061" y="14558"/>
                    </a:lnTo>
                    <a:lnTo>
                      <a:pt x="5305" y="14830"/>
                    </a:lnTo>
                    <a:lnTo>
                      <a:pt x="5623" y="15102"/>
                    </a:lnTo>
                    <a:lnTo>
                      <a:pt x="5717" y="15646"/>
                    </a:lnTo>
                    <a:lnTo>
                      <a:pt x="5961" y="16054"/>
                    </a:lnTo>
                    <a:lnTo>
                      <a:pt x="6186" y="16463"/>
                    </a:lnTo>
                    <a:lnTo>
                      <a:pt x="6354" y="16463"/>
                    </a:lnTo>
                    <a:lnTo>
                      <a:pt x="6560" y="16871"/>
                    </a:lnTo>
                    <a:lnTo>
                      <a:pt x="6823" y="17143"/>
                    </a:lnTo>
                    <a:lnTo>
                      <a:pt x="6973" y="17823"/>
                    </a:lnTo>
                    <a:lnTo>
                      <a:pt x="7198" y="18095"/>
                    </a:lnTo>
                    <a:lnTo>
                      <a:pt x="7329" y="18095"/>
                    </a:lnTo>
                    <a:lnTo>
                      <a:pt x="7554" y="18639"/>
                    </a:lnTo>
                    <a:lnTo>
                      <a:pt x="7779" y="18639"/>
                    </a:lnTo>
                    <a:lnTo>
                      <a:pt x="7985" y="18639"/>
                    </a:lnTo>
                    <a:lnTo>
                      <a:pt x="8229" y="18912"/>
                    </a:lnTo>
                    <a:lnTo>
                      <a:pt x="8454" y="19184"/>
                    </a:lnTo>
                    <a:lnTo>
                      <a:pt x="8697" y="19184"/>
                    </a:lnTo>
                    <a:lnTo>
                      <a:pt x="8791" y="19456"/>
                    </a:lnTo>
                    <a:lnTo>
                      <a:pt x="8997" y="19864"/>
                    </a:lnTo>
                    <a:lnTo>
                      <a:pt x="9241" y="19864"/>
                    </a:lnTo>
                    <a:lnTo>
                      <a:pt x="9447" y="19864"/>
                    </a:lnTo>
                    <a:lnTo>
                      <a:pt x="9672" y="19864"/>
                    </a:lnTo>
                    <a:lnTo>
                      <a:pt x="9822" y="19864"/>
                    </a:lnTo>
                    <a:lnTo>
                      <a:pt x="10178" y="19864"/>
                    </a:lnTo>
                    <a:lnTo>
                      <a:pt x="10309" y="19456"/>
                    </a:lnTo>
                    <a:lnTo>
                      <a:pt x="10553" y="19184"/>
                    </a:lnTo>
                    <a:lnTo>
                      <a:pt x="10759" y="19184"/>
                    </a:lnTo>
                    <a:lnTo>
                      <a:pt x="11003" y="18912"/>
                    </a:lnTo>
                    <a:lnTo>
                      <a:pt x="11209" y="18639"/>
                    </a:lnTo>
                    <a:lnTo>
                      <a:pt x="11453" y="18639"/>
                    </a:lnTo>
                    <a:lnTo>
                      <a:pt x="11734" y="18503"/>
                    </a:lnTo>
                    <a:lnTo>
                      <a:pt x="12015" y="18095"/>
                    </a:lnTo>
                    <a:lnTo>
                      <a:pt x="12221" y="17823"/>
                    </a:lnTo>
                    <a:lnTo>
                      <a:pt x="12446" y="17143"/>
                    </a:lnTo>
                    <a:lnTo>
                      <a:pt x="12671" y="16871"/>
                    </a:lnTo>
                    <a:lnTo>
                      <a:pt x="12840" y="16463"/>
                    </a:lnTo>
                    <a:lnTo>
                      <a:pt x="13177" y="16054"/>
                    </a:lnTo>
                    <a:lnTo>
                      <a:pt x="13346" y="15646"/>
                    </a:lnTo>
                    <a:lnTo>
                      <a:pt x="13646" y="15102"/>
                    </a:lnTo>
                    <a:lnTo>
                      <a:pt x="13927" y="14558"/>
                    </a:lnTo>
                    <a:lnTo>
                      <a:pt x="14152" y="14150"/>
                    </a:lnTo>
                    <a:lnTo>
                      <a:pt x="14377" y="13605"/>
                    </a:lnTo>
                    <a:lnTo>
                      <a:pt x="14695" y="13061"/>
                    </a:lnTo>
                    <a:lnTo>
                      <a:pt x="14958" y="12789"/>
                    </a:lnTo>
                    <a:lnTo>
                      <a:pt x="15220" y="12109"/>
                    </a:lnTo>
                    <a:lnTo>
                      <a:pt x="15464" y="11565"/>
                    </a:lnTo>
                    <a:lnTo>
                      <a:pt x="15670" y="11020"/>
                    </a:lnTo>
                    <a:lnTo>
                      <a:pt x="15801" y="10612"/>
                    </a:lnTo>
                    <a:lnTo>
                      <a:pt x="16176" y="10068"/>
                    </a:lnTo>
                    <a:lnTo>
                      <a:pt x="16289" y="9116"/>
                    </a:lnTo>
                    <a:lnTo>
                      <a:pt x="16551" y="8844"/>
                    </a:lnTo>
                    <a:lnTo>
                      <a:pt x="16795" y="8435"/>
                    </a:lnTo>
                    <a:lnTo>
                      <a:pt x="17113" y="7619"/>
                    </a:lnTo>
                    <a:lnTo>
                      <a:pt x="17245" y="7075"/>
                    </a:lnTo>
                    <a:lnTo>
                      <a:pt x="17432" y="6531"/>
                    </a:lnTo>
                    <a:lnTo>
                      <a:pt x="17713" y="5986"/>
                    </a:lnTo>
                    <a:lnTo>
                      <a:pt x="17957" y="5578"/>
                    </a:lnTo>
                    <a:lnTo>
                      <a:pt x="17994" y="5034"/>
                    </a:lnTo>
                    <a:lnTo>
                      <a:pt x="18332" y="4626"/>
                    </a:lnTo>
                    <a:lnTo>
                      <a:pt x="18444" y="4082"/>
                    </a:lnTo>
                    <a:lnTo>
                      <a:pt x="18669" y="3810"/>
                    </a:lnTo>
                    <a:lnTo>
                      <a:pt x="18725" y="3401"/>
                    </a:lnTo>
                    <a:lnTo>
                      <a:pt x="19007" y="2993"/>
                    </a:lnTo>
                    <a:lnTo>
                      <a:pt x="19213" y="2585"/>
                    </a:lnTo>
                    <a:lnTo>
                      <a:pt x="19400" y="2041"/>
                    </a:lnTo>
                    <a:lnTo>
                      <a:pt x="19513" y="1633"/>
                    </a:lnTo>
                    <a:lnTo>
                      <a:pt x="19550" y="1633"/>
                    </a:lnTo>
                    <a:lnTo>
                      <a:pt x="19681" y="1361"/>
                    </a:lnTo>
                    <a:lnTo>
                      <a:pt x="19813" y="1361"/>
                    </a:lnTo>
                    <a:lnTo>
                      <a:pt x="19981" y="952"/>
                    </a:lnTo>
                  </a:path>
                </a:pathLst>
              </a:custGeom>
              <a:noFill/>
              <a:ln w="28575" cap="flat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649" name="Group 13"/>
              <p:cNvGrpSpPr>
                <a:grpSpLocks/>
              </p:cNvGrpSpPr>
              <p:nvPr/>
            </p:nvGrpSpPr>
            <p:grpSpPr bwMode="auto">
              <a:xfrm>
                <a:off x="4636" y="-1"/>
                <a:ext cx="10662" cy="19562"/>
                <a:chOff x="0" y="0"/>
                <a:chExt cx="20000" cy="20000"/>
              </a:xfrm>
            </p:grpSpPr>
            <p:sp>
              <p:nvSpPr>
                <p:cNvPr id="16652" name="Freeform 14"/>
                <p:cNvSpPr>
                  <a:spLocks/>
                </p:cNvSpPr>
                <p:nvPr/>
              </p:nvSpPr>
              <p:spPr bwMode="auto">
                <a:xfrm>
                  <a:off x="3628" y="0"/>
                  <a:ext cx="12979" cy="18144"/>
                </a:xfrm>
                <a:custGeom>
                  <a:avLst/>
                  <a:gdLst>
                    <a:gd name="T0" fmla="*/ 1 w 20000"/>
                    <a:gd name="T1" fmla="*/ 1210 h 20000"/>
                    <a:gd name="T2" fmla="*/ 1 w 20000"/>
                    <a:gd name="T3" fmla="*/ 1130 h 20000"/>
                    <a:gd name="T4" fmla="*/ 1 w 20000"/>
                    <a:gd name="T5" fmla="*/ 1051 h 20000"/>
                    <a:gd name="T6" fmla="*/ 1 w 20000"/>
                    <a:gd name="T7" fmla="*/ 974 h 20000"/>
                    <a:gd name="T8" fmla="*/ 1 w 20000"/>
                    <a:gd name="T9" fmla="*/ 897 h 20000"/>
                    <a:gd name="T10" fmla="*/ 1 w 20000"/>
                    <a:gd name="T11" fmla="*/ 825 h 20000"/>
                    <a:gd name="T12" fmla="*/ 1 w 20000"/>
                    <a:gd name="T13" fmla="*/ 749 h 20000"/>
                    <a:gd name="T14" fmla="*/ 1 w 20000"/>
                    <a:gd name="T15" fmla="*/ 677 h 20000"/>
                    <a:gd name="T16" fmla="*/ 1 w 20000"/>
                    <a:gd name="T17" fmla="*/ 608 h 20000"/>
                    <a:gd name="T18" fmla="*/ 1 w 20000"/>
                    <a:gd name="T19" fmla="*/ 540 h 20000"/>
                    <a:gd name="T20" fmla="*/ 1 w 20000"/>
                    <a:gd name="T21" fmla="*/ 474 h 20000"/>
                    <a:gd name="T22" fmla="*/ 1 w 20000"/>
                    <a:gd name="T23" fmla="*/ 414 h 20000"/>
                    <a:gd name="T24" fmla="*/ 1 w 20000"/>
                    <a:gd name="T25" fmla="*/ 357 h 20000"/>
                    <a:gd name="T26" fmla="*/ 1 w 20000"/>
                    <a:gd name="T27" fmla="*/ 298 h 20000"/>
                    <a:gd name="T28" fmla="*/ 1 w 20000"/>
                    <a:gd name="T29" fmla="*/ 246 h 20000"/>
                    <a:gd name="T30" fmla="*/ 1 w 20000"/>
                    <a:gd name="T31" fmla="*/ 200 h 20000"/>
                    <a:gd name="T32" fmla="*/ 1 w 20000"/>
                    <a:gd name="T33" fmla="*/ 157 h 20000"/>
                    <a:gd name="T34" fmla="*/ 1 w 20000"/>
                    <a:gd name="T35" fmla="*/ 119 h 20000"/>
                    <a:gd name="T36" fmla="*/ 1 w 20000"/>
                    <a:gd name="T37" fmla="*/ 84 h 20000"/>
                    <a:gd name="T38" fmla="*/ 1 w 20000"/>
                    <a:gd name="T39" fmla="*/ 56 h 20000"/>
                    <a:gd name="T40" fmla="*/ 1 w 20000"/>
                    <a:gd name="T41" fmla="*/ 33 h 20000"/>
                    <a:gd name="T42" fmla="*/ 1 w 20000"/>
                    <a:gd name="T43" fmla="*/ 15 h 20000"/>
                    <a:gd name="T44" fmla="*/ 1 w 20000"/>
                    <a:gd name="T45" fmla="*/ 5 h 20000"/>
                    <a:gd name="T46" fmla="*/ 1 w 20000"/>
                    <a:gd name="T47" fmla="*/ 0 h 20000"/>
                    <a:gd name="T48" fmla="*/ 1 w 20000"/>
                    <a:gd name="T49" fmla="*/ 5 h 20000"/>
                    <a:gd name="T50" fmla="*/ 1 w 20000"/>
                    <a:gd name="T51" fmla="*/ 14 h 20000"/>
                    <a:gd name="T52" fmla="*/ 1 w 20000"/>
                    <a:gd name="T53" fmla="*/ 34 h 20000"/>
                    <a:gd name="T54" fmla="*/ 1 w 20000"/>
                    <a:gd name="T55" fmla="*/ 65 h 20000"/>
                    <a:gd name="T56" fmla="*/ 1 w 20000"/>
                    <a:gd name="T57" fmla="*/ 103 h 20000"/>
                    <a:gd name="T58" fmla="*/ 1 w 20000"/>
                    <a:gd name="T59" fmla="*/ 149 h 20000"/>
                    <a:gd name="T60" fmla="*/ 1 w 20000"/>
                    <a:gd name="T61" fmla="*/ 201 h 20000"/>
                    <a:gd name="T62" fmla="*/ 1 w 20000"/>
                    <a:gd name="T63" fmla="*/ 260 h 20000"/>
                    <a:gd name="T64" fmla="*/ 1 w 20000"/>
                    <a:gd name="T65" fmla="*/ 324 h 20000"/>
                    <a:gd name="T66" fmla="*/ 1 w 20000"/>
                    <a:gd name="T67" fmla="*/ 393 h 20000"/>
                    <a:gd name="T68" fmla="*/ 1 w 20000"/>
                    <a:gd name="T69" fmla="*/ 463 h 20000"/>
                    <a:gd name="T70" fmla="*/ 1 w 20000"/>
                    <a:gd name="T71" fmla="*/ 536 h 20000"/>
                    <a:gd name="T72" fmla="*/ 1 w 20000"/>
                    <a:gd name="T73" fmla="*/ 611 h 20000"/>
                    <a:gd name="T74" fmla="*/ 1 w 20000"/>
                    <a:gd name="T75" fmla="*/ 685 h 20000"/>
                    <a:gd name="T76" fmla="*/ 1 w 20000"/>
                    <a:gd name="T77" fmla="*/ 760 h 20000"/>
                    <a:gd name="T78" fmla="*/ 1 w 20000"/>
                    <a:gd name="T79" fmla="*/ 833 h 20000"/>
                    <a:gd name="T80" fmla="*/ 1 w 20000"/>
                    <a:gd name="T81" fmla="*/ 904 h 20000"/>
                    <a:gd name="T82" fmla="*/ 1 w 20000"/>
                    <a:gd name="T83" fmla="*/ 977 h 20000"/>
                    <a:gd name="T84" fmla="*/ 1 w 20000"/>
                    <a:gd name="T85" fmla="*/ 1042 h 20000"/>
                    <a:gd name="T86" fmla="*/ 1 w 20000"/>
                    <a:gd name="T87" fmla="*/ 1104 h 20000"/>
                    <a:gd name="T88" fmla="*/ 1 w 20000"/>
                    <a:gd name="T89" fmla="*/ 1163 h 20000"/>
                    <a:gd name="T90" fmla="*/ 1 w 20000"/>
                    <a:gd name="T91" fmla="*/ 1212 h 20000"/>
                    <a:gd name="T92" fmla="*/ 1 w 20000"/>
                    <a:gd name="T93" fmla="*/ 1255 h 20000"/>
                    <a:gd name="T94" fmla="*/ 1 w 20000"/>
                    <a:gd name="T95" fmla="*/ 1295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107"/>
                      </a:moveTo>
                      <a:lnTo>
                        <a:pt x="204" y="18499"/>
                      </a:lnTo>
                      <a:lnTo>
                        <a:pt x="475" y="17891"/>
                      </a:lnTo>
                      <a:lnTo>
                        <a:pt x="679" y="17283"/>
                      </a:lnTo>
                      <a:lnTo>
                        <a:pt x="898" y="16687"/>
                      </a:lnTo>
                      <a:lnTo>
                        <a:pt x="1102" y="16067"/>
                      </a:lnTo>
                      <a:lnTo>
                        <a:pt x="1328" y="15484"/>
                      </a:lnTo>
                      <a:lnTo>
                        <a:pt x="1540" y="14888"/>
                      </a:lnTo>
                      <a:lnTo>
                        <a:pt x="1766" y="14305"/>
                      </a:lnTo>
                      <a:lnTo>
                        <a:pt x="1947" y="13710"/>
                      </a:lnTo>
                      <a:lnTo>
                        <a:pt x="2234" y="13164"/>
                      </a:lnTo>
                      <a:lnTo>
                        <a:pt x="2475" y="12593"/>
                      </a:lnTo>
                      <a:lnTo>
                        <a:pt x="2679" y="12022"/>
                      </a:lnTo>
                      <a:lnTo>
                        <a:pt x="2898" y="11464"/>
                      </a:lnTo>
                      <a:lnTo>
                        <a:pt x="3109" y="10906"/>
                      </a:lnTo>
                      <a:lnTo>
                        <a:pt x="3328" y="10347"/>
                      </a:lnTo>
                      <a:lnTo>
                        <a:pt x="3547" y="9814"/>
                      </a:lnTo>
                      <a:lnTo>
                        <a:pt x="3789" y="9280"/>
                      </a:lnTo>
                      <a:lnTo>
                        <a:pt x="4015" y="8747"/>
                      </a:lnTo>
                      <a:lnTo>
                        <a:pt x="4204" y="8251"/>
                      </a:lnTo>
                      <a:lnTo>
                        <a:pt x="4445" y="7742"/>
                      </a:lnTo>
                      <a:lnTo>
                        <a:pt x="4687" y="7258"/>
                      </a:lnTo>
                      <a:lnTo>
                        <a:pt x="4883" y="6787"/>
                      </a:lnTo>
                      <a:lnTo>
                        <a:pt x="5102" y="6340"/>
                      </a:lnTo>
                      <a:lnTo>
                        <a:pt x="5351" y="5893"/>
                      </a:lnTo>
                      <a:lnTo>
                        <a:pt x="5570" y="5434"/>
                      </a:lnTo>
                      <a:lnTo>
                        <a:pt x="5743" y="4988"/>
                      </a:lnTo>
                      <a:lnTo>
                        <a:pt x="5947" y="4566"/>
                      </a:lnTo>
                      <a:lnTo>
                        <a:pt x="6211" y="4181"/>
                      </a:lnTo>
                      <a:lnTo>
                        <a:pt x="6415" y="3772"/>
                      </a:lnTo>
                      <a:lnTo>
                        <a:pt x="6642" y="3400"/>
                      </a:lnTo>
                      <a:lnTo>
                        <a:pt x="6875" y="3065"/>
                      </a:lnTo>
                      <a:lnTo>
                        <a:pt x="7087" y="2717"/>
                      </a:lnTo>
                      <a:lnTo>
                        <a:pt x="7306" y="2407"/>
                      </a:lnTo>
                      <a:lnTo>
                        <a:pt x="7494" y="2097"/>
                      </a:lnTo>
                      <a:lnTo>
                        <a:pt x="7751" y="1811"/>
                      </a:lnTo>
                      <a:lnTo>
                        <a:pt x="7985" y="1576"/>
                      </a:lnTo>
                      <a:lnTo>
                        <a:pt x="8136" y="1303"/>
                      </a:lnTo>
                      <a:lnTo>
                        <a:pt x="8362" y="1067"/>
                      </a:lnTo>
                      <a:lnTo>
                        <a:pt x="8581" y="868"/>
                      </a:lnTo>
                      <a:lnTo>
                        <a:pt x="8838" y="658"/>
                      </a:lnTo>
                      <a:lnTo>
                        <a:pt x="8989" y="496"/>
                      </a:lnTo>
                      <a:lnTo>
                        <a:pt x="9253" y="385"/>
                      </a:lnTo>
                      <a:lnTo>
                        <a:pt x="9464" y="236"/>
                      </a:lnTo>
                      <a:lnTo>
                        <a:pt x="9630" y="149"/>
                      </a:lnTo>
                      <a:lnTo>
                        <a:pt x="9857" y="87"/>
                      </a:lnTo>
                      <a:lnTo>
                        <a:pt x="10098" y="25"/>
                      </a:lnTo>
                      <a:lnTo>
                        <a:pt x="10309" y="0"/>
                      </a:lnTo>
                      <a:lnTo>
                        <a:pt x="10475" y="25"/>
                      </a:lnTo>
                      <a:lnTo>
                        <a:pt x="10679" y="25"/>
                      </a:lnTo>
                      <a:lnTo>
                        <a:pt x="10958" y="87"/>
                      </a:lnTo>
                      <a:lnTo>
                        <a:pt x="11117" y="211"/>
                      </a:lnTo>
                      <a:lnTo>
                        <a:pt x="11336" y="347"/>
                      </a:lnTo>
                      <a:lnTo>
                        <a:pt x="11540" y="521"/>
                      </a:lnTo>
                      <a:lnTo>
                        <a:pt x="11774" y="744"/>
                      </a:lnTo>
                      <a:lnTo>
                        <a:pt x="11992" y="993"/>
                      </a:lnTo>
                      <a:lnTo>
                        <a:pt x="12226" y="1241"/>
                      </a:lnTo>
                      <a:lnTo>
                        <a:pt x="12498" y="1576"/>
                      </a:lnTo>
                      <a:lnTo>
                        <a:pt x="12694" y="1911"/>
                      </a:lnTo>
                      <a:lnTo>
                        <a:pt x="12913" y="2283"/>
                      </a:lnTo>
                      <a:lnTo>
                        <a:pt x="13147" y="2705"/>
                      </a:lnTo>
                      <a:lnTo>
                        <a:pt x="13404" y="3102"/>
                      </a:lnTo>
                      <a:lnTo>
                        <a:pt x="13585" y="3524"/>
                      </a:lnTo>
                      <a:lnTo>
                        <a:pt x="13796" y="3983"/>
                      </a:lnTo>
                      <a:lnTo>
                        <a:pt x="14098" y="4429"/>
                      </a:lnTo>
                      <a:lnTo>
                        <a:pt x="14279" y="4938"/>
                      </a:lnTo>
                      <a:lnTo>
                        <a:pt x="14558" y="5471"/>
                      </a:lnTo>
                      <a:lnTo>
                        <a:pt x="14717" y="5993"/>
                      </a:lnTo>
                      <a:lnTo>
                        <a:pt x="14981" y="6514"/>
                      </a:lnTo>
                      <a:lnTo>
                        <a:pt x="15177" y="7060"/>
                      </a:lnTo>
                      <a:lnTo>
                        <a:pt x="15434" y="7618"/>
                      </a:lnTo>
                      <a:lnTo>
                        <a:pt x="15706" y="8189"/>
                      </a:lnTo>
                      <a:lnTo>
                        <a:pt x="15902" y="8784"/>
                      </a:lnTo>
                      <a:lnTo>
                        <a:pt x="16098" y="9342"/>
                      </a:lnTo>
                      <a:lnTo>
                        <a:pt x="16325" y="9913"/>
                      </a:lnTo>
                      <a:lnTo>
                        <a:pt x="16528" y="10471"/>
                      </a:lnTo>
                      <a:lnTo>
                        <a:pt x="16717" y="11055"/>
                      </a:lnTo>
                      <a:lnTo>
                        <a:pt x="16943" y="11625"/>
                      </a:lnTo>
                      <a:lnTo>
                        <a:pt x="17155" y="12184"/>
                      </a:lnTo>
                      <a:lnTo>
                        <a:pt x="17336" y="12754"/>
                      </a:lnTo>
                      <a:lnTo>
                        <a:pt x="17525" y="13300"/>
                      </a:lnTo>
                      <a:lnTo>
                        <a:pt x="17736" y="13834"/>
                      </a:lnTo>
                      <a:lnTo>
                        <a:pt x="17894" y="14392"/>
                      </a:lnTo>
                      <a:lnTo>
                        <a:pt x="18113" y="14926"/>
                      </a:lnTo>
                      <a:lnTo>
                        <a:pt x="18272" y="15434"/>
                      </a:lnTo>
                      <a:lnTo>
                        <a:pt x="18468" y="15943"/>
                      </a:lnTo>
                      <a:lnTo>
                        <a:pt x="18596" y="16427"/>
                      </a:lnTo>
                      <a:lnTo>
                        <a:pt x="18838" y="16873"/>
                      </a:lnTo>
                      <a:lnTo>
                        <a:pt x="18951" y="17333"/>
                      </a:lnTo>
                      <a:lnTo>
                        <a:pt x="19102" y="17754"/>
                      </a:lnTo>
                      <a:lnTo>
                        <a:pt x="19253" y="18139"/>
                      </a:lnTo>
                      <a:lnTo>
                        <a:pt x="19381" y="18536"/>
                      </a:lnTo>
                      <a:lnTo>
                        <a:pt x="19509" y="18896"/>
                      </a:lnTo>
                      <a:lnTo>
                        <a:pt x="19630" y="19194"/>
                      </a:lnTo>
                      <a:lnTo>
                        <a:pt x="19796" y="19504"/>
                      </a:lnTo>
                      <a:lnTo>
                        <a:pt x="19879" y="19777"/>
                      </a:lnTo>
                      <a:lnTo>
                        <a:pt x="19992" y="19988"/>
                      </a:lnTo>
                    </a:path>
                  </a:pathLst>
                </a:custGeom>
                <a:noFill/>
                <a:ln w="28575" cap="flat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53" name="Freeform 15"/>
                <p:cNvSpPr>
                  <a:spLocks/>
                </p:cNvSpPr>
                <p:nvPr/>
              </p:nvSpPr>
              <p:spPr bwMode="auto">
                <a:xfrm>
                  <a:off x="16361" y="17556"/>
                  <a:ext cx="3639" cy="242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0"/>
                      </a:moveTo>
                      <a:lnTo>
                        <a:pt x="242" y="744"/>
                      </a:lnTo>
                      <a:lnTo>
                        <a:pt x="431" y="1116"/>
                      </a:lnTo>
                      <a:lnTo>
                        <a:pt x="511" y="1860"/>
                      </a:lnTo>
                      <a:lnTo>
                        <a:pt x="781" y="2512"/>
                      </a:lnTo>
                      <a:lnTo>
                        <a:pt x="1023" y="3070"/>
                      </a:lnTo>
                      <a:lnTo>
                        <a:pt x="1077" y="3814"/>
                      </a:lnTo>
                      <a:lnTo>
                        <a:pt x="1346" y="4279"/>
                      </a:lnTo>
                      <a:lnTo>
                        <a:pt x="1615" y="4930"/>
                      </a:lnTo>
                      <a:lnTo>
                        <a:pt x="1830" y="5302"/>
                      </a:lnTo>
                      <a:lnTo>
                        <a:pt x="1992" y="6140"/>
                      </a:lnTo>
                      <a:lnTo>
                        <a:pt x="2100" y="6791"/>
                      </a:lnTo>
                      <a:lnTo>
                        <a:pt x="2423" y="7256"/>
                      </a:lnTo>
                      <a:lnTo>
                        <a:pt x="2557" y="7907"/>
                      </a:lnTo>
                      <a:lnTo>
                        <a:pt x="2665" y="8465"/>
                      </a:lnTo>
                      <a:lnTo>
                        <a:pt x="2880" y="8930"/>
                      </a:lnTo>
                      <a:lnTo>
                        <a:pt x="3096" y="9581"/>
                      </a:lnTo>
                      <a:lnTo>
                        <a:pt x="3365" y="10047"/>
                      </a:lnTo>
                      <a:lnTo>
                        <a:pt x="3580" y="10605"/>
                      </a:lnTo>
                      <a:lnTo>
                        <a:pt x="3715" y="11163"/>
                      </a:lnTo>
                      <a:lnTo>
                        <a:pt x="3930" y="11628"/>
                      </a:lnTo>
                      <a:lnTo>
                        <a:pt x="4172" y="12093"/>
                      </a:lnTo>
                      <a:lnTo>
                        <a:pt x="4388" y="12744"/>
                      </a:lnTo>
                      <a:lnTo>
                        <a:pt x="4576" y="13116"/>
                      </a:lnTo>
                      <a:lnTo>
                        <a:pt x="4818" y="13581"/>
                      </a:lnTo>
                      <a:lnTo>
                        <a:pt x="5007" y="14140"/>
                      </a:lnTo>
                      <a:lnTo>
                        <a:pt x="5141" y="14698"/>
                      </a:lnTo>
                      <a:lnTo>
                        <a:pt x="5357" y="14884"/>
                      </a:lnTo>
                      <a:lnTo>
                        <a:pt x="5599" y="15349"/>
                      </a:lnTo>
                      <a:lnTo>
                        <a:pt x="5707" y="15721"/>
                      </a:lnTo>
                      <a:lnTo>
                        <a:pt x="5922" y="16186"/>
                      </a:lnTo>
                      <a:lnTo>
                        <a:pt x="6164" y="16372"/>
                      </a:lnTo>
                      <a:lnTo>
                        <a:pt x="6326" y="16930"/>
                      </a:lnTo>
                      <a:lnTo>
                        <a:pt x="6595" y="17116"/>
                      </a:lnTo>
                      <a:lnTo>
                        <a:pt x="6810" y="17488"/>
                      </a:lnTo>
                      <a:lnTo>
                        <a:pt x="6918" y="17674"/>
                      </a:lnTo>
                      <a:lnTo>
                        <a:pt x="7160" y="18140"/>
                      </a:lnTo>
                      <a:lnTo>
                        <a:pt x="7429" y="18326"/>
                      </a:lnTo>
                      <a:lnTo>
                        <a:pt x="7591" y="18698"/>
                      </a:lnTo>
                      <a:lnTo>
                        <a:pt x="7833" y="18884"/>
                      </a:lnTo>
                      <a:lnTo>
                        <a:pt x="7995" y="19070"/>
                      </a:lnTo>
                      <a:lnTo>
                        <a:pt x="8210" y="19256"/>
                      </a:lnTo>
                      <a:lnTo>
                        <a:pt x="8479" y="19256"/>
                      </a:lnTo>
                      <a:lnTo>
                        <a:pt x="8721" y="19628"/>
                      </a:lnTo>
                      <a:lnTo>
                        <a:pt x="8775" y="19628"/>
                      </a:lnTo>
                      <a:lnTo>
                        <a:pt x="8910" y="19721"/>
                      </a:lnTo>
                      <a:lnTo>
                        <a:pt x="9206" y="19721"/>
                      </a:lnTo>
                      <a:lnTo>
                        <a:pt x="9394" y="19907"/>
                      </a:lnTo>
                      <a:lnTo>
                        <a:pt x="9610" y="19907"/>
                      </a:lnTo>
                      <a:lnTo>
                        <a:pt x="9798" y="19907"/>
                      </a:lnTo>
                      <a:lnTo>
                        <a:pt x="10202" y="19721"/>
                      </a:lnTo>
                      <a:lnTo>
                        <a:pt x="10390" y="19628"/>
                      </a:lnTo>
                      <a:lnTo>
                        <a:pt x="10606" y="19628"/>
                      </a:lnTo>
                      <a:lnTo>
                        <a:pt x="10794" y="19349"/>
                      </a:lnTo>
                      <a:lnTo>
                        <a:pt x="11090" y="19256"/>
                      </a:lnTo>
                      <a:lnTo>
                        <a:pt x="11225" y="19070"/>
                      </a:lnTo>
                      <a:lnTo>
                        <a:pt x="11440" y="18884"/>
                      </a:lnTo>
                      <a:lnTo>
                        <a:pt x="11763" y="18419"/>
                      </a:lnTo>
                      <a:lnTo>
                        <a:pt x="12005" y="18140"/>
                      </a:lnTo>
                      <a:lnTo>
                        <a:pt x="12167" y="17674"/>
                      </a:lnTo>
                      <a:lnTo>
                        <a:pt x="12409" y="17302"/>
                      </a:lnTo>
                      <a:lnTo>
                        <a:pt x="12571" y="17023"/>
                      </a:lnTo>
                      <a:lnTo>
                        <a:pt x="12894" y="16651"/>
                      </a:lnTo>
                      <a:lnTo>
                        <a:pt x="13190" y="16186"/>
                      </a:lnTo>
                      <a:lnTo>
                        <a:pt x="13324" y="15721"/>
                      </a:lnTo>
                      <a:lnTo>
                        <a:pt x="13674" y="15256"/>
                      </a:lnTo>
                      <a:lnTo>
                        <a:pt x="13943" y="14791"/>
                      </a:lnTo>
                      <a:lnTo>
                        <a:pt x="14132" y="14326"/>
                      </a:lnTo>
                      <a:lnTo>
                        <a:pt x="14401" y="13674"/>
                      </a:lnTo>
                      <a:lnTo>
                        <a:pt x="14643" y="13116"/>
                      </a:lnTo>
                      <a:lnTo>
                        <a:pt x="14939" y="12744"/>
                      </a:lnTo>
                      <a:lnTo>
                        <a:pt x="15182" y="12093"/>
                      </a:lnTo>
                      <a:lnTo>
                        <a:pt x="15424" y="11628"/>
                      </a:lnTo>
                      <a:lnTo>
                        <a:pt x="15639" y="11163"/>
                      </a:lnTo>
                      <a:lnTo>
                        <a:pt x="15828" y="10605"/>
                      </a:lnTo>
                      <a:lnTo>
                        <a:pt x="16205" y="10047"/>
                      </a:lnTo>
                      <a:lnTo>
                        <a:pt x="16339" y="9395"/>
                      </a:lnTo>
                      <a:lnTo>
                        <a:pt x="16608" y="8837"/>
                      </a:lnTo>
                      <a:lnTo>
                        <a:pt x="16797" y="8372"/>
                      </a:lnTo>
                      <a:lnTo>
                        <a:pt x="17120" y="7907"/>
                      </a:lnTo>
                      <a:lnTo>
                        <a:pt x="17335" y="7256"/>
                      </a:lnTo>
                      <a:lnTo>
                        <a:pt x="17443" y="6791"/>
                      </a:lnTo>
                      <a:lnTo>
                        <a:pt x="17631" y="6140"/>
                      </a:lnTo>
                      <a:lnTo>
                        <a:pt x="17927" y="5674"/>
                      </a:lnTo>
                      <a:lnTo>
                        <a:pt x="18008" y="5209"/>
                      </a:lnTo>
                      <a:lnTo>
                        <a:pt x="18277" y="4744"/>
                      </a:lnTo>
                      <a:lnTo>
                        <a:pt x="18385" y="4279"/>
                      </a:lnTo>
                      <a:lnTo>
                        <a:pt x="18681" y="3814"/>
                      </a:lnTo>
                      <a:lnTo>
                        <a:pt x="18762" y="3349"/>
                      </a:lnTo>
                      <a:lnTo>
                        <a:pt x="18977" y="2977"/>
                      </a:lnTo>
                      <a:lnTo>
                        <a:pt x="19166" y="2698"/>
                      </a:lnTo>
                      <a:lnTo>
                        <a:pt x="19435" y="2326"/>
                      </a:lnTo>
                      <a:lnTo>
                        <a:pt x="19542" y="1860"/>
                      </a:lnTo>
                      <a:lnTo>
                        <a:pt x="19569" y="1674"/>
                      </a:lnTo>
                      <a:lnTo>
                        <a:pt x="19704" y="1209"/>
                      </a:lnTo>
                      <a:lnTo>
                        <a:pt x="19812" y="1023"/>
                      </a:lnTo>
                      <a:lnTo>
                        <a:pt x="19973" y="837"/>
                      </a:lnTo>
                    </a:path>
                  </a:pathLst>
                </a:custGeom>
                <a:noFill/>
                <a:ln w="28575" cap="flat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54" name="Freeform 16"/>
                <p:cNvSpPr>
                  <a:spLocks/>
                </p:cNvSpPr>
                <p:nvPr/>
              </p:nvSpPr>
              <p:spPr bwMode="auto">
                <a:xfrm>
                  <a:off x="0" y="17580"/>
                  <a:ext cx="3637" cy="2420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973" y="0"/>
                      </a:moveTo>
                      <a:lnTo>
                        <a:pt x="19731" y="744"/>
                      </a:lnTo>
                      <a:lnTo>
                        <a:pt x="19542" y="1116"/>
                      </a:lnTo>
                      <a:lnTo>
                        <a:pt x="19435" y="1860"/>
                      </a:lnTo>
                      <a:lnTo>
                        <a:pt x="19166" y="2512"/>
                      </a:lnTo>
                      <a:lnTo>
                        <a:pt x="18950" y="3070"/>
                      </a:lnTo>
                      <a:lnTo>
                        <a:pt x="18923" y="3814"/>
                      </a:lnTo>
                      <a:lnTo>
                        <a:pt x="18627" y="4279"/>
                      </a:lnTo>
                      <a:lnTo>
                        <a:pt x="18385" y="4930"/>
                      </a:lnTo>
                      <a:lnTo>
                        <a:pt x="18116" y="5302"/>
                      </a:lnTo>
                      <a:lnTo>
                        <a:pt x="17981" y="6140"/>
                      </a:lnTo>
                      <a:lnTo>
                        <a:pt x="17847" y="6791"/>
                      </a:lnTo>
                      <a:lnTo>
                        <a:pt x="17524" y="7256"/>
                      </a:lnTo>
                      <a:lnTo>
                        <a:pt x="17416" y="7907"/>
                      </a:lnTo>
                      <a:lnTo>
                        <a:pt x="17335" y="8465"/>
                      </a:lnTo>
                      <a:lnTo>
                        <a:pt x="17093" y="8930"/>
                      </a:lnTo>
                      <a:lnTo>
                        <a:pt x="16851" y="9581"/>
                      </a:lnTo>
                      <a:lnTo>
                        <a:pt x="16608" y="10047"/>
                      </a:lnTo>
                      <a:lnTo>
                        <a:pt x="16366" y="10605"/>
                      </a:lnTo>
                      <a:lnTo>
                        <a:pt x="16258" y="11163"/>
                      </a:lnTo>
                      <a:lnTo>
                        <a:pt x="16070" y="11628"/>
                      </a:lnTo>
                      <a:lnTo>
                        <a:pt x="15801" y="12093"/>
                      </a:lnTo>
                      <a:lnTo>
                        <a:pt x="15559" y="12744"/>
                      </a:lnTo>
                      <a:lnTo>
                        <a:pt x="15370" y="13116"/>
                      </a:lnTo>
                      <a:lnTo>
                        <a:pt x="15155" y="13581"/>
                      </a:lnTo>
                      <a:lnTo>
                        <a:pt x="14993" y="14140"/>
                      </a:lnTo>
                      <a:lnTo>
                        <a:pt x="14832" y="14698"/>
                      </a:lnTo>
                      <a:lnTo>
                        <a:pt x="14616" y="14884"/>
                      </a:lnTo>
                      <a:lnTo>
                        <a:pt x="14374" y="15349"/>
                      </a:lnTo>
                      <a:lnTo>
                        <a:pt x="14213" y="15721"/>
                      </a:lnTo>
                      <a:lnTo>
                        <a:pt x="14024" y="16186"/>
                      </a:lnTo>
                      <a:lnTo>
                        <a:pt x="13782" y="16372"/>
                      </a:lnTo>
                      <a:lnTo>
                        <a:pt x="13647" y="16930"/>
                      </a:lnTo>
                      <a:lnTo>
                        <a:pt x="13378" y="17116"/>
                      </a:lnTo>
                      <a:lnTo>
                        <a:pt x="13136" y="17488"/>
                      </a:lnTo>
                      <a:lnTo>
                        <a:pt x="13055" y="17674"/>
                      </a:lnTo>
                      <a:lnTo>
                        <a:pt x="12732" y="18140"/>
                      </a:lnTo>
                      <a:lnTo>
                        <a:pt x="12544" y="18326"/>
                      </a:lnTo>
                      <a:lnTo>
                        <a:pt x="12382" y="18698"/>
                      </a:lnTo>
                      <a:lnTo>
                        <a:pt x="12140" y="18884"/>
                      </a:lnTo>
                      <a:lnTo>
                        <a:pt x="11978" y="19070"/>
                      </a:lnTo>
                      <a:lnTo>
                        <a:pt x="11790" y="19256"/>
                      </a:lnTo>
                      <a:lnTo>
                        <a:pt x="11494" y="19256"/>
                      </a:lnTo>
                      <a:lnTo>
                        <a:pt x="11252" y="19628"/>
                      </a:lnTo>
                      <a:lnTo>
                        <a:pt x="11171" y="19628"/>
                      </a:lnTo>
                      <a:lnTo>
                        <a:pt x="11063" y="19721"/>
                      </a:lnTo>
                      <a:lnTo>
                        <a:pt x="10740" y="19721"/>
                      </a:lnTo>
                      <a:lnTo>
                        <a:pt x="10579" y="19907"/>
                      </a:lnTo>
                      <a:lnTo>
                        <a:pt x="10390" y="19907"/>
                      </a:lnTo>
                      <a:lnTo>
                        <a:pt x="10175" y="19907"/>
                      </a:lnTo>
                      <a:lnTo>
                        <a:pt x="9771" y="19721"/>
                      </a:lnTo>
                      <a:lnTo>
                        <a:pt x="9610" y="19628"/>
                      </a:lnTo>
                      <a:lnTo>
                        <a:pt x="9367" y="19628"/>
                      </a:lnTo>
                      <a:lnTo>
                        <a:pt x="9179" y="19349"/>
                      </a:lnTo>
                      <a:lnTo>
                        <a:pt x="8910" y="19256"/>
                      </a:lnTo>
                      <a:lnTo>
                        <a:pt x="8748" y="19070"/>
                      </a:lnTo>
                      <a:lnTo>
                        <a:pt x="8533" y="18884"/>
                      </a:lnTo>
                      <a:lnTo>
                        <a:pt x="8210" y="18419"/>
                      </a:lnTo>
                      <a:lnTo>
                        <a:pt x="7968" y="18140"/>
                      </a:lnTo>
                      <a:lnTo>
                        <a:pt x="7779" y="17674"/>
                      </a:lnTo>
                      <a:lnTo>
                        <a:pt x="7564" y="17302"/>
                      </a:lnTo>
                      <a:lnTo>
                        <a:pt x="7402" y="17023"/>
                      </a:lnTo>
                      <a:lnTo>
                        <a:pt x="7026" y="16651"/>
                      </a:lnTo>
                      <a:lnTo>
                        <a:pt x="6810" y="16186"/>
                      </a:lnTo>
                      <a:lnTo>
                        <a:pt x="6622" y="15721"/>
                      </a:lnTo>
                      <a:lnTo>
                        <a:pt x="6299" y="15256"/>
                      </a:lnTo>
                      <a:lnTo>
                        <a:pt x="6057" y="14791"/>
                      </a:lnTo>
                      <a:lnTo>
                        <a:pt x="5841" y="14326"/>
                      </a:lnTo>
                      <a:lnTo>
                        <a:pt x="5572" y="13674"/>
                      </a:lnTo>
                      <a:lnTo>
                        <a:pt x="5330" y="13116"/>
                      </a:lnTo>
                      <a:lnTo>
                        <a:pt x="5034" y="12744"/>
                      </a:lnTo>
                      <a:lnTo>
                        <a:pt x="4791" y="12093"/>
                      </a:lnTo>
                      <a:lnTo>
                        <a:pt x="4549" y="11628"/>
                      </a:lnTo>
                      <a:lnTo>
                        <a:pt x="4334" y="11163"/>
                      </a:lnTo>
                      <a:lnTo>
                        <a:pt x="4145" y="10605"/>
                      </a:lnTo>
                      <a:lnTo>
                        <a:pt x="3742" y="10047"/>
                      </a:lnTo>
                      <a:lnTo>
                        <a:pt x="3634" y="9395"/>
                      </a:lnTo>
                      <a:lnTo>
                        <a:pt x="3365" y="8837"/>
                      </a:lnTo>
                      <a:lnTo>
                        <a:pt x="3203" y="8372"/>
                      </a:lnTo>
                      <a:lnTo>
                        <a:pt x="2853" y="7907"/>
                      </a:lnTo>
                      <a:lnTo>
                        <a:pt x="2665" y="7256"/>
                      </a:lnTo>
                      <a:lnTo>
                        <a:pt x="2530" y="6791"/>
                      </a:lnTo>
                      <a:lnTo>
                        <a:pt x="2342" y="6140"/>
                      </a:lnTo>
                      <a:lnTo>
                        <a:pt x="2019" y="5674"/>
                      </a:lnTo>
                      <a:lnTo>
                        <a:pt x="1965" y="5209"/>
                      </a:lnTo>
                      <a:lnTo>
                        <a:pt x="1615" y="4744"/>
                      </a:lnTo>
                      <a:lnTo>
                        <a:pt x="1588" y="4279"/>
                      </a:lnTo>
                      <a:lnTo>
                        <a:pt x="1292" y="3814"/>
                      </a:lnTo>
                      <a:lnTo>
                        <a:pt x="1184" y="3349"/>
                      </a:lnTo>
                      <a:lnTo>
                        <a:pt x="969" y="2977"/>
                      </a:lnTo>
                      <a:lnTo>
                        <a:pt x="781" y="2698"/>
                      </a:lnTo>
                      <a:lnTo>
                        <a:pt x="565" y="2326"/>
                      </a:lnTo>
                      <a:lnTo>
                        <a:pt x="431" y="1860"/>
                      </a:lnTo>
                      <a:lnTo>
                        <a:pt x="404" y="1674"/>
                      </a:lnTo>
                      <a:lnTo>
                        <a:pt x="269" y="1209"/>
                      </a:lnTo>
                      <a:lnTo>
                        <a:pt x="135" y="1023"/>
                      </a:lnTo>
                      <a:lnTo>
                        <a:pt x="0" y="837"/>
                      </a:lnTo>
                    </a:path>
                  </a:pathLst>
                </a:custGeom>
                <a:noFill/>
                <a:ln w="28575" cap="flat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50" name="Freeform 17"/>
              <p:cNvSpPr>
                <a:spLocks/>
              </p:cNvSpPr>
              <p:nvPr/>
            </p:nvSpPr>
            <p:spPr bwMode="auto">
              <a:xfrm>
                <a:off x="2584" y="16798"/>
                <a:ext cx="2529" cy="145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19979" y="19848"/>
                    </a:moveTo>
                    <a:lnTo>
                      <a:pt x="19773" y="19242"/>
                    </a:lnTo>
                    <a:lnTo>
                      <a:pt x="19608" y="18788"/>
                    </a:lnTo>
                    <a:lnTo>
                      <a:pt x="19401" y="18030"/>
                    </a:lnTo>
                    <a:lnTo>
                      <a:pt x="19174" y="17576"/>
                    </a:lnTo>
                    <a:lnTo>
                      <a:pt x="18968" y="16667"/>
                    </a:lnTo>
                    <a:lnTo>
                      <a:pt x="18762" y="16061"/>
                    </a:lnTo>
                    <a:lnTo>
                      <a:pt x="18596" y="15758"/>
                    </a:lnTo>
                    <a:lnTo>
                      <a:pt x="18411" y="15000"/>
                    </a:lnTo>
                    <a:lnTo>
                      <a:pt x="18225" y="14394"/>
                    </a:lnTo>
                    <a:lnTo>
                      <a:pt x="18019" y="13788"/>
                    </a:lnTo>
                    <a:lnTo>
                      <a:pt x="17812" y="13182"/>
                    </a:lnTo>
                    <a:lnTo>
                      <a:pt x="17606" y="12727"/>
                    </a:lnTo>
                    <a:lnTo>
                      <a:pt x="17461" y="11970"/>
                    </a:lnTo>
                    <a:lnTo>
                      <a:pt x="17152" y="11667"/>
                    </a:lnTo>
                    <a:lnTo>
                      <a:pt x="17028" y="10909"/>
                    </a:lnTo>
                    <a:lnTo>
                      <a:pt x="16801" y="10303"/>
                    </a:lnTo>
                    <a:lnTo>
                      <a:pt x="16615" y="9697"/>
                    </a:lnTo>
                    <a:lnTo>
                      <a:pt x="16471" y="9242"/>
                    </a:lnTo>
                    <a:lnTo>
                      <a:pt x="16202" y="8788"/>
                    </a:lnTo>
                    <a:lnTo>
                      <a:pt x="16037" y="8333"/>
                    </a:lnTo>
                    <a:lnTo>
                      <a:pt x="15831" y="7727"/>
                    </a:lnTo>
                    <a:lnTo>
                      <a:pt x="15604" y="7121"/>
                    </a:lnTo>
                    <a:lnTo>
                      <a:pt x="15418" y="6818"/>
                    </a:lnTo>
                    <a:lnTo>
                      <a:pt x="15191" y="6212"/>
                    </a:lnTo>
                    <a:lnTo>
                      <a:pt x="15046" y="5758"/>
                    </a:lnTo>
                    <a:lnTo>
                      <a:pt x="14840" y="5303"/>
                    </a:lnTo>
                    <a:lnTo>
                      <a:pt x="14675" y="5000"/>
                    </a:lnTo>
                    <a:lnTo>
                      <a:pt x="14427" y="4394"/>
                    </a:lnTo>
                    <a:lnTo>
                      <a:pt x="14200" y="4091"/>
                    </a:lnTo>
                    <a:lnTo>
                      <a:pt x="13994" y="3939"/>
                    </a:lnTo>
                    <a:lnTo>
                      <a:pt x="13787" y="3333"/>
                    </a:lnTo>
                    <a:lnTo>
                      <a:pt x="13622" y="3030"/>
                    </a:lnTo>
                    <a:lnTo>
                      <a:pt x="13395" y="2727"/>
                    </a:lnTo>
                    <a:lnTo>
                      <a:pt x="13230" y="2273"/>
                    </a:lnTo>
                    <a:lnTo>
                      <a:pt x="13003" y="2121"/>
                    </a:lnTo>
                    <a:lnTo>
                      <a:pt x="12735" y="1667"/>
                    </a:lnTo>
                    <a:lnTo>
                      <a:pt x="12549" y="1667"/>
                    </a:lnTo>
                    <a:lnTo>
                      <a:pt x="12343" y="1212"/>
                    </a:lnTo>
                    <a:lnTo>
                      <a:pt x="12178" y="1061"/>
                    </a:lnTo>
                    <a:lnTo>
                      <a:pt x="11992" y="758"/>
                    </a:lnTo>
                    <a:lnTo>
                      <a:pt x="11723" y="758"/>
                    </a:lnTo>
                    <a:lnTo>
                      <a:pt x="11558" y="455"/>
                    </a:lnTo>
                    <a:lnTo>
                      <a:pt x="11331" y="455"/>
                    </a:lnTo>
                    <a:lnTo>
                      <a:pt x="11104" y="303"/>
                    </a:lnTo>
                    <a:lnTo>
                      <a:pt x="10960" y="152"/>
                    </a:lnTo>
                    <a:lnTo>
                      <a:pt x="10691" y="152"/>
                    </a:lnTo>
                    <a:lnTo>
                      <a:pt x="10526" y="0"/>
                    </a:lnTo>
                    <a:lnTo>
                      <a:pt x="10299" y="0"/>
                    </a:lnTo>
                    <a:lnTo>
                      <a:pt x="10052" y="0"/>
                    </a:lnTo>
                    <a:lnTo>
                      <a:pt x="9866" y="152"/>
                    </a:lnTo>
                    <a:lnTo>
                      <a:pt x="9659" y="152"/>
                    </a:lnTo>
                    <a:lnTo>
                      <a:pt x="9474" y="303"/>
                    </a:lnTo>
                    <a:lnTo>
                      <a:pt x="9185" y="455"/>
                    </a:lnTo>
                    <a:lnTo>
                      <a:pt x="8978" y="758"/>
                    </a:lnTo>
                    <a:lnTo>
                      <a:pt x="8772" y="758"/>
                    </a:lnTo>
                    <a:lnTo>
                      <a:pt x="8504" y="1061"/>
                    </a:lnTo>
                    <a:lnTo>
                      <a:pt x="8277" y="1667"/>
                    </a:lnTo>
                    <a:lnTo>
                      <a:pt x="7988" y="1667"/>
                    </a:lnTo>
                    <a:lnTo>
                      <a:pt x="7781" y="2121"/>
                    </a:lnTo>
                    <a:lnTo>
                      <a:pt x="7534" y="2424"/>
                    </a:lnTo>
                    <a:lnTo>
                      <a:pt x="7286" y="2727"/>
                    </a:lnTo>
                    <a:lnTo>
                      <a:pt x="7059" y="3333"/>
                    </a:lnTo>
                    <a:lnTo>
                      <a:pt x="6749" y="3939"/>
                    </a:lnTo>
                    <a:lnTo>
                      <a:pt x="6543" y="4091"/>
                    </a:lnTo>
                    <a:lnTo>
                      <a:pt x="6275" y="4848"/>
                    </a:lnTo>
                    <a:lnTo>
                      <a:pt x="6027" y="5000"/>
                    </a:lnTo>
                    <a:lnTo>
                      <a:pt x="5800" y="5606"/>
                    </a:lnTo>
                    <a:lnTo>
                      <a:pt x="5573" y="6061"/>
                    </a:lnTo>
                    <a:lnTo>
                      <a:pt x="5284" y="6818"/>
                    </a:lnTo>
                    <a:lnTo>
                      <a:pt x="5077" y="7121"/>
                    </a:lnTo>
                    <a:lnTo>
                      <a:pt x="4788" y="7727"/>
                    </a:lnTo>
                    <a:lnTo>
                      <a:pt x="4561" y="8333"/>
                    </a:lnTo>
                    <a:lnTo>
                      <a:pt x="4334" y="8788"/>
                    </a:lnTo>
                    <a:lnTo>
                      <a:pt x="4066" y="9394"/>
                    </a:lnTo>
                    <a:lnTo>
                      <a:pt x="3901" y="10000"/>
                    </a:lnTo>
                    <a:lnTo>
                      <a:pt x="3653" y="10455"/>
                    </a:lnTo>
                    <a:lnTo>
                      <a:pt x="3385" y="11061"/>
                    </a:lnTo>
                    <a:lnTo>
                      <a:pt x="3179" y="11667"/>
                    </a:lnTo>
                    <a:lnTo>
                      <a:pt x="2951" y="11970"/>
                    </a:lnTo>
                    <a:lnTo>
                      <a:pt x="2724" y="12727"/>
                    </a:lnTo>
                    <a:lnTo>
                      <a:pt x="2497" y="13030"/>
                    </a:lnTo>
                    <a:lnTo>
                      <a:pt x="2312" y="13788"/>
                    </a:lnTo>
                    <a:lnTo>
                      <a:pt x="2043" y="14242"/>
                    </a:lnTo>
                    <a:lnTo>
                      <a:pt x="1858" y="14697"/>
                    </a:lnTo>
                    <a:lnTo>
                      <a:pt x="1692" y="15152"/>
                    </a:lnTo>
                    <a:lnTo>
                      <a:pt x="1507" y="15758"/>
                    </a:lnTo>
                    <a:lnTo>
                      <a:pt x="1300" y="16061"/>
                    </a:lnTo>
                    <a:lnTo>
                      <a:pt x="1156" y="16667"/>
                    </a:lnTo>
                    <a:lnTo>
                      <a:pt x="991" y="16970"/>
                    </a:lnTo>
                    <a:lnTo>
                      <a:pt x="826" y="17273"/>
                    </a:lnTo>
                    <a:lnTo>
                      <a:pt x="681" y="17727"/>
                    </a:lnTo>
                    <a:lnTo>
                      <a:pt x="495" y="18030"/>
                    </a:lnTo>
                    <a:lnTo>
                      <a:pt x="351" y="18333"/>
                    </a:lnTo>
                    <a:lnTo>
                      <a:pt x="268" y="18333"/>
                    </a:lnTo>
                    <a:lnTo>
                      <a:pt x="144" y="18939"/>
                    </a:lnTo>
                    <a:lnTo>
                      <a:pt x="0" y="19091"/>
                    </a:lnTo>
                  </a:path>
                </a:pathLst>
              </a:custGeom>
              <a:noFill/>
              <a:ln w="28575" cap="flat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1" name="Freeform 18"/>
              <p:cNvSpPr>
                <a:spLocks/>
              </p:cNvSpPr>
              <p:nvPr/>
            </p:nvSpPr>
            <p:spPr bwMode="auto">
              <a:xfrm>
                <a:off x="0" y="18162"/>
                <a:ext cx="2636" cy="1541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19980" y="0"/>
                    </a:moveTo>
                    <a:lnTo>
                      <a:pt x="19723" y="714"/>
                    </a:lnTo>
                    <a:lnTo>
                      <a:pt x="19525" y="1286"/>
                    </a:lnTo>
                    <a:lnTo>
                      <a:pt x="19465" y="1714"/>
                    </a:lnTo>
                    <a:lnTo>
                      <a:pt x="19208" y="2571"/>
                    </a:lnTo>
                    <a:lnTo>
                      <a:pt x="18990" y="3429"/>
                    </a:lnTo>
                    <a:lnTo>
                      <a:pt x="18891" y="3857"/>
                    </a:lnTo>
                    <a:lnTo>
                      <a:pt x="18594" y="4000"/>
                    </a:lnTo>
                    <a:lnTo>
                      <a:pt x="18455" y="5000"/>
                    </a:lnTo>
                    <a:lnTo>
                      <a:pt x="18158" y="5571"/>
                    </a:lnTo>
                    <a:lnTo>
                      <a:pt x="18000" y="6000"/>
                    </a:lnTo>
                    <a:lnTo>
                      <a:pt x="17901" y="6429"/>
                    </a:lnTo>
                    <a:lnTo>
                      <a:pt x="17584" y="7000"/>
                    </a:lnTo>
                    <a:lnTo>
                      <a:pt x="17406" y="7857"/>
                    </a:lnTo>
                    <a:lnTo>
                      <a:pt x="17267" y="8429"/>
                    </a:lnTo>
                    <a:lnTo>
                      <a:pt x="17109" y="9000"/>
                    </a:lnTo>
                    <a:lnTo>
                      <a:pt x="16891" y="9429"/>
                    </a:lnTo>
                    <a:lnTo>
                      <a:pt x="16574" y="10143"/>
                    </a:lnTo>
                    <a:lnTo>
                      <a:pt x="16337" y="10714"/>
                    </a:lnTo>
                    <a:lnTo>
                      <a:pt x="16198" y="11143"/>
                    </a:lnTo>
                    <a:lnTo>
                      <a:pt x="16040" y="11429"/>
                    </a:lnTo>
                    <a:lnTo>
                      <a:pt x="15802" y="12143"/>
                    </a:lnTo>
                    <a:lnTo>
                      <a:pt x="15624" y="12571"/>
                    </a:lnTo>
                    <a:lnTo>
                      <a:pt x="15426" y="13143"/>
                    </a:lnTo>
                    <a:lnTo>
                      <a:pt x="15188" y="13571"/>
                    </a:lnTo>
                    <a:lnTo>
                      <a:pt x="15010" y="14143"/>
                    </a:lnTo>
                    <a:lnTo>
                      <a:pt x="14911" y="14429"/>
                    </a:lnTo>
                    <a:lnTo>
                      <a:pt x="14653" y="15000"/>
                    </a:lnTo>
                    <a:lnTo>
                      <a:pt x="14396" y="15286"/>
                    </a:lnTo>
                    <a:lnTo>
                      <a:pt x="14257" y="15571"/>
                    </a:lnTo>
                    <a:lnTo>
                      <a:pt x="13980" y="16000"/>
                    </a:lnTo>
                    <a:lnTo>
                      <a:pt x="13782" y="16429"/>
                    </a:lnTo>
                    <a:lnTo>
                      <a:pt x="13604" y="16429"/>
                    </a:lnTo>
                    <a:lnTo>
                      <a:pt x="13446" y="17000"/>
                    </a:lnTo>
                    <a:lnTo>
                      <a:pt x="13149" y="17286"/>
                    </a:lnTo>
                    <a:lnTo>
                      <a:pt x="13010" y="17857"/>
                    </a:lnTo>
                    <a:lnTo>
                      <a:pt x="12792" y="18286"/>
                    </a:lnTo>
                    <a:lnTo>
                      <a:pt x="12634" y="18286"/>
                    </a:lnTo>
                    <a:lnTo>
                      <a:pt x="12416" y="18857"/>
                    </a:lnTo>
                    <a:lnTo>
                      <a:pt x="12198" y="18857"/>
                    </a:lnTo>
                    <a:lnTo>
                      <a:pt x="11980" y="18857"/>
                    </a:lnTo>
                    <a:lnTo>
                      <a:pt x="11762" y="19143"/>
                    </a:lnTo>
                    <a:lnTo>
                      <a:pt x="11505" y="19286"/>
                    </a:lnTo>
                    <a:lnTo>
                      <a:pt x="11307" y="19286"/>
                    </a:lnTo>
                    <a:lnTo>
                      <a:pt x="11188" y="19571"/>
                    </a:lnTo>
                    <a:lnTo>
                      <a:pt x="10990" y="19857"/>
                    </a:lnTo>
                    <a:lnTo>
                      <a:pt x="10772" y="19857"/>
                    </a:lnTo>
                    <a:lnTo>
                      <a:pt x="10535" y="19857"/>
                    </a:lnTo>
                    <a:lnTo>
                      <a:pt x="10337" y="19857"/>
                    </a:lnTo>
                    <a:lnTo>
                      <a:pt x="10139" y="19857"/>
                    </a:lnTo>
                    <a:lnTo>
                      <a:pt x="9802" y="19857"/>
                    </a:lnTo>
                    <a:lnTo>
                      <a:pt x="9644" y="19571"/>
                    </a:lnTo>
                    <a:lnTo>
                      <a:pt x="9426" y="19286"/>
                    </a:lnTo>
                    <a:lnTo>
                      <a:pt x="9188" y="19286"/>
                    </a:lnTo>
                    <a:lnTo>
                      <a:pt x="8970" y="19143"/>
                    </a:lnTo>
                    <a:lnTo>
                      <a:pt x="8752" y="18857"/>
                    </a:lnTo>
                    <a:lnTo>
                      <a:pt x="8515" y="18857"/>
                    </a:lnTo>
                    <a:lnTo>
                      <a:pt x="8238" y="18429"/>
                    </a:lnTo>
                    <a:lnTo>
                      <a:pt x="7980" y="18286"/>
                    </a:lnTo>
                    <a:lnTo>
                      <a:pt x="7782" y="17857"/>
                    </a:lnTo>
                    <a:lnTo>
                      <a:pt x="7545" y="17286"/>
                    </a:lnTo>
                    <a:lnTo>
                      <a:pt x="7327" y="17000"/>
                    </a:lnTo>
                    <a:lnTo>
                      <a:pt x="7149" y="16429"/>
                    </a:lnTo>
                    <a:lnTo>
                      <a:pt x="6812" y="16000"/>
                    </a:lnTo>
                    <a:lnTo>
                      <a:pt x="6614" y="15571"/>
                    </a:lnTo>
                    <a:lnTo>
                      <a:pt x="6337" y="15286"/>
                    </a:lnTo>
                    <a:lnTo>
                      <a:pt x="6040" y="14429"/>
                    </a:lnTo>
                    <a:lnTo>
                      <a:pt x="5822" y="14143"/>
                    </a:lnTo>
                    <a:lnTo>
                      <a:pt x="5564" y="13571"/>
                    </a:lnTo>
                    <a:lnTo>
                      <a:pt x="5307" y="13143"/>
                    </a:lnTo>
                    <a:lnTo>
                      <a:pt x="5010" y="13000"/>
                    </a:lnTo>
                    <a:lnTo>
                      <a:pt x="4752" y="12143"/>
                    </a:lnTo>
                    <a:lnTo>
                      <a:pt x="4515" y="11429"/>
                    </a:lnTo>
                    <a:lnTo>
                      <a:pt x="4297" y="11143"/>
                    </a:lnTo>
                    <a:lnTo>
                      <a:pt x="4158" y="10714"/>
                    </a:lnTo>
                    <a:lnTo>
                      <a:pt x="3802" y="10143"/>
                    </a:lnTo>
                    <a:lnTo>
                      <a:pt x="3683" y="9143"/>
                    </a:lnTo>
                    <a:lnTo>
                      <a:pt x="3426" y="9000"/>
                    </a:lnTo>
                    <a:lnTo>
                      <a:pt x="3188" y="8429"/>
                    </a:lnTo>
                    <a:lnTo>
                      <a:pt x="2871" y="7857"/>
                    </a:lnTo>
                    <a:lnTo>
                      <a:pt x="2752" y="7000"/>
                    </a:lnTo>
                    <a:lnTo>
                      <a:pt x="2554" y="6429"/>
                    </a:lnTo>
                    <a:lnTo>
                      <a:pt x="2277" y="6000"/>
                    </a:lnTo>
                    <a:lnTo>
                      <a:pt x="2000" y="5571"/>
                    </a:lnTo>
                    <a:lnTo>
                      <a:pt x="1960" y="5000"/>
                    </a:lnTo>
                    <a:lnTo>
                      <a:pt x="1644" y="4714"/>
                    </a:lnTo>
                    <a:lnTo>
                      <a:pt x="1525" y="4000"/>
                    </a:lnTo>
                    <a:lnTo>
                      <a:pt x="1307" y="3857"/>
                    </a:lnTo>
                    <a:lnTo>
                      <a:pt x="1267" y="3429"/>
                    </a:lnTo>
                    <a:lnTo>
                      <a:pt x="970" y="3000"/>
                    </a:lnTo>
                    <a:lnTo>
                      <a:pt x="792" y="2571"/>
                    </a:lnTo>
                    <a:lnTo>
                      <a:pt x="574" y="2000"/>
                    </a:lnTo>
                    <a:lnTo>
                      <a:pt x="475" y="1714"/>
                    </a:lnTo>
                    <a:lnTo>
                      <a:pt x="436" y="1714"/>
                    </a:lnTo>
                    <a:lnTo>
                      <a:pt x="297" y="1286"/>
                    </a:lnTo>
                    <a:lnTo>
                      <a:pt x="178" y="1286"/>
                    </a:lnTo>
                    <a:lnTo>
                      <a:pt x="0" y="1000"/>
                    </a:lnTo>
                  </a:path>
                </a:pathLst>
              </a:custGeom>
              <a:noFill/>
              <a:ln w="28575" cap="flat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6300788" y="260350"/>
            <a:ext cx="30003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chemeClr val="tx1"/>
                </a:solidFill>
              </a:rPr>
              <a:t>I</a:t>
            </a:r>
            <a:r>
              <a:rPr lang="zh-CN" altLang="en-US" sz="2000" b="1" baseline="-25000">
                <a:solidFill>
                  <a:schemeClr val="tx1"/>
                </a:solidFill>
              </a:rPr>
              <a:t>单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grpSp>
        <p:nvGrpSpPr>
          <p:cNvPr id="45076" name="Group 20"/>
          <p:cNvGrpSpPr>
            <a:grpSpLocks/>
          </p:cNvGrpSpPr>
          <p:nvPr/>
        </p:nvGrpSpPr>
        <p:grpSpPr bwMode="auto">
          <a:xfrm>
            <a:off x="3779838" y="908050"/>
            <a:ext cx="5811837" cy="1524000"/>
            <a:chOff x="2400" y="894"/>
            <a:chExt cx="3661" cy="960"/>
          </a:xfrm>
        </p:grpSpPr>
        <p:sp>
          <p:nvSpPr>
            <p:cNvPr id="16636" name="Rectangle 21"/>
            <p:cNvSpPr>
              <a:spLocks noChangeArrowheads="1"/>
            </p:cNvSpPr>
            <p:nvPr/>
          </p:nvSpPr>
          <p:spPr bwMode="auto">
            <a:xfrm>
              <a:off x="5424" y="1152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sin</a:t>
              </a:r>
              <a:r>
                <a:rPr lang="en-US" altLang="zh-CN" sz="2000" b="1" i="1">
                  <a:solidFill>
                    <a:schemeClr val="tx1"/>
                  </a:solidFill>
                  <a:sym typeface="Symbol" panose="05050102010706020507" pitchFamily="18" charset="2"/>
                </a:rPr>
                <a:t></a:t>
              </a:r>
              <a:endParaRPr lang="en-US" altLang="zh-CN" sz="2000" b="1" i="1">
                <a:solidFill>
                  <a:schemeClr val="tx1"/>
                </a:solidFill>
              </a:endParaRPr>
            </a:p>
          </p:txBody>
        </p:sp>
        <p:sp>
          <p:nvSpPr>
            <p:cNvPr id="16637" name="Rectangle 22"/>
            <p:cNvSpPr>
              <a:spLocks noChangeArrowheads="1"/>
            </p:cNvSpPr>
            <p:nvPr/>
          </p:nvSpPr>
          <p:spPr bwMode="auto">
            <a:xfrm>
              <a:off x="3891" y="1518"/>
              <a:ext cx="3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38" name="Rectangle 23"/>
            <p:cNvSpPr>
              <a:spLocks noChangeArrowheads="1"/>
            </p:cNvSpPr>
            <p:nvPr/>
          </p:nvSpPr>
          <p:spPr bwMode="auto">
            <a:xfrm>
              <a:off x="2551" y="1513"/>
              <a:ext cx="377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  <a:r>
                <a:rPr lang="en-US" altLang="zh-CN" sz="2000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639" name="Rectangle 24"/>
            <p:cNvSpPr>
              <a:spLocks noChangeArrowheads="1"/>
            </p:cNvSpPr>
            <p:nvPr/>
          </p:nvSpPr>
          <p:spPr bwMode="auto">
            <a:xfrm>
              <a:off x="3139" y="1513"/>
              <a:ext cx="461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  <a:r>
                <a:rPr lang="en-US" altLang="zh-CN" sz="2000" b="1">
                  <a:solidFill>
                    <a:schemeClr val="tx1"/>
                  </a:solidFill>
                </a:rPr>
                <a:t>1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000" b="1">
                <a:solidFill>
                  <a:schemeClr val="tx1"/>
                </a:solidFill>
              </a:endParaRPr>
            </a:p>
          </p:txBody>
        </p:sp>
        <p:sp>
          <p:nvSpPr>
            <p:cNvPr id="16640" name="Rectangle 25"/>
            <p:cNvSpPr>
              <a:spLocks noChangeArrowheads="1"/>
            </p:cNvSpPr>
            <p:nvPr/>
          </p:nvSpPr>
          <p:spPr bwMode="auto">
            <a:xfrm>
              <a:off x="4492" y="1527"/>
              <a:ext cx="3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1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000" b="1">
                <a:solidFill>
                  <a:schemeClr val="tx1"/>
                </a:solidFill>
              </a:endParaRPr>
            </a:p>
          </p:txBody>
        </p:sp>
        <p:sp>
          <p:nvSpPr>
            <p:cNvPr id="16641" name="Rectangle 26"/>
            <p:cNvSpPr>
              <a:spLocks noChangeArrowheads="1"/>
            </p:cNvSpPr>
            <p:nvPr/>
          </p:nvSpPr>
          <p:spPr bwMode="auto">
            <a:xfrm>
              <a:off x="5064" y="1518"/>
              <a:ext cx="216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2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000" b="1">
                <a:solidFill>
                  <a:schemeClr val="tx1"/>
                </a:solidFill>
              </a:endParaRPr>
            </a:p>
          </p:txBody>
        </p:sp>
        <p:sp>
          <p:nvSpPr>
            <p:cNvPr id="16642" name="Rectangle 27"/>
            <p:cNvSpPr>
              <a:spLocks noChangeArrowheads="1"/>
            </p:cNvSpPr>
            <p:nvPr/>
          </p:nvSpPr>
          <p:spPr bwMode="auto">
            <a:xfrm>
              <a:off x="5424" y="1296"/>
              <a:ext cx="63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(</a:t>
              </a:r>
              <a:r>
                <a:rPr lang="en-US" altLang="zh-CN" sz="2000" b="1" i="1">
                  <a:solidFill>
                    <a:schemeClr val="tx1"/>
                  </a:solidFill>
                  <a:sym typeface="Symbol" panose="05050102010706020507" pitchFamily="18" charset="2"/>
                </a:rPr>
                <a:t></a:t>
              </a:r>
              <a:r>
                <a:rPr lang="en-US" altLang="zh-CN" sz="2000" b="1" i="1">
                  <a:solidFill>
                    <a:schemeClr val="tx1"/>
                  </a:solidFill>
                </a:rPr>
                <a:t>/a</a:t>
              </a:r>
              <a:r>
                <a:rPr lang="en-US" altLang="zh-CN" sz="2000" b="1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643" name="Text Box 28"/>
            <p:cNvSpPr txBox="1">
              <a:spLocks noChangeArrowheads="1"/>
            </p:cNvSpPr>
            <p:nvPr/>
          </p:nvSpPr>
          <p:spPr bwMode="auto">
            <a:xfrm>
              <a:off x="2546" y="894"/>
              <a:ext cx="110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chemeClr val="tx1"/>
                  </a:solidFill>
                </a:rPr>
                <a:t>单缝衍射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chemeClr val="tx1"/>
                  </a:solidFill>
                </a:rPr>
                <a:t>光强曲线</a:t>
              </a:r>
            </a:p>
          </p:txBody>
        </p:sp>
        <p:sp>
          <p:nvSpPr>
            <p:cNvPr id="16644" name="Line 29"/>
            <p:cNvSpPr>
              <a:spLocks noChangeShapeType="1"/>
            </p:cNvSpPr>
            <p:nvPr/>
          </p:nvSpPr>
          <p:spPr bwMode="auto">
            <a:xfrm>
              <a:off x="2400" y="1518"/>
              <a:ext cx="33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086" name="Group 30"/>
          <p:cNvGrpSpPr>
            <a:grpSpLocks/>
          </p:cNvGrpSpPr>
          <p:nvPr/>
        </p:nvGrpSpPr>
        <p:grpSpPr bwMode="auto">
          <a:xfrm>
            <a:off x="3856038" y="2155825"/>
            <a:ext cx="5410200" cy="2147888"/>
            <a:chOff x="2448" y="1680"/>
            <a:chExt cx="3408" cy="1353"/>
          </a:xfrm>
        </p:grpSpPr>
        <p:sp>
          <p:nvSpPr>
            <p:cNvPr id="16523" name="Rectangle 31"/>
            <p:cNvSpPr>
              <a:spLocks noChangeArrowheads="1"/>
            </p:cNvSpPr>
            <p:nvPr/>
          </p:nvSpPr>
          <p:spPr bwMode="auto">
            <a:xfrm>
              <a:off x="5339" y="2418"/>
              <a:ext cx="421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sin</a:t>
              </a:r>
              <a:r>
                <a:rPr lang="en-US" altLang="zh-CN" sz="2000" b="1" i="1">
                  <a:solidFill>
                    <a:schemeClr val="tx1"/>
                  </a:solidFill>
                  <a:sym typeface="Symbol" panose="05050102010706020507" pitchFamily="18" charset="2"/>
                </a:rPr>
                <a:t></a:t>
              </a:r>
              <a:endParaRPr lang="en-US" altLang="zh-CN" sz="2000" b="1" i="1">
                <a:solidFill>
                  <a:schemeClr val="tx1"/>
                </a:solidFill>
              </a:endParaRPr>
            </a:p>
          </p:txBody>
        </p:sp>
        <p:sp>
          <p:nvSpPr>
            <p:cNvPr id="16524" name="Rectangle 32"/>
            <p:cNvSpPr>
              <a:spLocks noChangeArrowheads="1"/>
            </p:cNvSpPr>
            <p:nvPr/>
          </p:nvSpPr>
          <p:spPr bwMode="auto">
            <a:xfrm>
              <a:off x="2918" y="1728"/>
              <a:ext cx="9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sin</a:t>
              </a:r>
              <a:r>
                <a:rPr lang="en-US" altLang="zh-CN" sz="2000" b="1" baseline="30000">
                  <a:solidFill>
                    <a:schemeClr val="tx1"/>
                  </a:solidFill>
                </a:rPr>
                <a:t>2</a:t>
              </a:r>
              <a:r>
                <a:rPr lang="en-US" altLang="zh-CN" sz="2000" b="1" i="1">
                  <a:solidFill>
                    <a:schemeClr val="tx1"/>
                  </a:solidFill>
                </a:rPr>
                <a:t>N</a:t>
              </a:r>
              <a:r>
                <a:rPr lang="en-US" altLang="zh-CN" sz="2000" b="1" i="1">
                  <a:solidFill>
                    <a:schemeClr val="tx1"/>
                  </a:solidFill>
                  <a:sym typeface="Symbol" panose="05050102010706020507" pitchFamily="18" charset="2"/>
                </a:rPr>
                <a:t></a:t>
              </a:r>
              <a:r>
                <a:rPr lang="en-US" altLang="zh-CN" sz="2000" b="1">
                  <a:solidFill>
                    <a:schemeClr val="tx1"/>
                  </a:solidFill>
                </a:rPr>
                <a:t>/sin</a:t>
              </a:r>
              <a:r>
                <a:rPr lang="en-US" altLang="zh-CN" sz="2000" b="1" baseline="30000">
                  <a:solidFill>
                    <a:schemeClr val="tx1"/>
                  </a:solidFill>
                </a:rPr>
                <a:t>2</a:t>
              </a:r>
              <a:r>
                <a:rPr lang="en-US" altLang="zh-CN" sz="2000" b="1" i="1">
                  <a:solidFill>
                    <a:schemeClr val="tx1"/>
                  </a:solidFill>
                  <a:sym typeface="Symbol" panose="05050102010706020507" pitchFamily="18" charset="2"/>
                </a:rPr>
                <a:t></a:t>
              </a:r>
              <a:endParaRPr lang="en-US" altLang="zh-CN" sz="2000" b="1">
                <a:solidFill>
                  <a:schemeClr val="tx1"/>
                </a:solidFill>
              </a:endParaRPr>
            </a:p>
          </p:txBody>
        </p:sp>
        <p:sp>
          <p:nvSpPr>
            <p:cNvPr id="16525" name="Rectangle 33"/>
            <p:cNvSpPr>
              <a:spLocks noChangeArrowheads="1"/>
            </p:cNvSpPr>
            <p:nvPr/>
          </p:nvSpPr>
          <p:spPr bwMode="auto">
            <a:xfrm>
              <a:off x="4541" y="2781"/>
              <a:ext cx="211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526" name="Rectangle 34"/>
            <p:cNvSpPr>
              <a:spLocks noChangeArrowheads="1"/>
            </p:cNvSpPr>
            <p:nvPr/>
          </p:nvSpPr>
          <p:spPr bwMode="auto">
            <a:xfrm>
              <a:off x="2535" y="2772"/>
              <a:ext cx="201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  <a:r>
                <a:rPr lang="en-US" altLang="zh-CN" sz="2000" b="1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527" name="Rectangle 35"/>
            <p:cNvSpPr>
              <a:spLocks noChangeArrowheads="1"/>
            </p:cNvSpPr>
            <p:nvPr/>
          </p:nvSpPr>
          <p:spPr bwMode="auto">
            <a:xfrm>
              <a:off x="3156" y="2772"/>
              <a:ext cx="192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  <a:r>
                <a:rPr lang="en-US" altLang="zh-CN" sz="2000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528" name="Rectangle 36"/>
            <p:cNvSpPr>
              <a:spLocks noChangeArrowheads="1"/>
            </p:cNvSpPr>
            <p:nvPr/>
          </p:nvSpPr>
          <p:spPr bwMode="auto">
            <a:xfrm>
              <a:off x="5174" y="2781"/>
              <a:ext cx="202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529" name="Rectangle 37"/>
            <p:cNvSpPr>
              <a:spLocks noChangeArrowheads="1"/>
            </p:cNvSpPr>
            <p:nvPr/>
          </p:nvSpPr>
          <p:spPr bwMode="auto">
            <a:xfrm>
              <a:off x="5329" y="2562"/>
              <a:ext cx="431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(</a:t>
              </a:r>
              <a:r>
                <a:rPr lang="en-US" altLang="zh-CN" sz="2000" b="1" i="1">
                  <a:solidFill>
                    <a:schemeClr val="tx1"/>
                  </a:solidFill>
                  <a:sym typeface="Symbol" panose="05050102010706020507" pitchFamily="18" charset="2"/>
                </a:rPr>
                <a:t></a:t>
              </a:r>
              <a:r>
                <a:rPr lang="en-US" altLang="zh-CN" sz="2000" b="1" i="1">
                  <a:solidFill>
                    <a:schemeClr val="tx1"/>
                  </a:solidFill>
                </a:rPr>
                <a:t>/d</a:t>
              </a:r>
              <a:r>
                <a:rPr lang="en-US" altLang="zh-CN" sz="2000" b="1">
                  <a:solidFill>
                    <a:schemeClr val="tx1"/>
                  </a:solidFill>
                </a:rPr>
                <a:t>)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000" b="1">
                <a:solidFill>
                  <a:schemeClr val="tx1"/>
                </a:solidFill>
              </a:endParaRPr>
            </a:p>
          </p:txBody>
        </p:sp>
        <p:sp>
          <p:nvSpPr>
            <p:cNvPr id="16530" name="Text Box 38"/>
            <p:cNvSpPr txBox="1">
              <a:spLocks noChangeArrowheads="1"/>
            </p:cNvSpPr>
            <p:nvPr/>
          </p:nvSpPr>
          <p:spPr bwMode="auto">
            <a:xfrm>
              <a:off x="3936" y="1707"/>
              <a:ext cx="1920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chemeClr val="tx1"/>
                  </a:solidFill>
                </a:rPr>
                <a:t>多光束干涉光强曲线</a:t>
              </a:r>
            </a:p>
          </p:txBody>
        </p:sp>
        <p:sp>
          <p:nvSpPr>
            <p:cNvPr id="16531" name="Line 39"/>
            <p:cNvSpPr>
              <a:spLocks noChangeShapeType="1"/>
            </p:cNvSpPr>
            <p:nvPr/>
          </p:nvSpPr>
          <p:spPr bwMode="auto">
            <a:xfrm>
              <a:off x="3912" y="1680"/>
              <a:ext cx="1" cy="11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lg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2" name="Line 40"/>
            <p:cNvSpPr>
              <a:spLocks noChangeShapeType="1"/>
            </p:cNvSpPr>
            <p:nvPr/>
          </p:nvSpPr>
          <p:spPr bwMode="auto">
            <a:xfrm>
              <a:off x="2472" y="1953"/>
              <a:ext cx="3072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3" name="Line 41"/>
            <p:cNvSpPr>
              <a:spLocks noChangeShapeType="1"/>
            </p:cNvSpPr>
            <p:nvPr/>
          </p:nvSpPr>
          <p:spPr bwMode="auto">
            <a:xfrm>
              <a:off x="2448" y="2771"/>
              <a:ext cx="312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4" name="Arc 42"/>
            <p:cNvSpPr>
              <a:spLocks/>
            </p:cNvSpPr>
            <p:nvPr/>
          </p:nvSpPr>
          <p:spPr bwMode="auto">
            <a:xfrm>
              <a:off x="3913" y="1950"/>
              <a:ext cx="40" cy="8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5" name="Arc 43"/>
            <p:cNvSpPr>
              <a:spLocks/>
            </p:cNvSpPr>
            <p:nvPr/>
          </p:nvSpPr>
          <p:spPr bwMode="auto">
            <a:xfrm flipH="1">
              <a:off x="3873" y="1950"/>
              <a:ext cx="41" cy="8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536" name="Group 44"/>
            <p:cNvGrpSpPr>
              <a:grpSpLocks/>
            </p:cNvGrpSpPr>
            <p:nvPr/>
          </p:nvGrpSpPr>
          <p:grpSpPr bwMode="auto">
            <a:xfrm>
              <a:off x="3944" y="1950"/>
              <a:ext cx="666" cy="839"/>
              <a:chOff x="-6" y="0"/>
              <a:chExt cx="20012" cy="20000"/>
            </a:xfrm>
          </p:grpSpPr>
          <p:grpSp>
            <p:nvGrpSpPr>
              <p:cNvPr id="16612" name="Group 45"/>
              <p:cNvGrpSpPr>
                <a:grpSpLocks/>
              </p:cNvGrpSpPr>
              <p:nvPr/>
            </p:nvGrpSpPr>
            <p:grpSpPr bwMode="auto">
              <a:xfrm>
                <a:off x="10228" y="19082"/>
                <a:ext cx="2634" cy="918"/>
                <a:chOff x="0" y="0"/>
                <a:chExt cx="20008" cy="20000"/>
              </a:xfrm>
            </p:grpSpPr>
            <p:sp>
              <p:nvSpPr>
                <p:cNvPr id="16634" name="Freeform 46"/>
                <p:cNvSpPr>
                  <a:spLocks/>
                </p:cNvSpPr>
                <p:nvPr/>
              </p:nvSpPr>
              <p:spPr bwMode="auto">
                <a:xfrm>
                  <a:off x="0" y="0"/>
                  <a:ext cx="8705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35" name="Freeform 47"/>
                <p:cNvSpPr>
                  <a:spLocks/>
                </p:cNvSpPr>
                <p:nvPr/>
              </p:nvSpPr>
              <p:spPr bwMode="auto">
                <a:xfrm>
                  <a:off x="11303" y="218"/>
                  <a:ext cx="8705" cy="19782"/>
                </a:xfrm>
                <a:custGeom>
                  <a:avLst/>
                  <a:gdLst>
                    <a:gd name="T0" fmla="*/ 0 w 20000"/>
                    <a:gd name="T1" fmla="*/ 13390 h 20000"/>
                    <a:gd name="T2" fmla="*/ 0 w 20000"/>
                    <a:gd name="T3" fmla="*/ 12655 h 20000"/>
                    <a:gd name="T4" fmla="*/ 0 w 20000"/>
                    <a:gd name="T5" fmla="*/ 11769 h 20000"/>
                    <a:gd name="T6" fmla="*/ 0 w 20000"/>
                    <a:gd name="T7" fmla="*/ 10890 h 20000"/>
                    <a:gd name="T8" fmla="*/ 0 w 20000"/>
                    <a:gd name="T9" fmla="*/ 9859 h 20000"/>
                    <a:gd name="T10" fmla="*/ 0 w 20000"/>
                    <a:gd name="T11" fmla="*/ 9122 h 20000"/>
                    <a:gd name="T12" fmla="*/ 0 w 20000"/>
                    <a:gd name="T13" fmla="*/ 8387 h 20000"/>
                    <a:gd name="T14" fmla="*/ 0 w 20000"/>
                    <a:gd name="T15" fmla="*/ 7507 h 20000"/>
                    <a:gd name="T16" fmla="*/ 0 w 20000"/>
                    <a:gd name="T17" fmla="*/ 6769 h 20000"/>
                    <a:gd name="T18" fmla="*/ 0 w 20000"/>
                    <a:gd name="T19" fmla="*/ 6033 h 20000"/>
                    <a:gd name="T20" fmla="*/ 0 w 20000"/>
                    <a:gd name="T21" fmla="*/ 5298 h 20000"/>
                    <a:gd name="T22" fmla="*/ 0 w 20000"/>
                    <a:gd name="T23" fmla="*/ 4561 h 20000"/>
                    <a:gd name="T24" fmla="*/ 0 w 20000"/>
                    <a:gd name="T25" fmla="*/ 3824 h 20000"/>
                    <a:gd name="T26" fmla="*/ 0 w 20000"/>
                    <a:gd name="T27" fmla="*/ 3385 h 20000"/>
                    <a:gd name="T28" fmla="*/ 0 w 20000"/>
                    <a:gd name="T29" fmla="*/ 2648 h 20000"/>
                    <a:gd name="T30" fmla="*/ 0 w 20000"/>
                    <a:gd name="T31" fmla="*/ 2207 h 20000"/>
                    <a:gd name="T32" fmla="*/ 0 w 20000"/>
                    <a:gd name="T33" fmla="*/ 1620 h 20000"/>
                    <a:gd name="T34" fmla="*/ 0 w 20000"/>
                    <a:gd name="T35" fmla="*/ 1178 h 20000"/>
                    <a:gd name="T36" fmla="*/ 0 w 20000"/>
                    <a:gd name="T37" fmla="*/ 883 h 20000"/>
                    <a:gd name="T38" fmla="*/ 0 w 20000"/>
                    <a:gd name="T39" fmla="*/ 443 h 20000"/>
                    <a:gd name="T40" fmla="*/ 0 w 20000"/>
                    <a:gd name="T41" fmla="*/ 296 h 20000"/>
                    <a:gd name="T42" fmla="*/ 0 w 20000"/>
                    <a:gd name="T43" fmla="*/ 296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296 h 20000"/>
                    <a:gd name="T54" fmla="*/ 0 w 20000"/>
                    <a:gd name="T55" fmla="*/ 736 h 20000"/>
                    <a:gd name="T56" fmla="*/ 0 w 20000"/>
                    <a:gd name="T57" fmla="*/ 1178 h 20000"/>
                    <a:gd name="T58" fmla="*/ 0 w 20000"/>
                    <a:gd name="T59" fmla="*/ 1620 h 20000"/>
                    <a:gd name="T60" fmla="*/ 0 w 20000"/>
                    <a:gd name="T61" fmla="*/ 2207 h 20000"/>
                    <a:gd name="T62" fmla="*/ 0 w 20000"/>
                    <a:gd name="T63" fmla="*/ 2795 h 20000"/>
                    <a:gd name="T64" fmla="*/ 0 w 20000"/>
                    <a:gd name="T65" fmla="*/ 3533 h 20000"/>
                    <a:gd name="T66" fmla="*/ 0 w 20000"/>
                    <a:gd name="T67" fmla="*/ 4266 h 20000"/>
                    <a:gd name="T68" fmla="*/ 0 w 20000"/>
                    <a:gd name="T69" fmla="*/ 5002 h 20000"/>
                    <a:gd name="T70" fmla="*/ 0 w 20000"/>
                    <a:gd name="T71" fmla="*/ 6033 h 20000"/>
                    <a:gd name="T72" fmla="*/ 0 w 20000"/>
                    <a:gd name="T73" fmla="*/ 6769 h 20000"/>
                    <a:gd name="T74" fmla="*/ 0 w 20000"/>
                    <a:gd name="T75" fmla="*/ 7797 h 20000"/>
                    <a:gd name="T76" fmla="*/ 0 w 20000"/>
                    <a:gd name="T77" fmla="*/ 8387 h 20000"/>
                    <a:gd name="T78" fmla="*/ 0 w 20000"/>
                    <a:gd name="T79" fmla="*/ 9417 h 20000"/>
                    <a:gd name="T80" fmla="*/ 0 w 20000"/>
                    <a:gd name="T81" fmla="*/ 10154 h 20000"/>
                    <a:gd name="T82" fmla="*/ 0 w 20000"/>
                    <a:gd name="T83" fmla="*/ 10890 h 20000"/>
                    <a:gd name="T84" fmla="*/ 0 w 20000"/>
                    <a:gd name="T85" fmla="*/ 11478 h 20000"/>
                    <a:gd name="T86" fmla="*/ 0 w 20000"/>
                    <a:gd name="T87" fmla="*/ 12212 h 20000"/>
                    <a:gd name="T88" fmla="*/ 0 w 20000"/>
                    <a:gd name="T89" fmla="*/ 12947 h 20000"/>
                    <a:gd name="T90" fmla="*/ 0 w 20000"/>
                    <a:gd name="T91" fmla="*/ 13390 h 20000"/>
                    <a:gd name="T92" fmla="*/ 0 w 20000"/>
                    <a:gd name="T93" fmla="*/ 13977 h 20000"/>
                    <a:gd name="T94" fmla="*/ 0 w 20000"/>
                    <a:gd name="T95" fmla="*/ 14422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613" name="Group 48"/>
              <p:cNvGrpSpPr>
                <a:grpSpLocks/>
              </p:cNvGrpSpPr>
              <p:nvPr/>
            </p:nvGrpSpPr>
            <p:grpSpPr bwMode="auto">
              <a:xfrm>
                <a:off x="17612" y="182"/>
                <a:ext cx="2394" cy="19455"/>
                <a:chOff x="1" y="0"/>
                <a:chExt cx="19999" cy="20000"/>
              </a:xfrm>
            </p:grpSpPr>
            <p:sp>
              <p:nvSpPr>
                <p:cNvPr id="16632" name="Arc 49"/>
                <p:cNvSpPr>
                  <a:spLocks/>
                </p:cNvSpPr>
                <p:nvPr/>
              </p:nvSpPr>
              <p:spPr bwMode="auto">
                <a:xfrm>
                  <a:off x="9992" y="0"/>
                  <a:ext cx="1000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33" name="Arc 50"/>
                <p:cNvSpPr>
                  <a:spLocks/>
                </p:cNvSpPr>
                <p:nvPr/>
              </p:nvSpPr>
              <p:spPr bwMode="auto">
                <a:xfrm flipH="1">
                  <a:off x="1" y="0"/>
                  <a:ext cx="1005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614" name="Group 51"/>
              <p:cNvGrpSpPr>
                <a:grpSpLocks/>
              </p:cNvGrpSpPr>
              <p:nvPr/>
            </p:nvGrpSpPr>
            <p:grpSpPr bwMode="auto">
              <a:xfrm>
                <a:off x="2852" y="0"/>
                <a:ext cx="2386" cy="19455"/>
                <a:chOff x="-1" y="0"/>
                <a:chExt cx="20001" cy="20000"/>
              </a:xfrm>
            </p:grpSpPr>
            <p:sp>
              <p:nvSpPr>
                <p:cNvPr id="16630" name="Arc 52"/>
                <p:cNvSpPr>
                  <a:spLocks/>
                </p:cNvSpPr>
                <p:nvPr/>
              </p:nvSpPr>
              <p:spPr bwMode="auto">
                <a:xfrm>
                  <a:off x="9941" y="0"/>
                  <a:ext cx="10059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31" name="Arc 53"/>
                <p:cNvSpPr>
                  <a:spLocks/>
                </p:cNvSpPr>
                <p:nvPr/>
              </p:nvSpPr>
              <p:spPr bwMode="auto">
                <a:xfrm flipH="1">
                  <a:off x="-1" y="0"/>
                  <a:ext cx="10076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615" name="Group 54"/>
              <p:cNvGrpSpPr>
                <a:grpSpLocks/>
              </p:cNvGrpSpPr>
              <p:nvPr/>
            </p:nvGrpSpPr>
            <p:grpSpPr bwMode="auto">
              <a:xfrm>
                <a:off x="7846" y="182"/>
                <a:ext cx="2398" cy="19455"/>
                <a:chOff x="0" y="0"/>
                <a:chExt cx="20000" cy="20000"/>
              </a:xfrm>
            </p:grpSpPr>
            <p:sp>
              <p:nvSpPr>
                <p:cNvPr id="16628" name="Arc 55"/>
                <p:cNvSpPr>
                  <a:spLocks/>
                </p:cNvSpPr>
                <p:nvPr/>
              </p:nvSpPr>
              <p:spPr bwMode="auto">
                <a:xfrm>
                  <a:off x="9975" y="0"/>
                  <a:ext cx="1002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29" name="Arc 56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2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616" name="Group 57"/>
              <p:cNvGrpSpPr>
                <a:grpSpLocks/>
              </p:cNvGrpSpPr>
              <p:nvPr/>
            </p:nvGrpSpPr>
            <p:grpSpPr bwMode="auto">
              <a:xfrm>
                <a:off x="12854" y="182"/>
                <a:ext cx="2386" cy="19455"/>
                <a:chOff x="0" y="0"/>
                <a:chExt cx="20000" cy="20000"/>
              </a:xfrm>
            </p:grpSpPr>
            <p:sp>
              <p:nvSpPr>
                <p:cNvPr id="16626" name="Arc 58"/>
                <p:cNvSpPr>
                  <a:spLocks/>
                </p:cNvSpPr>
                <p:nvPr/>
              </p:nvSpPr>
              <p:spPr bwMode="auto">
                <a:xfrm>
                  <a:off x="9908" y="0"/>
                  <a:ext cx="10092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27" name="Arc 59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76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617" name="Group 60"/>
              <p:cNvGrpSpPr>
                <a:grpSpLocks/>
              </p:cNvGrpSpPr>
              <p:nvPr/>
            </p:nvGrpSpPr>
            <p:grpSpPr bwMode="auto">
              <a:xfrm>
                <a:off x="-6" y="18901"/>
                <a:ext cx="2630" cy="917"/>
                <a:chOff x="0" y="0"/>
                <a:chExt cx="20000" cy="20000"/>
              </a:xfrm>
            </p:grpSpPr>
            <p:sp>
              <p:nvSpPr>
                <p:cNvPr id="16624" name="Freeform 61"/>
                <p:cNvSpPr>
                  <a:spLocks/>
                </p:cNvSpPr>
                <p:nvPr/>
              </p:nvSpPr>
              <p:spPr bwMode="auto">
                <a:xfrm>
                  <a:off x="0" y="0"/>
                  <a:ext cx="8654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25" name="Freeform 62"/>
                <p:cNvSpPr>
                  <a:spLocks/>
                </p:cNvSpPr>
                <p:nvPr/>
              </p:nvSpPr>
              <p:spPr bwMode="auto">
                <a:xfrm>
                  <a:off x="11316" y="196"/>
                  <a:ext cx="8684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618" name="Group 63"/>
              <p:cNvGrpSpPr>
                <a:grpSpLocks/>
              </p:cNvGrpSpPr>
              <p:nvPr/>
            </p:nvGrpSpPr>
            <p:grpSpPr bwMode="auto">
              <a:xfrm>
                <a:off x="4992" y="18901"/>
                <a:ext cx="2634" cy="917"/>
                <a:chOff x="0" y="0"/>
                <a:chExt cx="20001" cy="20000"/>
              </a:xfrm>
            </p:grpSpPr>
            <p:sp>
              <p:nvSpPr>
                <p:cNvPr id="16622" name="Freeform 64"/>
                <p:cNvSpPr>
                  <a:spLocks/>
                </p:cNvSpPr>
                <p:nvPr/>
              </p:nvSpPr>
              <p:spPr bwMode="auto">
                <a:xfrm>
                  <a:off x="0" y="0"/>
                  <a:ext cx="8702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23" name="Freeform 65"/>
                <p:cNvSpPr>
                  <a:spLocks/>
                </p:cNvSpPr>
                <p:nvPr/>
              </p:nvSpPr>
              <p:spPr bwMode="auto">
                <a:xfrm>
                  <a:off x="11314" y="196"/>
                  <a:ext cx="8687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619" name="Group 66"/>
              <p:cNvGrpSpPr>
                <a:grpSpLocks/>
              </p:cNvGrpSpPr>
              <p:nvPr/>
            </p:nvGrpSpPr>
            <p:grpSpPr bwMode="auto">
              <a:xfrm>
                <a:off x="14994" y="18901"/>
                <a:ext cx="2630" cy="917"/>
                <a:chOff x="0" y="0"/>
                <a:chExt cx="20000" cy="20000"/>
              </a:xfrm>
            </p:grpSpPr>
            <p:sp>
              <p:nvSpPr>
                <p:cNvPr id="16620" name="Freeform 67"/>
                <p:cNvSpPr>
                  <a:spLocks/>
                </p:cNvSpPr>
                <p:nvPr/>
              </p:nvSpPr>
              <p:spPr bwMode="auto">
                <a:xfrm>
                  <a:off x="0" y="0"/>
                  <a:ext cx="8715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21" name="Freeform 68"/>
                <p:cNvSpPr>
                  <a:spLocks/>
                </p:cNvSpPr>
                <p:nvPr/>
              </p:nvSpPr>
              <p:spPr bwMode="auto">
                <a:xfrm>
                  <a:off x="11331" y="196"/>
                  <a:ext cx="8669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6537" name="Group 69"/>
            <p:cNvGrpSpPr>
              <a:grpSpLocks/>
            </p:cNvGrpSpPr>
            <p:nvPr/>
          </p:nvGrpSpPr>
          <p:grpSpPr bwMode="auto">
            <a:xfrm>
              <a:off x="4609" y="1950"/>
              <a:ext cx="666" cy="839"/>
              <a:chOff x="3" y="0"/>
              <a:chExt cx="19998" cy="20000"/>
            </a:xfrm>
          </p:grpSpPr>
          <p:grpSp>
            <p:nvGrpSpPr>
              <p:cNvPr id="16588" name="Group 70"/>
              <p:cNvGrpSpPr>
                <a:grpSpLocks/>
              </p:cNvGrpSpPr>
              <p:nvPr/>
            </p:nvGrpSpPr>
            <p:grpSpPr bwMode="auto">
              <a:xfrm>
                <a:off x="10230" y="19082"/>
                <a:ext cx="2632" cy="918"/>
                <a:chOff x="0" y="0"/>
                <a:chExt cx="20001" cy="20000"/>
              </a:xfrm>
            </p:grpSpPr>
            <p:sp>
              <p:nvSpPr>
                <p:cNvPr id="16610" name="Freeform 71"/>
                <p:cNvSpPr>
                  <a:spLocks/>
                </p:cNvSpPr>
                <p:nvPr/>
              </p:nvSpPr>
              <p:spPr bwMode="auto">
                <a:xfrm>
                  <a:off x="0" y="0"/>
                  <a:ext cx="8701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11" name="Freeform 72"/>
                <p:cNvSpPr>
                  <a:spLocks/>
                </p:cNvSpPr>
                <p:nvPr/>
              </p:nvSpPr>
              <p:spPr bwMode="auto">
                <a:xfrm>
                  <a:off x="11330" y="196"/>
                  <a:ext cx="8671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89" name="Group 73"/>
              <p:cNvGrpSpPr>
                <a:grpSpLocks/>
              </p:cNvGrpSpPr>
              <p:nvPr/>
            </p:nvGrpSpPr>
            <p:grpSpPr bwMode="auto">
              <a:xfrm>
                <a:off x="17609" y="182"/>
                <a:ext cx="2392" cy="19455"/>
                <a:chOff x="8" y="0"/>
                <a:chExt cx="19992" cy="20000"/>
              </a:xfrm>
            </p:grpSpPr>
            <p:sp>
              <p:nvSpPr>
                <p:cNvPr id="16608" name="Arc 74"/>
                <p:cNvSpPr>
                  <a:spLocks/>
                </p:cNvSpPr>
                <p:nvPr/>
              </p:nvSpPr>
              <p:spPr bwMode="auto">
                <a:xfrm>
                  <a:off x="9962" y="0"/>
                  <a:ext cx="1003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09" name="Arc 75"/>
                <p:cNvSpPr>
                  <a:spLocks/>
                </p:cNvSpPr>
                <p:nvPr/>
              </p:nvSpPr>
              <p:spPr bwMode="auto">
                <a:xfrm flipH="1">
                  <a:off x="8" y="0"/>
                  <a:ext cx="10054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90" name="Group 76"/>
              <p:cNvGrpSpPr>
                <a:grpSpLocks/>
              </p:cNvGrpSpPr>
              <p:nvPr/>
            </p:nvGrpSpPr>
            <p:grpSpPr bwMode="auto">
              <a:xfrm>
                <a:off x="2863" y="0"/>
                <a:ext cx="2384" cy="19455"/>
                <a:chOff x="0" y="0"/>
                <a:chExt cx="19992" cy="20000"/>
              </a:xfrm>
            </p:grpSpPr>
            <p:sp>
              <p:nvSpPr>
                <p:cNvPr id="16606" name="Arc 77"/>
                <p:cNvSpPr>
                  <a:spLocks/>
                </p:cNvSpPr>
                <p:nvPr/>
              </p:nvSpPr>
              <p:spPr bwMode="auto">
                <a:xfrm>
                  <a:off x="9904" y="0"/>
                  <a:ext cx="1008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07" name="Arc 78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5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91" name="Group 79"/>
              <p:cNvGrpSpPr>
                <a:grpSpLocks/>
              </p:cNvGrpSpPr>
              <p:nvPr/>
            </p:nvGrpSpPr>
            <p:grpSpPr bwMode="auto">
              <a:xfrm>
                <a:off x="7856" y="182"/>
                <a:ext cx="2390" cy="19455"/>
                <a:chOff x="-1" y="0"/>
                <a:chExt cx="20001" cy="20000"/>
              </a:xfrm>
            </p:grpSpPr>
            <p:sp>
              <p:nvSpPr>
                <p:cNvPr id="16604" name="Arc 80"/>
                <p:cNvSpPr>
                  <a:spLocks/>
                </p:cNvSpPr>
                <p:nvPr/>
              </p:nvSpPr>
              <p:spPr bwMode="auto">
                <a:xfrm>
                  <a:off x="9983" y="0"/>
                  <a:ext cx="10017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05" name="Arc 81"/>
                <p:cNvSpPr>
                  <a:spLocks/>
                </p:cNvSpPr>
                <p:nvPr/>
              </p:nvSpPr>
              <p:spPr bwMode="auto">
                <a:xfrm flipH="1">
                  <a:off x="-1" y="0"/>
                  <a:ext cx="10051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92" name="Group 82"/>
              <p:cNvGrpSpPr>
                <a:grpSpLocks/>
              </p:cNvGrpSpPr>
              <p:nvPr/>
            </p:nvGrpSpPr>
            <p:grpSpPr bwMode="auto">
              <a:xfrm>
                <a:off x="12850" y="182"/>
                <a:ext cx="2392" cy="19455"/>
                <a:chOff x="-1" y="0"/>
                <a:chExt cx="20001" cy="20000"/>
              </a:xfrm>
            </p:grpSpPr>
            <p:sp>
              <p:nvSpPr>
                <p:cNvPr id="16602" name="Arc 83"/>
                <p:cNvSpPr>
                  <a:spLocks/>
                </p:cNvSpPr>
                <p:nvPr/>
              </p:nvSpPr>
              <p:spPr bwMode="auto">
                <a:xfrm>
                  <a:off x="9941" y="0"/>
                  <a:ext cx="10059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03" name="Arc 84"/>
                <p:cNvSpPr>
                  <a:spLocks/>
                </p:cNvSpPr>
                <p:nvPr/>
              </p:nvSpPr>
              <p:spPr bwMode="auto">
                <a:xfrm flipH="1">
                  <a:off x="-1" y="0"/>
                  <a:ext cx="10093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93" name="Group 85"/>
              <p:cNvGrpSpPr>
                <a:grpSpLocks/>
              </p:cNvGrpSpPr>
              <p:nvPr/>
            </p:nvGrpSpPr>
            <p:grpSpPr bwMode="auto">
              <a:xfrm>
                <a:off x="3" y="18901"/>
                <a:ext cx="2628" cy="917"/>
                <a:chOff x="0" y="0"/>
                <a:chExt cx="19999" cy="20000"/>
              </a:xfrm>
            </p:grpSpPr>
            <p:sp>
              <p:nvSpPr>
                <p:cNvPr id="16600" name="Freeform 86"/>
                <p:cNvSpPr>
                  <a:spLocks/>
                </p:cNvSpPr>
                <p:nvPr/>
              </p:nvSpPr>
              <p:spPr bwMode="auto">
                <a:xfrm>
                  <a:off x="0" y="0"/>
                  <a:ext cx="8683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01" name="Freeform 87"/>
                <p:cNvSpPr>
                  <a:spLocks/>
                </p:cNvSpPr>
                <p:nvPr/>
              </p:nvSpPr>
              <p:spPr bwMode="auto">
                <a:xfrm>
                  <a:off x="11346" y="196"/>
                  <a:ext cx="8653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94" name="Group 88"/>
              <p:cNvGrpSpPr>
                <a:grpSpLocks/>
              </p:cNvGrpSpPr>
              <p:nvPr/>
            </p:nvGrpSpPr>
            <p:grpSpPr bwMode="auto">
              <a:xfrm>
                <a:off x="5002" y="18901"/>
                <a:ext cx="2628" cy="917"/>
                <a:chOff x="0" y="0"/>
                <a:chExt cx="20000" cy="20000"/>
              </a:xfrm>
            </p:grpSpPr>
            <p:sp>
              <p:nvSpPr>
                <p:cNvPr id="16598" name="Freeform 89"/>
                <p:cNvSpPr>
                  <a:spLocks/>
                </p:cNvSpPr>
                <p:nvPr/>
              </p:nvSpPr>
              <p:spPr bwMode="auto">
                <a:xfrm>
                  <a:off x="0" y="0"/>
                  <a:ext cx="8653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99" name="Freeform 90"/>
                <p:cNvSpPr>
                  <a:spLocks/>
                </p:cNvSpPr>
                <p:nvPr/>
              </p:nvSpPr>
              <p:spPr bwMode="auto">
                <a:xfrm>
                  <a:off x="11324" y="196"/>
                  <a:ext cx="8676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95" name="Group 91"/>
              <p:cNvGrpSpPr>
                <a:grpSpLocks/>
              </p:cNvGrpSpPr>
              <p:nvPr/>
            </p:nvGrpSpPr>
            <p:grpSpPr bwMode="auto">
              <a:xfrm>
                <a:off x="14997" y="18901"/>
                <a:ext cx="2624" cy="917"/>
                <a:chOff x="0" y="0"/>
                <a:chExt cx="20000" cy="20000"/>
              </a:xfrm>
            </p:grpSpPr>
            <p:sp>
              <p:nvSpPr>
                <p:cNvPr id="16596" name="Freeform 92"/>
                <p:cNvSpPr>
                  <a:spLocks/>
                </p:cNvSpPr>
                <p:nvPr/>
              </p:nvSpPr>
              <p:spPr bwMode="auto">
                <a:xfrm>
                  <a:off x="0" y="0"/>
                  <a:ext cx="8666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97" name="Freeform 93"/>
                <p:cNvSpPr>
                  <a:spLocks/>
                </p:cNvSpPr>
                <p:nvPr/>
              </p:nvSpPr>
              <p:spPr bwMode="auto">
                <a:xfrm>
                  <a:off x="11311" y="196"/>
                  <a:ext cx="8689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92" y="19000"/>
                      </a:moveTo>
                      <a:lnTo>
                        <a:pt x="19792" y="18200"/>
                      </a:lnTo>
                      <a:lnTo>
                        <a:pt x="19583" y="17600"/>
                      </a:lnTo>
                      <a:lnTo>
                        <a:pt x="19167" y="17200"/>
                      </a:lnTo>
                      <a:lnTo>
                        <a:pt x="19167" y="16600"/>
                      </a:lnTo>
                      <a:lnTo>
                        <a:pt x="18958" y="16000"/>
                      </a:lnTo>
                      <a:lnTo>
                        <a:pt x="18750" y="15400"/>
                      </a:lnTo>
                      <a:lnTo>
                        <a:pt x="18542" y="14800"/>
                      </a:lnTo>
                      <a:lnTo>
                        <a:pt x="18125" y="14000"/>
                      </a:lnTo>
                      <a:lnTo>
                        <a:pt x="17917" y="13400"/>
                      </a:lnTo>
                      <a:lnTo>
                        <a:pt x="17708" y="13200"/>
                      </a:lnTo>
                      <a:lnTo>
                        <a:pt x="17292" y="12400"/>
                      </a:lnTo>
                      <a:lnTo>
                        <a:pt x="17292" y="11800"/>
                      </a:lnTo>
                      <a:lnTo>
                        <a:pt x="17292" y="11400"/>
                      </a:lnTo>
                      <a:lnTo>
                        <a:pt x="16875" y="10800"/>
                      </a:lnTo>
                      <a:lnTo>
                        <a:pt x="16667" y="10200"/>
                      </a:lnTo>
                      <a:lnTo>
                        <a:pt x="16458" y="9800"/>
                      </a:lnTo>
                      <a:lnTo>
                        <a:pt x="16250" y="9200"/>
                      </a:lnTo>
                      <a:lnTo>
                        <a:pt x="15833" y="8800"/>
                      </a:lnTo>
                      <a:lnTo>
                        <a:pt x="15625" y="8200"/>
                      </a:lnTo>
                      <a:lnTo>
                        <a:pt x="15417" y="7800"/>
                      </a:lnTo>
                      <a:lnTo>
                        <a:pt x="15417" y="7200"/>
                      </a:lnTo>
                      <a:lnTo>
                        <a:pt x="15000" y="6800"/>
                      </a:lnTo>
                      <a:lnTo>
                        <a:pt x="14792" y="6200"/>
                      </a:lnTo>
                      <a:lnTo>
                        <a:pt x="14792" y="5800"/>
                      </a:lnTo>
                      <a:lnTo>
                        <a:pt x="14375" y="5200"/>
                      </a:lnTo>
                      <a:lnTo>
                        <a:pt x="14167" y="4800"/>
                      </a:lnTo>
                      <a:lnTo>
                        <a:pt x="13750" y="4600"/>
                      </a:lnTo>
                      <a:lnTo>
                        <a:pt x="13750" y="3800"/>
                      </a:lnTo>
                      <a:lnTo>
                        <a:pt x="13542" y="3600"/>
                      </a:lnTo>
                      <a:lnTo>
                        <a:pt x="13333" y="3200"/>
                      </a:lnTo>
                      <a:lnTo>
                        <a:pt x="13333" y="3000"/>
                      </a:lnTo>
                      <a:lnTo>
                        <a:pt x="12917" y="2600"/>
                      </a:lnTo>
                      <a:lnTo>
                        <a:pt x="12708" y="2200"/>
                      </a:lnTo>
                      <a:lnTo>
                        <a:pt x="12500" y="2000"/>
                      </a:lnTo>
                      <a:lnTo>
                        <a:pt x="12292" y="1600"/>
                      </a:lnTo>
                      <a:lnTo>
                        <a:pt x="11875" y="1600"/>
                      </a:lnTo>
                      <a:lnTo>
                        <a:pt x="11875" y="1200"/>
                      </a:lnTo>
                      <a:lnTo>
                        <a:pt x="11875" y="1000"/>
                      </a:lnTo>
                      <a:lnTo>
                        <a:pt x="11250" y="600"/>
                      </a:lnTo>
                      <a:lnTo>
                        <a:pt x="10833" y="400"/>
                      </a:lnTo>
                      <a:lnTo>
                        <a:pt x="10625" y="400"/>
                      </a:lnTo>
                      <a:lnTo>
                        <a:pt x="10208" y="0"/>
                      </a:lnTo>
                      <a:lnTo>
                        <a:pt x="10000" y="0"/>
                      </a:lnTo>
                      <a:lnTo>
                        <a:pt x="9792" y="0"/>
                      </a:lnTo>
                      <a:lnTo>
                        <a:pt x="9375" y="0"/>
                      </a:lnTo>
                      <a:lnTo>
                        <a:pt x="9167" y="0"/>
                      </a:lnTo>
                      <a:lnTo>
                        <a:pt x="8750" y="0"/>
                      </a:lnTo>
                      <a:lnTo>
                        <a:pt x="8750" y="400"/>
                      </a:lnTo>
                      <a:lnTo>
                        <a:pt x="8125" y="400"/>
                      </a:lnTo>
                      <a:lnTo>
                        <a:pt x="8125" y="600"/>
                      </a:lnTo>
                      <a:lnTo>
                        <a:pt x="8125" y="1000"/>
                      </a:lnTo>
                      <a:lnTo>
                        <a:pt x="7708" y="1200"/>
                      </a:lnTo>
                      <a:lnTo>
                        <a:pt x="7500" y="1600"/>
                      </a:lnTo>
                      <a:lnTo>
                        <a:pt x="7292" y="2000"/>
                      </a:lnTo>
                      <a:lnTo>
                        <a:pt x="7083" y="2200"/>
                      </a:lnTo>
                      <a:lnTo>
                        <a:pt x="6667" y="2600"/>
                      </a:lnTo>
                      <a:lnTo>
                        <a:pt x="6458" y="3000"/>
                      </a:lnTo>
                      <a:lnTo>
                        <a:pt x="6458" y="3200"/>
                      </a:lnTo>
                      <a:lnTo>
                        <a:pt x="6250" y="3800"/>
                      </a:lnTo>
                      <a:lnTo>
                        <a:pt x="5833" y="4200"/>
                      </a:lnTo>
                      <a:lnTo>
                        <a:pt x="5833" y="4800"/>
                      </a:lnTo>
                      <a:lnTo>
                        <a:pt x="5417" y="5600"/>
                      </a:lnTo>
                      <a:lnTo>
                        <a:pt x="5208" y="5800"/>
                      </a:lnTo>
                      <a:lnTo>
                        <a:pt x="5000" y="6600"/>
                      </a:lnTo>
                      <a:lnTo>
                        <a:pt x="4583" y="6800"/>
                      </a:lnTo>
                      <a:lnTo>
                        <a:pt x="4583" y="7600"/>
                      </a:lnTo>
                      <a:lnTo>
                        <a:pt x="4375" y="8200"/>
                      </a:lnTo>
                      <a:lnTo>
                        <a:pt x="4167" y="8800"/>
                      </a:lnTo>
                      <a:lnTo>
                        <a:pt x="3958" y="9200"/>
                      </a:lnTo>
                      <a:lnTo>
                        <a:pt x="3750" y="9800"/>
                      </a:lnTo>
                      <a:lnTo>
                        <a:pt x="3333" y="10600"/>
                      </a:lnTo>
                      <a:lnTo>
                        <a:pt x="3125" y="10800"/>
                      </a:lnTo>
                      <a:lnTo>
                        <a:pt x="2917" y="11400"/>
                      </a:lnTo>
                      <a:lnTo>
                        <a:pt x="2708" y="12200"/>
                      </a:lnTo>
                      <a:lnTo>
                        <a:pt x="2708" y="12800"/>
                      </a:lnTo>
                      <a:lnTo>
                        <a:pt x="2500" y="13200"/>
                      </a:lnTo>
                      <a:lnTo>
                        <a:pt x="2292" y="13800"/>
                      </a:lnTo>
                      <a:lnTo>
                        <a:pt x="2083" y="14400"/>
                      </a:lnTo>
                      <a:lnTo>
                        <a:pt x="1875" y="14800"/>
                      </a:lnTo>
                      <a:lnTo>
                        <a:pt x="1667" y="15400"/>
                      </a:lnTo>
                      <a:lnTo>
                        <a:pt x="1458" y="15600"/>
                      </a:lnTo>
                      <a:lnTo>
                        <a:pt x="1250" y="16400"/>
                      </a:lnTo>
                      <a:lnTo>
                        <a:pt x="1042" y="16600"/>
                      </a:lnTo>
                      <a:lnTo>
                        <a:pt x="833" y="17200"/>
                      </a:lnTo>
                      <a:lnTo>
                        <a:pt x="833" y="17600"/>
                      </a:lnTo>
                      <a:lnTo>
                        <a:pt x="833" y="18000"/>
                      </a:lnTo>
                      <a:lnTo>
                        <a:pt x="625" y="18200"/>
                      </a:lnTo>
                      <a:lnTo>
                        <a:pt x="417" y="19000"/>
                      </a:lnTo>
                      <a:lnTo>
                        <a:pt x="208" y="19000"/>
                      </a:lnTo>
                      <a:lnTo>
                        <a:pt x="208" y="19200"/>
                      </a:lnTo>
                      <a:lnTo>
                        <a:pt x="208" y="19600"/>
                      </a:lnTo>
                      <a:lnTo>
                        <a:pt x="0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6538" name="Group 94"/>
            <p:cNvGrpSpPr>
              <a:grpSpLocks/>
            </p:cNvGrpSpPr>
            <p:nvPr/>
          </p:nvGrpSpPr>
          <p:grpSpPr bwMode="auto">
            <a:xfrm>
              <a:off x="3461" y="2750"/>
              <a:ext cx="88" cy="39"/>
              <a:chOff x="-8" y="0"/>
              <a:chExt cx="20008" cy="20000"/>
            </a:xfrm>
          </p:grpSpPr>
          <p:sp>
            <p:nvSpPr>
              <p:cNvPr id="16586" name="Freeform 95"/>
              <p:cNvSpPr>
                <a:spLocks/>
              </p:cNvSpPr>
              <p:nvPr/>
            </p:nvSpPr>
            <p:spPr bwMode="auto">
              <a:xfrm>
                <a:off x="11295" y="0"/>
                <a:ext cx="8705" cy="19804"/>
              </a:xfrm>
              <a:custGeom>
                <a:avLst/>
                <a:gdLst>
                  <a:gd name="T0" fmla="*/ 0 w 20000"/>
                  <a:gd name="T1" fmla="*/ 13816 h 20000"/>
                  <a:gd name="T2" fmla="*/ 0 w 20000"/>
                  <a:gd name="T3" fmla="*/ 13056 h 20000"/>
                  <a:gd name="T4" fmla="*/ 0 w 20000"/>
                  <a:gd name="T5" fmla="*/ 12144 h 20000"/>
                  <a:gd name="T6" fmla="*/ 0 w 20000"/>
                  <a:gd name="T7" fmla="*/ 11234 h 20000"/>
                  <a:gd name="T8" fmla="*/ 0 w 20000"/>
                  <a:gd name="T9" fmla="*/ 10169 h 20000"/>
                  <a:gd name="T10" fmla="*/ 0 w 20000"/>
                  <a:gd name="T11" fmla="*/ 9410 h 20000"/>
                  <a:gd name="T12" fmla="*/ 0 w 20000"/>
                  <a:gd name="T13" fmla="*/ 8654 h 20000"/>
                  <a:gd name="T14" fmla="*/ 0 w 20000"/>
                  <a:gd name="T15" fmla="*/ 7743 h 20000"/>
                  <a:gd name="T16" fmla="*/ 0 w 20000"/>
                  <a:gd name="T17" fmla="*/ 6982 h 20000"/>
                  <a:gd name="T18" fmla="*/ 0 w 20000"/>
                  <a:gd name="T19" fmla="*/ 6224 h 20000"/>
                  <a:gd name="T20" fmla="*/ 0 w 20000"/>
                  <a:gd name="T21" fmla="*/ 5463 h 20000"/>
                  <a:gd name="T22" fmla="*/ 0 w 20000"/>
                  <a:gd name="T23" fmla="*/ 4706 h 20000"/>
                  <a:gd name="T24" fmla="*/ 0 w 20000"/>
                  <a:gd name="T25" fmla="*/ 3947 h 20000"/>
                  <a:gd name="T26" fmla="*/ 0 w 20000"/>
                  <a:gd name="T27" fmla="*/ 3491 h 20000"/>
                  <a:gd name="T28" fmla="*/ 0 w 20000"/>
                  <a:gd name="T29" fmla="*/ 2732 h 20000"/>
                  <a:gd name="T30" fmla="*/ 0 w 20000"/>
                  <a:gd name="T31" fmla="*/ 2277 h 20000"/>
                  <a:gd name="T32" fmla="*/ 0 w 20000"/>
                  <a:gd name="T33" fmla="*/ 1668 h 20000"/>
                  <a:gd name="T34" fmla="*/ 0 w 20000"/>
                  <a:gd name="T35" fmla="*/ 1215 h 20000"/>
                  <a:gd name="T36" fmla="*/ 0 w 20000"/>
                  <a:gd name="T37" fmla="*/ 911 h 20000"/>
                  <a:gd name="T38" fmla="*/ 0 w 20000"/>
                  <a:gd name="T39" fmla="*/ 454 h 20000"/>
                  <a:gd name="T40" fmla="*/ 0 w 20000"/>
                  <a:gd name="T41" fmla="*/ 305 h 20000"/>
                  <a:gd name="T42" fmla="*/ 0 w 20000"/>
                  <a:gd name="T43" fmla="*/ 305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305 h 20000"/>
                  <a:gd name="T54" fmla="*/ 0 w 20000"/>
                  <a:gd name="T55" fmla="*/ 758 h 20000"/>
                  <a:gd name="T56" fmla="*/ 0 w 20000"/>
                  <a:gd name="T57" fmla="*/ 1215 h 20000"/>
                  <a:gd name="T58" fmla="*/ 0 w 20000"/>
                  <a:gd name="T59" fmla="*/ 1668 h 20000"/>
                  <a:gd name="T60" fmla="*/ 0 w 20000"/>
                  <a:gd name="T61" fmla="*/ 2277 h 20000"/>
                  <a:gd name="T62" fmla="*/ 0 w 20000"/>
                  <a:gd name="T63" fmla="*/ 2884 h 20000"/>
                  <a:gd name="T64" fmla="*/ 0 w 20000"/>
                  <a:gd name="T65" fmla="*/ 3643 h 20000"/>
                  <a:gd name="T66" fmla="*/ 0 w 20000"/>
                  <a:gd name="T67" fmla="*/ 4401 h 20000"/>
                  <a:gd name="T68" fmla="*/ 0 w 20000"/>
                  <a:gd name="T69" fmla="*/ 5161 h 20000"/>
                  <a:gd name="T70" fmla="*/ 0 w 20000"/>
                  <a:gd name="T71" fmla="*/ 6224 h 20000"/>
                  <a:gd name="T72" fmla="*/ 0 w 20000"/>
                  <a:gd name="T73" fmla="*/ 6982 h 20000"/>
                  <a:gd name="T74" fmla="*/ 0 w 20000"/>
                  <a:gd name="T75" fmla="*/ 8045 h 20000"/>
                  <a:gd name="T76" fmla="*/ 0 w 20000"/>
                  <a:gd name="T77" fmla="*/ 8654 h 20000"/>
                  <a:gd name="T78" fmla="*/ 0 w 20000"/>
                  <a:gd name="T79" fmla="*/ 9717 h 20000"/>
                  <a:gd name="T80" fmla="*/ 0 w 20000"/>
                  <a:gd name="T81" fmla="*/ 10473 h 20000"/>
                  <a:gd name="T82" fmla="*/ 0 w 20000"/>
                  <a:gd name="T83" fmla="*/ 11234 h 20000"/>
                  <a:gd name="T84" fmla="*/ 0 w 20000"/>
                  <a:gd name="T85" fmla="*/ 11839 h 20000"/>
                  <a:gd name="T86" fmla="*/ 0 w 20000"/>
                  <a:gd name="T87" fmla="*/ 12599 h 20000"/>
                  <a:gd name="T88" fmla="*/ 0 w 20000"/>
                  <a:gd name="T89" fmla="*/ 13359 h 20000"/>
                  <a:gd name="T90" fmla="*/ 0 w 20000"/>
                  <a:gd name="T91" fmla="*/ 13816 h 20000"/>
                  <a:gd name="T92" fmla="*/ 0 w 20000"/>
                  <a:gd name="T93" fmla="*/ 14422 h 20000"/>
                  <a:gd name="T94" fmla="*/ 0 w 20000"/>
                  <a:gd name="T95" fmla="*/ 14877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000"/>
                    </a:moveTo>
                    <a:lnTo>
                      <a:pt x="0" y="18200"/>
                    </a:lnTo>
                    <a:lnTo>
                      <a:pt x="208" y="17600"/>
                    </a:lnTo>
                    <a:lnTo>
                      <a:pt x="625" y="17200"/>
                    </a:lnTo>
                    <a:lnTo>
                      <a:pt x="625" y="16600"/>
                    </a:lnTo>
                    <a:lnTo>
                      <a:pt x="833" y="16000"/>
                    </a:lnTo>
                    <a:lnTo>
                      <a:pt x="1042" y="15400"/>
                    </a:lnTo>
                    <a:lnTo>
                      <a:pt x="1250" y="14800"/>
                    </a:lnTo>
                    <a:lnTo>
                      <a:pt x="1667" y="14000"/>
                    </a:lnTo>
                    <a:lnTo>
                      <a:pt x="1875" y="13400"/>
                    </a:lnTo>
                    <a:lnTo>
                      <a:pt x="2083" y="13200"/>
                    </a:lnTo>
                    <a:lnTo>
                      <a:pt x="2500" y="12400"/>
                    </a:lnTo>
                    <a:lnTo>
                      <a:pt x="2500" y="11800"/>
                    </a:lnTo>
                    <a:lnTo>
                      <a:pt x="2500" y="11400"/>
                    </a:lnTo>
                    <a:lnTo>
                      <a:pt x="2917" y="10800"/>
                    </a:lnTo>
                    <a:lnTo>
                      <a:pt x="3125" y="10200"/>
                    </a:lnTo>
                    <a:lnTo>
                      <a:pt x="3333" y="9800"/>
                    </a:lnTo>
                    <a:lnTo>
                      <a:pt x="3542" y="9200"/>
                    </a:lnTo>
                    <a:lnTo>
                      <a:pt x="3958" y="8800"/>
                    </a:lnTo>
                    <a:lnTo>
                      <a:pt x="4167" y="8200"/>
                    </a:lnTo>
                    <a:lnTo>
                      <a:pt x="4375" y="7800"/>
                    </a:lnTo>
                    <a:lnTo>
                      <a:pt x="4375" y="7200"/>
                    </a:lnTo>
                    <a:lnTo>
                      <a:pt x="4792" y="6800"/>
                    </a:lnTo>
                    <a:lnTo>
                      <a:pt x="5000" y="6200"/>
                    </a:lnTo>
                    <a:lnTo>
                      <a:pt x="5000" y="5800"/>
                    </a:lnTo>
                    <a:lnTo>
                      <a:pt x="5417" y="5200"/>
                    </a:lnTo>
                    <a:lnTo>
                      <a:pt x="5625" y="4800"/>
                    </a:lnTo>
                    <a:lnTo>
                      <a:pt x="6042" y="4600"/>
                    </a:lnTo>
                    <a:lnTo>
                      <a:pt x="6042" y="3800"/>
                    </a:lnTo>
                    <a:lnTo>
                      <a:pt x="6250" y="3600"/>
                    </a:lnTo>
                    <a:lnTo>
                      <a:pt x="6458" y="3200"/>
                    </a:lnTo>
                    <a:lnTo>
                      <a:pt x="6458" y="3000"/>
                    </a:lnTo>
                    <a:lnTo>
                      <a:pt x="6875" y="2600"/>
                    </a:lnTo>
                    <a:lnTo>
                      <a:pt x="7083" y="2200"/>
                    </a:lnTo>
                    <a:lnTo>
                      <a:pt x="7292" y="2000"/>
                    </a:lnTo>
                    <a:lnTo>
                      <a:pt x="7500" y="1600"/>
                    </a:lnTo>
                    <a:lnTo>
                      <a:pt x="7917" y="1600"/>
                    </a:lnTo>
                    <a:lnTo>
                      <a:pt x="7917" y="1200"/>
                    </a:lnTo>
                    <a:lnTo>
                      <a:pt x="7917" y="1000"/>
                    </a:lnTo>
                    <a:lnTo>
                      <a:pt x="8542" y="600"/>
                    </a:lnTo>
                    <a:lnTo>
                      <a:pt x="8958" y="400"/>
                    </a:lnTo>
                    <a:lnTo>
                      <a:pt x="9167" y="400"/>
                    </a:lnTo>
                    <a:lnTo>
                      <a:pt x="9583" y="0"/>
                    </a:lnTo>
                    <a:lnTo>
                      <a:pt x="9792" y="0"/>
                    </a:lnTo>
                    <a:lnTo>
                      <a:pt x="10000" y="0"/>
                    </a:lnTo>
                    <a:lnTo>
                      <a:pt x="10417" y="0"/>
                    </a:lnTo>
                    <a:lnTo>
                      <a:pt x="10625" y="0"/>
                    </a:lnTo>
                    <a:lnTo>
                      <a:pt x="11042" y="0"/>
                    </a:lnTo>
                    <a:lnTo>
                      <a:pt x="11042" y="400"/>
                    </a:lnTo>
                    <a:lnTo>
                      <a:pt x="11667" y="400"/>
                    </a:lnTo>
                    <a:lnTo>
                      <a:pt x="11667" y="600"/>
                    </a:lnTo>
                    <a:lnTo>
                      <a:pt x="11667" y="1000"/>
                    </a:lnTo>
                    <a:lnTo>
                      <a:pt x="12083" y="1200"/>
                    </a:lnTo>
                    <a:lnTo>
                      <a:pt x="12292" y="1600"/>
                    </a:lnTo>
                    <a:lnTo>
                      <a:pt x="12500" y="2000"/>
                    </a:lnTo>
                    <a:lnTo>
                      <a:pt x="12708" y="2200"/>
                    </a:lnTo>
                    <a:lnTo>
                      <a:pt x="13125" y="2600"/>
                    </a:lnTo>
                    <a:lnTo>
                      <a:pt x="13333" y="3000"/>
                    </a:lnTo>
                    <a:lnTo>
                      <a:pt x="13333" y="3200"/>
                    </a:lnTo>
                    <a:lnTo>
                      <a:pt x="13542" y="3800"/>
                    </a:lnTo>
                    <a:lnTo>
                      <a:pt x="13958" y="4200"/>
                    </a:lnTo>
                    <a:lnTo>
                      <a:pt x="13958" y="4800"/>
                    </a:lnTo>
                    <a:lnTo>
                      <a:pt x="14375" y="5600"/>
                    </a:lnTo>
                    <a:lnTo>
                      <a:pt x="14583" y="5800"/>
                    </a:lnTo>
                    <a:lnTo>
                      <a:pt x="14792" y="6600"/>
                    </a:lnTo>
                    <a:lnTo>
                      <a:pt x="15208" y="6800"/>
                    </a:lnTo>
                    <a:lnTo>
                      <a:pt x="15208" y="7600"/>
                    </a:lnTo>
                    <a:lnTo>
                      <a:pt x="15417" y="8200"/>
                    </a:lnTo>
                    <a:lnTo>
                      <a:pt x="15625" y="8800"/>
                    </a:lnTo>
                    <a:lnTo>
                      <a:pt x="15833" y="9200"/>
                    </a:lnTo>
                    <a:lnTo>
                      <a:pt x="16042" y="9800"/>
                    </a:lnTo>
                    <a:lnTo>
                      <a:pt x="16458" y="10600"/>
                    </a:lnTo>
                    <a:lnTo>
                      <a:pt x="16667" y="10800"/>
                    </a:lnTo>
                    <a:lnTo>
                      <a:pt x="16875" y="11400"/>
                    </a:lnTo>
                    <a:lnTo>
                      <a:pt x="17083" y="12200"/>
                    </a:lnTo>
                    <a:lnTo>
                      <a:pt x="17083" y="12800"/>
                    </a:lnTo>
                    <a:lnTo>
                      <a:pt x="17292" y="13200"/>
                    </a:lnTo>
                    <a:lnTo>
                      <a:pt x="17500" y="13800"/>
                    </a:lnTo>
                    <a:lnTo>
                      <a:pt x="17708" y="14400"/>
                    </a:lnTo>
                    <a:lnTo>
                      <a:pt x="17917" y="14800"/>
                    </a:lnTo>
                    <a:lnTo>
                      <a:pt x="18125" y="15400"/>
                    </a:lnTo>
                    <a:lnTo>
                      <a:pt x="18333" y="15600"/>
                    </a:lnTo>
                    <a:lnTo>
                      <a:pt x="18542" y="16400"/>
                    </a:lnTo>
                    <a:lnTo>
                      <a:pt x="18750" y="16600"/>
                    </a:lnTo>
                    <a:lnTo>
                      <a:pt x="18958" y="17200"/>
                    </a:lnTo>
                    <a:lnTo>
                      <a:pt x="18958" y="17600"/>
                    </a:lnTo>
                    <a:lnTo>
                      <a:pt x="18958" y="18000"/>
                    </a:lnTo>
                    <a:lnTo>
                      <a:pt x="19167" y="18200"/>
                    </a:lnTo>
                    <a:lnTo>
                      <a:pt x="19375" y="19000"/>
                    </a:lnTo>
                    <a:lnTo>
                      <a:pt x="19583" y="19000"/>
                    </a:lnTo>
                    <a:lnTo>
                      <a:pt x="19583" y="19200"/>
                    </a:lnTo>
                    <a:lnTo>
                      <a:pt x="19583" y="19600"/>
                    </a:lnTo>
                    <a:lnTo>
                      <a:pt x="19792" y="19800"/>
                    </a:lnTo>
                  </a:path>
                </a:pathLst>
              </a:custGeom>
              <a:noFill/>
              <a:ln w="28575" cap="flat" cmpd="sng">
                <a:solidFill>
                  <a:srgbClr val="FF33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7" name="Freeform 96"/>
              <p:cNvSpPr>
                <a:spLocks/>
              </p:cNvSpPr>
              <p:nvPr/>
            </p:nvSpPr>
            <p:spPr bwMode="auto">
              <a:xfrm>
                <a:off x="-8" y="196"/>
                <a:ext cx="8705" cy="19804"/>
              </a:xfrm>
              <a:custGeom>
                <a:avLst/>
                <a:gdLst>
                  <a:gd name="T0" fmla="*/ 0 w 20000"/>
                  <a:gd name="T1" fmla="*/ 13816 h 20000"/>
                  <a:gd name="T2" fmla="*/ 0 w 20000"/>
                  <a:gd name="T3" fmla="*/ 13056 h 20000"/>
                  <a:gd name="T4" fmla="*/ 0 w 20000"/>
                  <a:gd name="T5" fmla="*/ 12144 h 20000"/>
                  <a:gd name="T6" fmla="*/ 0 w 20000"/>
                  <a:gd name="T7" fmla="*/ 11234 h 20000"/>
                  <a:gd name="T8" fmla="*/ 0 w 20000"/>
                  <a:gd name="T9" fmla="*/ 10169 h 20000"/>
                  <a:gd name="T10" fmla="*/ 0 w 20000"/>
                  <a:gd name="T11" fmla="*/ 9410 h 20000"/>
                  <a:gd name="T12" fmla="*/ 0 w 20000"/>
                  <a:gd name="T13" fmla="*/ 8654 h 20000"/>
                  <a:gd name="T14" fmla="*/ 0 w 20000"/>
                  <a:gd name="T15" fmla="*/ 7743 h 20000"/>
                  <a:gd name="T16" fmla="*/ 0 w 20000"/>
                  <a:gd name="T17" fmla="*/ 6982 h 20000"/>
                  <a:gd name="T18" fmla="*/ 0 w 20000"/>
                  <a:gd name="T19" fmla="*/ 6224 h 20000"/>
                  <a:gd name="T20" fmla="*/ 0 w 20000"/>
                  <a:gd name="T21" fmla="*/ 5463 h 20000"/>
                  <a:gd name="T22" fmla="*/ 0 w 20000"/>
                  <a:gd name="T23" fmla="*/ 4706 h 20000"/>
                  <a:gd name="T24" fmla="*/ 0 w 20000"/>
                  <a:gd name="T25" fmla="*/ 3947 h 20000"/>
                  <a:gd name="T26" fmla="*/ 0 w 20000"/>
                  <a:gd name="T27" fmla="*/ 3491 h 20000"/>
                  <a:gd name="T28" fmla="*/ 0 w 20000"/>
                  <a:gd name="T29" fmla="*/ 2732 h 20000"/>
                  <a:gd name="T30" fmla="*/ 0 w 20000"/>
                  <a:gd name="T31" fmla="*/ 2277 h 20000"/>
                  <a:gd name="T32" fmla="*/ 0 w 20000"/>
                  <a:gd name="T33" fmla="*/ 1668 h 20000"/>
                  <a:gd name="T34" fmla="*/ 0 w 20000"/>
                  <a:gd name="T35" fmla="*/ 1215 h 20000"/>
                  <a:gd name="T36" fmla="*/ 0 w 20000"/>
                  <a:gd name="T37" fmla="*/ 911 h 20000"/>
                  <a:gd name="T38" fmla="*/ 0 w 20000"/>
                  <a:gd name="T39" fmla="*/ 454 h 20000"/>
                  <a:gd name="T40" fmla="*/ 0 w 20000"/>
                  <a:gd name="T41" fmla="*/ 305 h 20000"/>
                  <a:gd name="T42" fmla="*/ 0 w 20000"/>
                  <a:gd name="T43" fmla="*/ 305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305 h 20000"/>
                  <a:gd name="T54" fmla="*/ 0 w 20000"/>
                  <a:gd name="T55" fmla="*/ 758 h 20000"/>
                  <a:gd name="T56" fmla="*/ 0 w 20000"/>
                  <a:gd name="T57" fmla="*/ 1215 h 20000"/>
                  <a:gd name="T58" fmla="*/ 0 w 20000"/>
                  <a:gd name="T59" fmla="*/ 1668 h 20000"/>
                  <a:gd name="T60" fmla="*/ 0 w 20000"/>
                  <a:gd name="T61" fmla="*/ 2277 h 20000"/>
                  <a:gd name="T62" fmla="*/ 0 w 20000"/>
                  <a:gd name="T63" fmla="*/ 2884 h 20000"/>
                  <a:gd name="T64" fmla="*/ 0 w 20000"/>
                  <a:gd name="T65" fmla="*/ 3643 h 20000"/>
                  <a:gd name="T66" fmla="*/ 0 w 20000"/>
                  <a:gd name="T67" fmla="*/ 4401 h 20000"/>
                  <a:gd name="T68" fmla="*/ 0 w 20000"/>
                  <a:gd name="T69" fmla="*/ 5161 h 20000"/>
                  <a:gd name="T70" fmla="*/ 0 w 20000"/>
                  <a:gd name="T71" fmla="*/ 6224 h 20000"/>
                  <a:gd name="T72" fmla="*/ 0 w 20000"/>
                  <a:gd name="T73" fmla="*/ 6982 h 20000"/>
                  <a:gd name="T74" fmla="*/ 0 w 20000"/>
                  <a:gd name="T75" fmla="*/ 8045 h 20000"/>
                  <a:gd name="T76" fmla="*/ 0 w 20000"/>
                  <a:gd name="T77" fmla="*/ 8654 h 20000"/>
                  <a:gd name="T78" fmla="*/ 0 w 20000"/>
                  <a:gd name="T79" fmla="*/ 9717 h 20000"/>
                  <a:gd name="T80" fmla="*/ 0 w 20000"/>
                  <a:gd name="T81" fmla="*/ 10473 h 20000"/>
                  <a:gd name="T82" fmla="*/ 0 w 20000"/>
                  <a:gd name="T83" fmla="*/ 11234 h 20000"/>
                  <a:gd name="T84" fmla="*/ 0 w 20000"/>
                  <a:gd name="T85" fmla="*/ 11839 h 20000"/>
                  <a:gd name="T86" fmla="*/ 0 w 20000"/>
                  <a:gd name="T87" fmla="*/ 12599 h 20000"/>
                  <a:gd name="T88" fmla="*/ 0 w 20000"/>
                  <a:gd name="T89" fmla="*/ 13359 h 20000"/>
                  <a:gd name="T90" fmla="*/ 0 w 20000"/>
                  <a:gd name="T91" fmla="*/ 13816 h 20000"/>
                  <a:gd name="T92" fmla="*/ 0 w 20000"/>
                  <a:gd name="T93" fmla="*/ 14422 h 20000"/>
                  <a:gd name="T94" fmla="*/ 0 w 20000"/>
                  <a:gd name="T95" fmla="*/ 14877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000"/>
                    </a:moveTo>
                    <a:lnTo>
                      <a:pt x="0" y="18200"/>
                    </a:lnTo>
                    <a:lnTo>
                      <a:pt x="208" y="17600"/>
                    </a:lnTo>
                    <a:lnTo>
                      <a:pt x="625" y="17200"/>
                    </a:lnTo>
                    <a:lnTo>
                      <a:pt x="625" y="16600"/>
                    </a:lnTo>
                    <a:lnTo>
                      <a:pt x="833" y="16000"/>
                    </a:lnTo>
                    <a:lnTo>
                      <a:pt x="1042" y="15400"/>
                    </a:lnTo>
                    <a:lnTo>
                      <a:pt x="1250" y="14800"/>
                    </a:lnTo>
                    <a:lnTo>
                      <a:pt x="1667" y="14000"/>
                    </a:lnTo>
                    <a:lnTo>
                      <a:pt x="1875" y="13400"/>
                    </a:lnTo>
                    <a:lnTo>
                      <a:pt x="2083" y="13200"/>
                    </a:lnTo>
                    <a:lnTo>
                      <a:pt x="2500" y="12400"/>
                    </a:lnTo>
                    <a:lnTo>
                      <a:pt x="2500" y="11800"/>
                    </a:lnTo>
                    <a:lnTo>
                      <a:pt x="2500" y="11400"/>
                    </a:lnTo>
                    <a:lnTo>
                      <a:pt x="2917" y="10800"/>
                    </a:lnTo>
                    <a:lnTo>
                      <a:pt x="3125" y="10200"/>
                    </a:lnTo>
                    <a:lnTo>
                      <a:pt x="3333" y="9800"/>
                    </a:lnTo>
                    <a:lnTo>
                      <a:pt x="3542" y="9200"/>
                    </a:lnTo>
                    <a:lnTo>
                      <a:pt x="3958" y="8800"/>
                    </a:lnTo>
                    <a:lnTo>
                      <a:pt x="4167" y="8200"/>
                    </a:lnTo>
                    <a:lnTo>
                      <a:pt x="4375" y="7800"/>
                    </a:lnTo>
                    <a:lnTo>
                      <a:pt x="4375" y="7200"/>
                    </a:lnTo>
                    <a:lnTo>
                      <a:pt x="4792" y="6800"/>
                    </a:lnTo>
                    <a:lnTo>
                      <a:pt x="5000" y="6200"/>
                    </a:lnTo>
                    <a:lnTo>
                      <a:pt x="5000" y="5800"/>
                    </a:lnTo>
                    <a:lnTo>
                      <a:pt x="5417" y="5200"/>
                    </a:lnTo>
                    <a:lnTo>
                      <a:pt x="5625" y="4800"/>
                    </a:lnTo>
                    <a:lnTo>
                      <a:pt x="6042" y="4600"/>
                    </a:lnTo>
                    <a:lnTo>
                      <a:pt x="6042" y="3800"/>
                    </a:lnTo>
                    <a:lnTo>
                      <a:pt x="6250" y="3600"/>
                    </a:lnTo>
                    <a:lnTo>
                      <a:pt x="6458" y="3200"/>
                    </a:lnTo>
                    <a:lnTo>
                      <a:pt x="6458" y="3000"/>
                    </a:lnTo>
                    <a:lnTo>
                      <a:pt x="6875" y="2600"/>
                    </a:lnTo>
                    <a:lnTo>
                      <a:pt x="7083" y="2200"/>
                    </a:lnTo>
                    <a:lnTo>
                      <a:pt x="7292" y="2000"/>
                    </a:lnTo>
                    <a:lnTo>
                      <a:pt x="7500" y="1600"/>
                    </a:lnTo>
                    <a:lnTo>
                      <a:pt x="7917" y="1600"/>
                    </a:lnTo>
                    <a:lnTo>
                      <a:pt x="7917" y="1200"/>
                    </a:lnTo>
                    <a:lnTo>
                      <a:pt x="7917" y="1000"/>
                    </a:lnTo>
                    <a:lnTo>
                      <a:pt x="8542" y="600"/>
                    </a:lnTo>
                    <a:lnTo>
                      <a:pt x="8958" y="400"/>
                    </a:lnTo>
                    <a:lnTo>
                      <a:pt x="9167" y="400"/>
                    </a:lnTo>
                    <a:lnTo>
                      <a:pt x="9583" y="0"/>
                    </a:lnTo>
                    <a:lnTo>
                      <a:pt x="9792" y="0"/>
                    </a:lnTo>
                    <a:lnTo>
                      <a:pt x="10000" y="0"/>
                    </a:lnTo>
                    <a:lnTo>
                      <a:pt x="10417" y="0"/>
                    </a:lnTo>
                    <a:lnTo>
                      <a:pt x="10625" y="0"/>
                    </a:lnTo>
                    <a:lnTo>
                      <a:pt x="11042" y="0"/>
                    </a:lnTo>
                    <a:lnTo>
                      <a:pt x="11042" y="400"/>
                    </a:lnTo>
                    <a:lnTo>
                      <a:pt x="11667" y="400"/>
                    </a:lnTo>
                    <a:lnTo>
                      <a:pt x="11667" y="600"/>
                    </a:lnTo>
                    <a:lnTo>
                      <a:pt x="11667" y="1000"/>
                    </a:lnTo>
                    <a:lnTo>
                      <a:pt x="12083" y="1200"/>
                    </a:lnTo>
                    <a:lnTo>
                      <a:pt x="12292" y="1600"/>
                    </a:lnTo>
                    <a:lnTo>
                      <a:pt x="12500" y="2000"/>
                    </a:lnTo>
                    <a:lnTo>
                      <a:pt x="12708" y="2200"/>
                    </a:lnTo>
                    <a:lnTo>
                      <a:pt x="13125" y="2600"/>
                    </a:lnTo>
                    <a:lnTo>
                      <a:pt x="13333" y="3000"/>
                    </a:lnTo>
                    <a:lnTo>
                      <a:pt x="13333" y="3200"/>
                    </a:lnTo>
                    <a:lnTo>
                      <a:pt x="13542" y="3800"/>
                    </a:lnTo>
                    <a:lnTo>
                      <a:pt x="13958" y="4200"/>
                    </a:lnTo>
                    <a:lnTo>
                      <a:pt x="13958" y="4800"/>
                    </a:lnTo>
                    <a:lnTo>
                      <a:pt x="14375" y="5600"/>
                    </a:lnTo>
                    <a:lnTo>
                      <a:pt x="14583" y="5800"/>
                    </a:lnTo>
                    <a:lnTo>
                      <a:pt x="14792" y="6600"/>
                    </a:lnTo>
                    <a:lnTo>
                      <a:pt x="15208" y="6800"/>
                    </a:lnTo>
                    <a:lnTo>
                      <a:pt x="15208" y="7600"/>
                    </a:lnTo>
                    <a:lnTo>
                      <a:pt x="15417" y="8200"/>
                    </a:lnTo>
                    <a:lnTo>
                      <a:pt x="15625" y="8800"/>
                    </a:lnTo>
                    <a:lnTo>
                      <a:pt x="15833" y="9200"/>
                    </a:lnTo>
                    <a:lnTo>
                      <a:pt x="16042" y="9800"/>
                    </a:lnTo>
                    <a:lnTo>
                      <a:pt x="16458" y="10600"/>
                    </a:lnTo>
                    <a:lnTo>
                      <a:pt x="16667" y="10800"/>
                    </a:lnTo>
                    <a:lnTo>
                      <a:pt x="16875" y="11400"/>
                    </a:lnTo>
                    <a:lnTo>
                      <a:pt x="17083" y="12200"/>
                    </a:lnTo>
                    <a:lnTo>
                      <a:pt x="17083" y="12800"/>
                    </a:lnTo>
                    <a:lnTo>
                      <a:pt x="17292" y="13200"/>
                    </a:lnTo>
                    <a:lnTo>
                      <a:pt x="17500" y="13800"/>
                    </a:lnTo>
                    <a:lnTo>
                      <a:pt x="17708" y="14400"/>
                    </a:lnTo>
                    <a:lnTo>
                      <a:pt x="17917" y="14800"/>
                    </a:lnTo>
                    <a:lnTo>
                      <a:pt x="18125" y="15400"/>
                    </a:lnTo>
                    <a:lnTo>
                      <a:pt x="18333" y="15600"/>
                    </a:lnTo>
                    <a:lnTo>
                      <a:pt x="18542" y="16400"/>
                    </a:lnTo>
                    <a:lnTo>
                      <a:pt x="18750" y="16600"/>
                    </a:lnTo>
                    <a:lnTo>
                      <a:pt x="18958" y="17200"/>
                    </a:lnTo>
                    <a:lnTo>
                      <a:pt x="18958" y="17600"/>
                    </a:lnTo>
                    <a:lnTo>
                      <a:pt x="18958" y="18000"/>
                    </a:lnTo>
                    <a:lnTo>
                      <a:pt x="19167" y="18200"/>
                    </a:lnTo>
                    <a:lnTo>
                      <a:pt x="19375" y="19000"/>
                    </a:lnTo>
                    <a:lnTo>
                      <a:pt x="19583" y="19000"/>
                    </a:lnTo>
                    <a:lnTo>
                      <a:pt x="19583" y="19200"/>
                    </a:lnTo>
                    <a:lnTo>
                      <a:pt x="19583" y="19600"/>
                    </a:lnTo>
                    <a:lnTo>
                      <a:pt x="19792" y="19800"/>
                    </a:lnTo>
                  </a:path>
                </a:pathLst>
              </a:custGeom>
              <a:noFill/>
              <a:ln w="28575" cap="flat" cmpd="sng">
                <a:solidFill>
                  <a:srgbClr val="FF33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39" name="Arc 97"/>
            <p:cNvSpPr>
              <a:spLocks/>
            </p:cNvSpPr>
            <p:nvPr/>
          </p:nvSpPr>
          <p:spPr bwMode="auto">
            <a:xfrm flipH="1">
              <a:off x="3218" y="1958"/>
              <a:ext cx="40" cy="8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0" name="Arc 98"/>
            <p:cNvSpPr>
              <a:spLocks/>
            </p:cNvSpPr>
            <p:nvPr/>
          </p:nvSpPr>
          <p:spPr bwMode="auto">
            <a:xfrm>
              <a:off x="3264" y="1958"/>
              <a:ext cx="39" cy="8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541" name="Group 99"/>
            <p:cNvGrpSpPr>
              <a:grpSpLocks/>
            </p:cNvGrpSpPr>
            <p:nvPr/>
          </p:nvGrpSpPr>
          <p:grpSpPr bwMode="auto">
            <a:xfrm>
              <a:off x="3714" y="1950"/>
              <a:ext cx="81" cy="816"/>
              <a:chOff x="0" y="0"/>
              <a:chExt cx="20000" cy="20000"/>
            </a:xfrm>
          </p:grpSpPr>
          <p:sp>
            <p:nvSpPr>
              <p:cNvPr id="16584" name="Arc 100"/>
              <p:cNvSpPr>
                <a:spLocks/>
              </p:cNvSpPr>
              <p:nvPr/>
            </p:nvSpPr>
            <p:spPr bwMode="auto">
              <a:xfrm flipH="1">
                <a:off x="0" y="0"/>
                <a:ext cx="1007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2505 h 21600"/>
                  <a:gd name="T4" fmla="*/ 0 w 21600"/>
                  <a:gd name="T5" fmla="*/ 250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FF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5" name="Arc 101"/>
              <p:cNvSpPr>
                <a:spLocks/>
              </p:cNvSpPr>
              <p:nvPr/>
            </p:nvSpPr>
            <p:spPr bwMode="auto">
              <a:xfrm>
                <a:off x="9975" y="0"/>
                <a:ext cx="1002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2505 h 21600"/>
                  <a:gd name="T4" fmla="*/ 0 w 21600"/>
                  <a:gd name="T5" fmla="*/ 250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FF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542" name="Group 102"/>
            <p:cNvGrpSpPr>
              <a:grpSpLocks/>
            </p:cNvGrpSpPr>
            <p:nvPr/>
          </p:nvGrpSpPr>
          <p:grpSpPr bwMode="auto">
            <a:xfrm>
              <a:off x="3543" y="1958"/>
              <a:ext cx="80" cy="816"/>
              <a:chOff x="0" y="0"/>
              <a:chExt cx="20000" cy="20000"/>
            </a:xfrm>
          </p:grpSpPr>
          <p:sp>
            <p:nvSpPr>
              <p:cNvPr id="16582" name="Arc 103"/>
              <p:cNvSpPr>
                <a:spLocks/>
              </p:cNvSpPr>
              <p:nvPr/>
            </p:nvSpPr>
            <p:spPr bwMode="auto">
              <a:xfrm flipH="1">
                <a:off x="0" y="0"/>
                <a:ext cx="10050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2505 h 21600"/>
                  <a:gd name="T4" fmla="*/ 0 w 21600"/>
                  <a:gd name="T5" fmla="*/ 250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FF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3" name="Arc 104"/>
              <p:cNvSpPr>
                <a:spLocks/>
              </p:cNvSpPr>
              <p:nvPr/>
            </p:nvSpPr>
            <p:spPr bwMode="auto">
              <a:xfrm>
                <a:off x="9950" y="0"/>
                <a:ext cx="10050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2505 h 21600"/>
                  <a:gd name="T4" fmla="*/ 0 w 21600"/>
                  <a:gd name="T5" fmla="*/ 250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FF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543" name="Group 105"/>
            <p:cNvGrpSpPr>
              <a:grpSpLocks/>
            </p:cNvGrpSpPr>
            <p:nvPr/>
          </p:nvGrpSpPr>
          <p:grpSpPr bwMode="auto">
            <a:xfrm>
              <a:off x="3383" y="1958"/>
              <a:ext cx="79" cy="816"/>
              <a:chOff x="0" y="0"/>
              <a:chExt cx="20000" cy="20000"/>
            </a:xfrm>
          </p:grpSpPr>
          <p:sp>
            <p:nvSpPr>
              <p:cNvPr id="16580" name="Arc 106"/>
              <p:cNvSpPr>
                <a:spLocks/>
              </p:cNvSpPr>
              <p:nvPr/>
            </p:nvSpPr>
            <p:spPr bwMode="auto">
              <a:xfrm flipH="1">
                <a:off x="0" y="0"/>
                <a:ext cx="1002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2505 h 21600"/>
                  <a:gd name="T4" fmla="*/ 0 w 21600"/>
                  <a:gd name="T5" fmla="*/ 250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FF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1" name="Arc 107"/>
              <p:cNvSpPr>
                <a:spLocks/>
              </p:cNvSpPr>
              <p:nvPr/>
            </p:nvSpPr>
            <p:spPr bwMode="auto">
              <a:xfrm>
                <a:off x="9925" y="0"/>
                <a:ext cx="1007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2505 h 21600"/>
                  <a:gd name="T4" fmla="*/ 0 w 21600"/>
                  <a:gd name="T5" fmla="*/ 250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FF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544" name="Group 108"/>
            <p:cNvGrpSpPr>
              <a:grpSpLocks/>
            </p:cNvGrpSpPr>
            <p:nvPr/>
          </p:nvGrpSpPr>
          <p:grpSpPr bwMode="auto">
            <a:xfrm>
              <a:off x="3802" y="2743"/>
              <a:ext cx="88" cy="39"/>
              <a:chOff x="0" y="0"/>
              <a:chExt cx="20000" cy="20000"/>
            </a:xfrm>
          </p:grpSpPr>
          <p:sp>
            <p:nvSpPr>
              <p:cNvPr id="16578" name="Freeform 109"/>
              <p:cNvSpPr>
                <a:spLocks/>
              </p:cNvSpPr>
              <p:nvPr/>
            </p:nvSpPr>
            <p:spPr bwMode="auto">
              <a:xfrm>
                <a:off x="11346" y="0"/>
                <a:ext cx="8654" cy="19804"/>
              </a:xfrm>
              <a:custGeom>
                <a:avLst/>
                <a:gdLst>
                  <a:gd name="T0" fmla="*/ 0 w 20000"/>
                  <a:gd name="T1" fmla="*/ 13816 h 20000"/>
                  <a:gd name="T2" fmla="*/ 0 w 20000"/>
                  <a:gd name="T3" fmla="*/ 13056 h 20000"/>
                  <a:gd name="T4" fmla="*/ 0 w 20000"/>
                  <a:gd name="T5" fmla="*/ 12144 h 20000"/>
                  <a:gd name="T6" fmla="*/ 0 w 20000"/>
                  <a:gd name="T7" fmla="*/ 11234 h 20000"/>
                  <a:gd name="T8" fmla="*/ 0 w 20000"/>
                  <a:gd name="T9" fmla="*/ 10169 h 20000"/>
                  <a:gd name="T10" fmla="*/ 0 w 20000"/>
                  <a:gd name="T11" fmla="*/ 9410 h 20000"/>
                  <a:gd name="T12" fmla="*/ 0 w 20000"/>
                  <a:gd name="T13" fmla="*/ 8654 h 20000"/>
                  <a:gd name="T14" fmla="*/ 0 w 20000"/>
                  <a:gd name="T15" fmla="*/ 7743 h 20000"/>
                  <a:gd name="T16" fmla="*/ 0 w 20000"/>
                  <a:gd name="T17" fmla="*/ 6982 h 20000"/>
                  <a:gd name="T18" fmla="*/ 0 w 20000"/>
                  <a:gd name="T19" fmla="*/ 6224 h 20000"/>
                  <a:gd name="T20" fmla="*/ 0 w 20000"/>
                  <a:gd name="T21" fmla="*/ 5463 h 20000"/>
                  <a:gd name="T22" fmla="*/ 0 w 20000"/>
                  <a:gd name="T23" fmla="*/ 4706 h 20000"/>
                  <a:gd name="T24" fmla="*/ 0 w 20000"/>
                  <a:gd name="T25" fmla="*/ 3947 h 20000"/>
                  <a:gd name="T26" fmla="*/ 0 w 20000"/>
                  <a:gd name="T27" fmla="*/ 3491 h 20000"/>
                  <a:gd name="T28" fmla="*/ 0 w 20000"/>
                  <a:gd name="T29" fmla="*/ 2732 h 20000"/>
                  <a:gd name="T30" fmla="*/ 0 w 20000"/>
                  <a:gd name="T31" fmla="*/ 2277 h 20000"/>
                  <a:gd name="T32" fmla="*/ 0 w 20000"/>
                  <a:gd name="T33" fmla="*/ 1668 h 20000"/>
                  <a:gd name="T34" fmla="*/ 0 w 20000"/>
                  <a:gd name="T35" fmla="*/ 1215 h 20000"/>
                  <a:gd name="T36" fmla="*/ 0 w 20000"/>
                  <a:gd name="T37" fmla="*/ 911 h 20000"/>
                  <a:gd name="T38" fmla="*/ 0 w 20000"/>
                  <a:gd name="T39" fmla="*/ 454 h 20000"/>
                  <a:gd name="T40" fmla="*/ 0 w 20000"/>
                  <a:gd name="T41" fmla="*/ 305 h 20000"/>
                  <a:gd name="T42" fmla="*/ 0 w 20000"/>
                  <a:gd name="T43" fmla="*/ 305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305 h 20000"/>
                  <a:gd name="T54" fmla="*/ 0 w 20000"/>
                  <a:gd name="T55" fmla="*/ 758 h 20000"/>
                  <a:gd name="T56" fmla="*/ 0 w 20000"/>
                  <a:gd name="T57" fmla="*/ 1215 h 20000"/>
                  <a:gd name="T58" fmla="*/ 0 w 20000"/>
                  <a:gd name="T59" fmla="*/ 1668 h 20000"/>
                  <a:gd name="T60" fmla="*/ 0 w 20000"/>
                  <a:gd name="T61" fmla="*/ 2277 h 20000"/>
                  <a:gd name="T62" fmla="*/ 0 w 20000"/>
                  <a:gd name="T63" fmla="*/ 2884 h 20000"/>
                  <a:gd name="T64" fmla="*/ 0 w 20000"/>
                  <a:gd name="T65" fmla="*/ 3643 h 20000"/>
                  <a:gd name="T66" fmla="*/ 0 w 20000"/>
                  <a:gd name="T67" fmla="*/ 4401 h 20000"/>
                  <a:gd name="T68" fmla="*/ 0 w 20000"/>
                  <a:gd name="T69" fmla="*/ 5161 h 20000"/>
                  <a:gd name="T70" fmla="*/ 0 w 20000"/>
                  <a:gd name="T71" fmla="*/ 6224 h 20000"/>
                  <a:gd name="T72" fmla="*/ 0 w 20000"/>
                  <a:gd name="T73" fmla="*/ 6982 h 20000"/>
                  <a:gd name="T74" fmla="*/ 0 w 20000"/>
                  <a:gd name="T75" fmla="*/ 8045 h 20000"/>
                  <a:gd name="T76" fmla="*/ 0 w 20000"/>
                  <a:gd name="T77" fmla="*/ 8654 h 20000"/>
                  <a:gd name="T78" fmla="*/ 0 w 20000"/>
                  <a:gd name="T79" fmla="*/ 9717 h 20000"/>
                  <a:gd name="T80" fmla="*/ 0 w 20000"/>
                  <a:gd name="T81" fmla="*/ 10473 h 20000"/>
                  <a:gd name="T82" fmla="*/ 0 w 20000"/>
                  <a:gd name="T83" fmla="*/ 11234 h 20000"/>
                  <a:gd name="T84" fmla="*/ 0 w 20000"/>
                  <a:gd name="T85" fmla="*/ 11839 h 20000"/>
                  <a:gd name="T86" fmla="*/ 0 w 20000"/>
                  <a:gd name="T87" fmla="*/ 12599 h 20000"/>
                  <a:gd name="T88" fmla="*/ 0 w 20000"/>
                  <a:gd name="T89" fmla="*/ 13359 h 20000"/>
                  <a:gd name="T90" fmla="*/ 0 w 20000"/>
                  <a:gd name="T91" fmla="*/ 13816 h 20000"/>
                  <a:gd name="T92" fmla="*/ 0 w 20000"/>
                  <a:gd name="T93" fmla="*/ 14422 h 20000"/>
                  <a:gd name="T94" fmla="*/ 0 w 20000"/>
                  <a:gd name="T95" fmla="*/ 14877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000"/>
                    </a:moveTo>
                    <a:lnTo>
                      <a:pt x="0" y="18200"/>
                    </a:lnTo>
                    <a:lnTo>
                      <a:pt x="208" y="17600"/>
                    </a:lnTo>
                    <a:lnTo>
                      <a:pt x="625" y="17200"/>
                    </a:lnTo>
                    <a:lnTo>
                      <a:pt x="625" y="16600"/>
                    </a:lnTo>
                    <a:lnTo>
                      <a:pt x="833" y="16000"/>
                    </a:lnTo>
                    <a:lnTo>
                      <a:pt x="1042" y="15400"/>
                    </a:lnTo>
                    <a:lnTo>
                      <a:pt x="1250" y="14800"/>
                    </a:lnTo>
                    <a:lnTo>
                      <a:pt x="1667" y="14000"/>
                    </a:lnTo>
                    <a:lnTo>
                      <a:pt x="1875" y="13400"/>
                    </a:lnTo>
                    <a:lnTo>
                      <a:pt x="2083" y="13200"/>
                    </a:lnTo>
                    <a:lnTo>
                      <a:pt x="2500" y="12400"/>
                    </a:lnTo>
                    <a:lnTo>
                      <a:pt x="2500" y="11800"/>
                    </a:lnTo>
                    <a:lnTo>
                      <a:pt x="2500" y="11400"/>
                    </a:lnTo>
                    <a:lnTo>
                      <a:pt x="2917" y="10800"/>
                    </a:lnTo>
                    <a:lnTo>
                      <a:pt x="3125" y="10200"/>
                    </a:lnTo>
                    <a:lnTo>
                      <a:pt x="3333" y="9800"/>
                    </a:lnTo>
                    <a:lnTo>
                      <a:pt x="3542" y="9200"/>
                    </a:lnTo>
                    <a:lnTo>
                      <a:pt x="3958" y="8800"/>
                    </a:lnTo>
                    <a:lnTo>
                      <a:pt x="4167" y="8200"/>
                    </a:lnTo>
                    <a:lnTo>
                      <a:pt x="4375" y="7800"/>
                    </a:lnTo>
                    <a:lnTo>
                      <a:pt x="4375" y="7200"/>
                    </a:lnTo>
                    <a:lnTo>
                      <a:pt x="4792" y="6800"/>
                    </a:lnTo>
                    <a:lnTo>
                      <a:pt x="5000" y="6200"/>
                    </a:lnTo>
                    <a:lnTo>
                      <a:pt x="5000" y="5800"/>
                    </a:lnTo>
                    <a:lnTo>
                      <a:pt x="5417" y="5200"/>
                    </a:lnTo>
                    <a:lnTo>
                      <a:pt x="5625" y="4800"/>
                    </a:lnTo>
                    <a:lnTo>
                      <a:pt x="6042" y="4600"/>
                    </a:lnTo>
                    <a:lnTo>
                      <a:pt x="6042" y="3800"/>
                    </a:lnTo>
                    <a:lnTo>
                      <a:pt x="6250" y="3600"/>
                    </a:lnTo>
                    <a:lnTo>
                      <a:pt x="6458" y="3200"/>
                    </a:lnTo>
                    <a:lnTo>
                      <a:pt x="6458" y="3000"/>
                    </a:lnTo>
                    <a:lnTo>
                      <a:pt x="6875" y="2600"/>
                    </a:lnTo>
                    <a:lnTo>
                      <a:pt x="7083" y="2200"/>
                    </a:lnTo>
                    <a:lnTo>
                      <a:pt x="7292" y="2000"/>
                    </a:lnTo>
                    <a:lnTo>
                      <a:pt x="7500" y="1600"/>
                    </a:lnTo>
                    <a:lnTo>
                      <a:pt x="7917" y="1600"/>
                    </a:lnTo>
                    <a:lnTo>
                      <a:pt x="7917" y="1200"/>
                    </a:lnTo>
                    <a:lnTo>
                      <a:pt x="7917" y="1000"/>
                    </a:lnTo>
                    <a:lnTo>
                      <a:pt x="8542" y="600"/>
                    </a:lnTo>
                    <a:lnTo>
                      <a:pt x="8958" y="400"/>
                    </a:lnTo>
                    <a:lnTo>
                      <a:pt x="9167" y="400"/>
                    </a:lnTo>
                    <a:lnTo>
                      <a:pt x="9583" y="0"/>
                    </a:lnTo>
                    <a:lnTo>
                      <a:pt x="9792" y="0"/>
                    </a:lnTo>
                    <a:lnTo>
                      <a:pt x="10000" y="0"/>
                    </a:lnTo>
                    <a:lnTo>
                      <a:pt x="10417" y="0"/>
                    </a:lnTo>
                    <a:lnTo>
                      <a:pt x="10625" y="0"/>
                    </a:lnTo>
                    <a:lnTo>
                      <a:pt x="11042" y="0"/>
                    </a:lnTo>
                    <a:lnTo>
                      <a:pt x="11042" y="400"/>
                    </a:lnTo>
                    <a:lnTo>
                      <a:pt x="11667" y="400"/>
                    </a:lnTo>
                    <a:lnTo>
                      <a:pt x="11667" y="600"/>
                    </a:lnTo>
                    <a:lnTo>
                      <a:pt x="11667" y="1000"/>
                    </a:lnTo>
                    <a:lnTo>
                      <a:pt x="12083" y="1200"/>
                    </a:lnTo>
                    <a:lnTo>
                      <a:pt x="12292" y="1600"/>
                    </a:lnTo>
                    <a:lnTo>
                      <a:pt x="12500" y="2000"/>
                    </a:lnTo>
                    <a:lnTo>
                      <a:pt x="12708" y="2200"/>
                    </a:lnTo>
                    <a:lnTo>
                      <a:pt x="13125" y="2600"/>
                    </a:lnTo>
                    <a:lnTo>
                      <a:pt x="13333" y="3000"/>
                    </a:lnTo>
                    <a:lnTo>
                      <a:pt x="13333" y="3200"/>
                    </a:lnTo>
                    <a:lnTo>
                      <a:pt x="13542" y="3800"/>
                    </a:lnTo>
                    <a:lnTo>
                      <a:pt x="13958" y="4200"/>
                    </a:lnTo>
                    <a:lnTo>
                      <a:pt x="13958" y="4800"/>
                    </a:lnTo>
                    <a:lnTo>
                      <a:pt x="14375" y="5600"/>
                    </a:lnTo>
                    <a:lnTo>
                      <a:pt x="14583" y="5800"/>
                    </a:lnTo>
                    <a:lnTo>
                      <a:pt x="14792" y="6600"/>
                    </a:lnTo>
                    <a:lnTo>
                      <a:pt x="15208" y="6800"/>
                    </a:lnTo>
                    <a:lnTo>
                      <a:pt x="15208" y="7600"/>
                    </a:lnTo>
                    <a:lnTo>
                      <a:pt x="15417" y="8200"/>
                    </a:lnTo>
                    <a:lnTo>
                      <a:pt x="15625" y="8800"/>
                    </a:lnTo>
                    <a:lnTo>
                      <a:pt x="15833" y="9200"/>
                    </a:lnTo>
                    <a:lnTo>
                      <a:pt x="16042" y="9800"/>
                    </a:lnTo>
                    <a:lnTo>
                      <a:pt x="16458" y="10600"/>
                    </a:lnTo>
                    <a:lnTo>
                      <a:pt x="16667" y="10800"/>
                    </a:lnTo>
                    <a:lnTo>
                      <a:pt x="16875" y="11400"/>
                    </a:lnTo>
                    <a:lnTo>
                      <a:pt x="17083" y="12200"/>
                    </a:lnTo>
                    <a:lnTo>
                      <a:pt x="17083" y="12800"/>
                    </a:lnTo>
                    <a:lnTo>
                      <a:pt x="17292" y="13200"/>
                    </a:lnTo>
                    <a:lnTo>
                      <a:pt x="17500" y="13800"/>
                    </a:lnTo>
                    <a:lnTo>
                      <a:pt x="17708" y="14400"/>
                    </a:lnTo>
                    <a:lnTo>
                      <a:pt x="17917" y="14800"/>
                    </a:lnTo>
                    <a:lnTo>
                      <a:pt x="18125" y="15400"/>
                    </a:lnTo>
                    <a:lnTo>
                      <a:pt x="18333" y="15600"/>
                    </a:lnTo>
                    <a:lnTo>
                      <a:pt x="18542" y="16400"/>
                    </a:lnTo>
                    <a:lnTo>
                      <a:pt x="18750" y="16600"/>
                    </a:lnTo>
                    <a:lnTo>
                      <a:pt x="18958" y="17200"/>
                    </a:lnTo>
                    <a:lnTo>
                      <a:pt x="18958" y="17600"/>
                    </a:lnTo>
                    <a:lnTo>
                      <a:pt x="18958" y="18000"/>
                    </a:lnTo>
                    <a:lnTo>
                      <a:pt x="19167" y="18200"/>
                    </a:lnTo>
                    <a:lnTo>
                      <a:pt x="19375" y="19000"/>
                    </a:lnTo>
                    <a:lnTo>
                      <a:pt x="19583" y="19000"/>
                    </a:lnTo>
                    <a:lnTo>
                      <a:pt x="19583" y="19200"/>
                    </a:lnTo>
                    <a:lnTo>
                      <a:pt x="19583" y="19600"/>
                    </a:lnTo>
                    <a:lnTo>
                      <a:pt x="19792" y="19800"/>
                    </a:lnTo>
                  </a:path>
                </a:pathLst>
              </a:custGeom>
              <a:noFill/>
              <a:ln w="28575" cap="flat" cmpd="sng">
                <a:solidFill>
                  <a:srgbClr val="FF33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9" name="Freeform 110"/>
              <p:cNvSpPr>
                <a:spLocks/>
              </p:cNvSpPr>
              <p:nvPr/>
            </p:nvSpPr>
            <p:spPr bwMode="auto">
              <a:xfrm>
                <a:off x="0" y="196"/>
                <a:ext cx="8715" cy="19804"/>
              </a:xfrm>
              <a:custGeom>
                <a:avLst/>
                <a:gdLst>
                  <a:gd name="T0" fmla="*/ 0 w 20000"/>
                  <a:gd name="T1" fmla="*/ 13816 h 20000"/>
                  <a:gd name="T2" fmla="*/ 0 w 20000"/>
                  <a:gd name="T3" fmla="*/ 13056 h 20000"/>
                  <a:gd name="T4" fmla="*/ 0 w 20000"/>
                  <a:gd name="T5" fmla="*/ 12144 h 20000"/>
                  <a:gd name="T6" fmla="*/ 0 w 20000"/>
                  <a:gd name="T7" fmla="*/ 11234 h 20000"/>
                  <a:gd name="T8" fmla="*/ 0 w 20000"/>
                  <a:gd name="T9" fmla="*/ 10169 h 20000"/>
                  <a:gd name="T10" fmla="*/ 0 w 20000"/>
                  <a:gd name="T11" fmla="*/ 9410 h 20000"/>
                  <a:gd name="T12" fmla="*/ 0 w 20000"/>
                  <a:gd name="T13" fmla="*/ 8654 h 20000"/>
                  <a:gd name="T14" fmla="*/ 0 w 20000"/>
                  <a:gd name="T15" fmla="*/ 7743 h 20000"/>
                  <a:gd name="T16" fmla="*/ 0 w 20000"/>
                  <a:gd name="T17" fmla="*/ 6982 h 20000"/>
                  <a:gd name="T18" fmla="*/ 0 w 20000"/>
                  <a:gd name="T19" fmla="*/ 6224 h 20000"/>
                  <a:gd name="T20" fmla="*/ 0 w 20000"/>
                  <a:gd name="T21" fmla="*/ 5463 h 20000"/>
                  <a:gd name="T22" fmla="*/ 0 w 20000"/>
                  <a:gd name="T23" fmla="*/ 4706 h 20000"/>
                  <a:gd name="T24" fmla="*/ 0 w 20000"/>
                  <a:gd name="T25" fmla="*/ 3947 h 20000"/>
                  <a:gd name="T26" fmla="*/ 0 w 20000"/>
                  <a:gd name="T27" fmla="*/ 3491 h 20000"/>
                  <a:gd name="T28" fmla="*/ 0 w 20000"/>
                  <a:gd name="T29" fmla="*/ 2732 h 20000"/>
                  <a:gd name="T30" fmla="*/ 0 w 20000"/>
                  <a:gd name="T31" fmla="*/ 2277 h 20000"/>
                  <a:gd name="T32" fmla="*/ 0 w 20000"/>
                  <a:gd name="T33" fmla="*/ 1668 h 20000"/>
                  <a:gd name="T34" fmla="*/ 0 w 20000"/>
                  <a:gd name="T35" fmla="*/ 1215 h 20000"/>
                  <a:gd name="T36" fmla="*/ 0 w 20000"/>
                  <a:gd name="T37" fmla="*/ 911 h 20000"/>
                  <a:gd name="T38" fmla="*/ 0 w 20000"/>
                  <a:gd name="T39" fmla="*/ 454 h 20000"/>
                  <a:gd name="T40" fmla="*/ 0 w 20000"/>
                  <a:gd name="T41" fmla="*/ 305 h 20000"/>
                  <a:gd name="T42" fmla="*/ 0 w 20000"/>
                  <a:gd name="T43" fmla="*/ 305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305 h 20000"/>
                  <a:gd name="T54" fmla="*/ 0 w 20000"/>
                  <a:gd name="T55" fmla="*/ 758 h 20000"/>
                  <a:gd name="T56" fmla="*/ 0 w 20000"/>
                  <a:gd name="T57" fmla="*/ 1215 h 20000"/>
                  <a:gd name="T58" fmla="*/ 0 w 20000"/>
                  <a:gd name="T59" fmla="*/ 1668 h 20000"/>
                  <a:gd name="T60" fmla="*/ 0 w 20000"/>
                  <a:gd name="T61" fmla="*/ 2277 h 20000"/>
                  <a:gd name="T62" fmla="*/ 0 w 20000"/>
                  <a:gd name="T63" fmla="*/ 2884 h 20000"/>
                  <a:gd name="T64" fmla="*/ 0 w 20000"/>
                  <a:gd name="T65" fmla="*/ 3643 h 20000"/>
                  <a:gd name="T66" fmla="*/ 0 w 20000"/>
                  <a:gd name="T67" fmla="*/ 4401 h 20000"/>
                  <a:gd name="T68" fmla="*/ 0 w 20000"/>
                  <a:gd name="T69" fmla="*/ 5161 h 20000"/>
                  <a:gd name="T70" fmla="*/ 0 w 20000"/>
                  <a:gd name="T71" fmla="*/ 6224 h 20000"/>
                  <a:gd name="T72" fmla="*/ 0 w 20000"/>
                  <a:gd name="T73" fmla="*/ 6982 h 20000"/>
                  <a:gd name="T74" fmla="*/ 0 w 20000"/>
                  <a:gd name="T75" fmla="*/ 8045 h 20000"/>
                  <a:gd name="T76" fmla="*/ 0 w 20000"/>
                  <a:gd name="T77" fmla="*/ 8654 h 20000"/>
                  <a:gd name="T78" fmla="*/ 0 w 20000"/>
                  <a:gd name="T79" fmla="*/ 9717 h 20000"/>
                  <a:gd name="T80" fmla="*/ 0 w 20000"/>
                  <a:gd name="T81" fmla="*/ 10473 h 20000"/>
                  <a:gd name="T82" fmla="*/ 0 w 20000"/>
                  <a:gd name="T83" fmla="*/ 11234 h 20000"/>
                  <a:gd name="T84" fmla="*/ 0 w 20000"/>
                  <a:gd name="T85" fmla="*/ 11839 h 20000"/>
                  <a:gd name="T86" fmla="*/ 0 w 20000"/>
                  <a:gd name="T87" fmla="*/ 12599 h 20000"/>
                  <a:gd name="T88" fmla="*/ 0 w 20000"/>
                  <a:gd name="T89" fmla="*/ 13359 h 20000"/>
                  <a:gd name="T90" fmla="*/ 0 w 20000"/>
                  <a:gd name="T91" fmla="*/ 13816 h 20000"/>
                  <a:gd name="T92" fmla="*/ 0 w 20000"/>
                  <a:gd name="T93" fmla="*/ 14422 h 20000"/>
                  <a:gd name="T94" fmla="*/ 0 w 20000"/>
                  <a:gd name="T95" fmla="*/ 14877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000"/>
                    </a:moveTo>
                    <a:lnTo>
                      <a:pt x="0" y="18200"/>
                    </a:lnTo>
                    <a:lnTo>
                      <a:pt x="208" y="17600"/>
                    </a:lnTo>
                    <a:lnTo>
                      <a:pt x="625" y="17200"/>
                    </a:lnTo>
                    <a:lnTo>
                      <a:pt x="625" y="16600"/>
                    </a:lnTo>
                    <a:lnTo>
                      <a:pt x="833" y="16000"/>
                    </a:lnTo>
                    <a:lnTo>
                      <a:pt x="1042" y="15400"/>
                    </a:lnTo>
                    <a:lnTo>
                      <a:pt x="1250" y="14800"/>
                    </a:lnTo>
                    <a:lnTo>
                      <a:pt x="1667" y="14000"/>
                    </a:lnTo>
                    <a:lnTo>
                      <a:pt x="1875" y="13400"/>
                    </a:lnTo>
                    <a:lnTo>
                      <a:pt x="2083" y="13200"/>
                    </a:lnTo>
                    <a:lnTo>
                      <a:pt x="2500" y="12400"/>
                    </a:lnTo>
                    <a:lnTo>
                      <a:pt x="2500" y="11800"/>
                    </a:lnTo>
                    <a:lnTo>
                      <a:pt x="2500" y="11400"/>
                    </a:lnTo>
                    <a:lnTo>
                      <a:pt x="2917" y="10800"/>
                    </a:lnTo>
                    <a:lnTo>
                      <a:pt x="3125" y="10200"/>
                    </a:lnTo>
                    <a:lnTo>
                      <a:pt x="3333" y="9800"/>
                    </a:lnTo>
                    <a:lnTo>
                      <a:pt x="3542" y="9200"/>
                    </a:lnTo>
                    <a:lnTo>
                      <a:pt x="3958" y="8800"/>
                    </a:lnTo>
                    <a:lnTo>
                      <a:pt x="4167" y="8200"/>
                    </a:lnTo>
                    <a:lnTo>
                      <a:pt x="4375" y="7800"/>
                    </a:lnTo>
                    <a:lnTo>
                      <a:pt x="4375" y="7200"/>
                    </a:lnTo>
                    <a:lnTo>
                      <a:pt x="4792" y="6800"/>
                    </a:lnTo>
                    <a:lnTo>
                      <a:pt x="5000" y="6200"/>
                    </a:lnTo>
                    <a:lnTo>
                      <a:pt x="5000" y="5800"/>
                    </a:lnTo>
                    <a:lnTo>
                      <a:pt x="5417" y="5200"/>
                    </a:lnTo>
                    <a:lnTo>
                      <a:pt x="5625" y="4800"/>
                    </a:lnTo>
                    <a:lnTo>
                      <a:pt x="6042" y="4600"/>
                    </a:lnTo>
                    <a:lnTo>
                      <a:pt x="6042" y="3800"/>
                    </a:lnTo>
                    <a:lnTo>
                      <a:pt x="6250" y="3600"/>
                    </a:lnTo>
                    <a:lnTo>
                      <a:pt x="6458" y="3200"/>
                    </a:lnTo>
                    <a:lnTo>
                      <a:pt x="6458" y="3000"/>
                    </a:lnTo>
                    <a:lnTo>
                      <a:pt x="6875" y="2600"/>
                    </a:lnTo>
                    <a:lnTo>
                      <a:pt x="7083" y="2200"/>
                    </a:lnTo>
                    <a:lnTo>
                      <a:pt x="7292" y="2000"/>
                    </a:lnTo>
                    <a:lnTo>
                      <a:pt x="7500" y="1600"/>
                    </a:lnTo>
                    <a:lnTo>
                      <a:pt x="7917" y="1600"/>
                    </a:lnTo>
                    <a:lnTo>
                      <a:pt x="7917" y="1200"/>
                    </a:lnTo>
                    <a:lnTo>
                      <a:pt x="7917" y="1000"/>
                    </a:lnTo>
                    <a:lnTo>
                      <a:pt x="8542" y="600"/>
                    </a:lnTo>
                    <a:lnTo>
                      <a:pt x="8958" y="400"/>
                    </a:lnTo>
                    <a:lnTo>
                      <a:pt x="9167" y="400"/>
                    </a:lnTo>
                    <a:lnTo>
                      <a:pt x="9583" y="0"/>
                    </a:lnTo>
                    <a:lnTo>
                      <a:pt x="9792" y="0"/>
                    </a:lnTo>
                    <a:lnTo>
                      <a:pt x="10000" y="0"/>
                    </a:lnTo>
                    <a:lnTo>
                      <a:pt x="10417" y="0"/>
                    </a:lnTo>
                    <a:lnTo>
                      <a:pt x="10625" y="0"/>
                    </a:lnTo>
                    <a:lnTo>
                      <a:pt x="11042" y="0"/>
                    </a:lnTo>
                    <a:lnTo>
                      <a:pt x="11042" y="400"/>
                    </a:lnTo>
                    <a:lnTo>
                      <a:pt x="11667" y="400"/>
                    </a:lnTo>
                    <a:lnTo>
                      <a:pt x="11667" y="600"/>
                    </a:lnTo>
                    <a:lnTo>
                      <a:pt x="11667" y="1000"/>
                    </a:lnTo>
                    <a:lnTo>
                      <a:pt x="12083" y="1200"/>
                    </a:lnTo>
                    <a:lnTo>
                      <a:pt x="12292" y="1600"/>
                    </a:lnTo>
                    <a:lnTo>
                      <a:pt x="12500" y="2000"/>
                    </a:lnTo>
                    <a:lnTo>
                      <a:pt x="12708" y="2200"/>
                    </a:lnTo>
                    <a:lnTo>
                      <a:pt x="13125" y="2600"/>
                    </a:lnTo>
                    <a:lnTo>
                      <a:pt x="13333" y="3000"/>
                    </a:lnTo>
                    <a:lnTo>
                      <a:pt x="13333" y="3200"/>
                    </a:lnTo>
                    <a:lnTo>
                      <a:pt x="13542" y="3800"/>
                    </a:lnTo>
                    <a:lnTo>
                      <a:pt x="13958" y="4200"/>
                    </a:lnTo>
                    <a:lnTo>
                      <a:pt x="13958" y="4800"/>
                    </a:lnTo>
                    <a:lnTo>
                      <a:pt x="14375" y="5600"/>
                    </a:lnTo>
                    <a:lnTo>
                      <a:pt x="14583" y="5800"/>
                    </a:lnTo>
                    <a:lnTo>
                      <a:pt x="14792" y="6600"/>
                    </a:lnTo>
                    <a:lnTo>
                      <a:pt x="15208" y="6800"/>
                    </a:lnTo>
                    <a:lnTo>
                      <a:pt x="15208" y="7600"/>
                    </a:lnTo>
                    <a:lnTo>
                      <a:pt x="15417" y="8200"/>
                    </a:lnTo>
                    <a:lnTo>
                      <a:pt x="15625" y="8800"/>
                    </a:lnTo>
                    <a:lnTo>
                      <a:pt x="15833" y="9200"/>
                    </a:lnTo>
                    <a:lnTo>
                      <a:pt x="16042" y="9800"/>
                    </a:lnTo>
                    <a:lnTo>
                      <a:pt x="16458" y="10600"/>
                    </a:lnTo>
                    <a:lnTo>
                      <a:pt x="16667" y="10800"/>
                    </a:lnTo>
                    <a:lnTo>
                      <a:pt x="16875" y="11400"/>
                    </a:lnTo>
                    <a:lnTo>
                      <a:pt x="17083" y="12200"/>
                    </a:lnTo>
                    <a:lnTo>
                      <a:pt x="17083" y="12800"/>
                    </a:lnTo>
                    <a:lnTo>
                      <a:pt x="17292" y="13200"/>
                    </a:lnTo>
                    <a:lnTo>
                      <a:pt x="17500" y="13800"/>
                    </a:lnTo>
                    <a:lnTo>
                      <a:pt x="17708" y="14400"/>
                    </a:lnTo>
                    <a:lnTo>
                      <a:pt x="17917" y="14800"/>
                    </a:lnTo>
                    <a:lnTo>
                      <a:pt x="18125" y="15400"/>
                    </a:lnTo>
                    <a:lnTo>
                      <a:pt x="18333" y="15600"/>
                    </a:lnTo>
                    <a:lnTo>
                      <a:pt x="18542" y="16400"/>
                    </a:lnTo>
                    <a:lnTo>
                      <a:pt x="18750" y="16600"/>
                    </a:lnTo>
                    <a:lnTo>
                      <a:pt x="18958" y="17200"/>
                    </a:lnTo>
                    <a:lnTo>
                      <a:pt x="18958" y="17600"/>
                    </a:lnTo>
                    <a:lnTo>
                      <a:pt x="18958" y="18000"/>
                    </a:lnTo>
                    <a:lnTo>
                      <a:pt x="19167" y="18200"/>
                    </a:lnTo>
                    <a:lnTo>
                      <a:pt x="19375" y="19000"/>
                    </a:lnTo>
                    <a:lnTo>
                      <a:pt x="19583" y="19000"/>
                    </a:lnTo>
                    <a:lnTo>
                      <a:pt x="19583" y="19200"/>
                    </a:lnTo>
                    <a:lnTo>
                      <a:pt x="19583" y="19600"/>
                    </a:lnTo>
                    <a:lnTo>
                      <a:pt x="19792" y="19800"/>
                    </a:lnTo>
                  </a:path>
                </a:pathLst>
              </a:custGeom>
              <a:noFill/>
              <a:ln w="28575" cap="flat" cmpd="sng">
                <a:solidFill>
                  <a:srgbClr val="FF33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545" name="Group 111"/>
            <p:cNvGrpSpPr>
              <a:grpSpLocks/>
            </p:cNvGrpSpPr>
            <p:nvPr/>
          </p:nvGrpSpPr>
          <p:grpSpPr bwMode="auto">
            <a:xfrm>
              <a:off x="3636" y="2743"/>
              <a:ext cx="87" cy="39"/>
              <a:chOff x="-1" y="0"/>
              <a:chExt cx="20001" cy="20000"/>
            </a:xfrm>
          </p:grpSpPr>
          <p:sp>
            <p:nvSpPr>
              <p:cNvPr id="16576" name="Freeform 112"/>
              <p:cNvSpPr>
                <a:spLocks/>
              </p:cNvSpPr>
              <p:nvPr/>
            </p:nvSpPr>
            <p:spPr bwMode="auto">
              <a:xfrm>
                <a:off x="11298" y="0"/>
                <a:ext cx="8702" cy="19804"/>
              </a:xfrm>
              <a:custGeom>
                <a:avLst/>
                <a:gdLst>
                  <a:gd name="T0" fmla="*/ 0 w 20000"/>
                  <a:gd name="T1" fmla="*/ 13816 h 20000"/>
                  <a:gd name="T2" fmla="*/ 0 w 20000"/>
                  <a:gd name="T3" fmla="*/ 13056 h 20000"/>
                  <a:gd name="T4" fmla="*/ 0 w 20000"/>
                  <a:gd name="T5" fmla="*/ 12144 h 20000"/>
                  <a:gd name="T6" fmla="*/ 0 w 20000"/>
                  <a:gd name="T7" fmla="*/ 11234 h 20000"/>
                  <a:gd name="T8" fmla="*/ 0 w 20000"/>
                  <a:gd name="T9" fmla="*/ 10169 h 20000"/>
                  <a:gd name="T10" fmla="*/ 0 w 20000"/>
                  <a:gd name="T11" fmla="*/ 9410 h 20000"/>
                  <a:gd name="T12" fmla="*/ 0 w 20000"/>
                  <a:gd name="T13" fmla="*/ 8654 h 20000"/>
                  <a:gd name="T14" fmla="*/ 0 w 20000"/>
                  <a:gd name="T15" fmla="*/ 7743 h 20000"/>
                  <a:gd name="T16" fmla="*/ 0 w 20000"/>
                  <a:gd name="T17" fmla="*/ 6982 h 20000"/>
                  <a:gd name="T18" fmla="*/ 0 w 20000"/>
                  <a:gd name="T19" fmla="*/ 6224 h 20000"/>
                  <a:gd name="T20" fmla="*/ 0 w 20000"/>
                  <a:gd name="T21" fmla="*/ 5463 h 20000"/>
                  <a:gd name="T22" fmla="*/ 0 w 20000"/>
                  <a:gd name="T23" fmla="*/ 4706 h 20000"/>
                  <a:gd name="T24" fmla="*/ 0 w 20000"/>
                  <a:gd name="T25" fmla="*/ 3947 h 20000"/>
                  <a:gd name="T26" fmla="*/ 0 w 20000"/>
                  <a:gd name="T27" fmla="*/ 3491 h 20000"/>
                  <a:gd name="T28" fmla="*/ 0 w 20000"/>
                  <a:gd name="T29" fmla="*/ 2732 h 20000"/>
                  <a:gd name="T30" fmla="*/ 0 w 20000"/>
                  <a:gd name="T31" fmla="*/ 2277 h 20000"/>
                  <a:gd name="T32" fmla="*/ 0 w 20000"/>
                  <a:gd name="T33" fmla="*/ 1668 h 20000"/>
                  <a:gd name="T34" fmla="*/ 0 w 20000"/>
                  <a:gd name="T35" fmla="*/ 1215 h 20000"/>
                  <a:gd name="T36" fmla="*/ 0 w 20000"/>
                  <a:gd name="T37" fmla="*/ 911 h 20000"/>
                  <a:gd name="T38" fmla="*/ 0 w 20000"/>
                  <a:gd name="T39" fmla="*/ 454 h 20000"/>
                  <a:gd name="T40" fmla="*/ 0 w 20000"/>
                  <a:gd name="T41" fmla="*/ 305 h 20000"/>
                  <a:gd name="T42" fmla="*/ 0 w 20000"/>
                  <a:gd name="T43" fmla="*/ 305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305 h 20000"/>
                  <a:gd name="T54" fmla="*/ 0 w 20000"/>
                  <a:gd name="T55" fmla="*/ 758 h 20000"/>
                  <a:gd name="T56" fmla="*/ 0 w 20000"/>
                  <a:gd name="T57" fmla="*/ 1215 h 20000"/>
                  <a:gd name="T58" fmla="*/ 0 w 20000"/>
                  <a:gd name="T59" fmla="*/ 1668 h 20000"/>
                  <a:gd name="T60" fmla="*/ 0 w 20000"/>
                  <a:gd name="T61" fmla="*/ 2277 h 20000"/>
                  <a:gd name="T62" fmla="*/ 0 w 20000"/>
                  <a:gd name="T63" fmla="*/ 2884 h 20000"/>
                  <a:gd name="T64" fmla="*/ 0 w 20000"/>
                  <a:gd name="T65" fmla="*/ 3643 h 20000"/>
                  <a:gd name="T66" fmla="*/ 0 w 20000"/>
                  <a:gd name="T67" fmla="*/ 4401 h 20000"/>
                  <a:gd name="T68" fmla="*/ 0 w 20000"/>
                  <a:gd name="T69" fmla="*/ 5161 h 20000"/>
                  <a:gd name="T70" fmla="*/ 0 w 20000"/>
                  <a:gd name="T71" fmla="*/ 6224 h 20000"/>
                  <a:gd name="T72" fmla="*/ 0 w 20000"/>
                  <a:gd name="T73" fmla="*/ 6982 h 20000"/>
                  <a:gd name="T74" fmla="*/ 0 w 20000"/>
                  <a:gd name="T75" fmla="*/ 8045 h 20000"/>
                  <a:gd name="T76" fmla="*/ 0 w 20000"/>
                  <a:gd name="T77" fmla="*/ 8654 h 20000"/>
                  <a:gd name="T78" fmla="*/ 0 w 20000"/>
                  <a:gd name="T79" fmla="*/ 9717 h 20000"/>
                  <a:gd name="T80" fmla="*/ 0 w 20000"/>
                  <a:gd name="T81" fmla="*/ 10473 h 20000"/>
                  <a:gd name="T82" fmla="*/ 0 w 20000"/>
                  <a:gd name="T83" fmla="*/ 11234 h 20000"/>
                  <a:gd name="T84" fmla="*/ 0 w 20000"/>
                  <a:gd name="T85" fmla="*/ 11839 h 20000"/>
                  <a:gd name="T86" fmla="*/ 0 w 20000"/>
                  <a:gd name="T87" fmla="*/ 12599 h 20000"/>
                  <a:gd name="T88" fmla="*/ 0 w 20000"/>
                  <a:gd name="T89" fmla="*/ 13359 h 20000"/>
                  <a:gd name="T90" fmla="*/ 0 w 20000"/>
                  <a:gd name="T91" fmla="*/ 13816 h 20000"/>
                  <a:gd name="T92" fmla="*/ 0 w 20000"/>
                  <a:gd name="T93" fmla="*/ 14422 h 20000"/>
                  <a:gd name="T94" fmla="*/ 0 w 20000"/>
                  <a:gd name="T95" fmla="*/ 14877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000"/>
                    </a:moveTo>
                    <a:lnTo>
                      <a:pt x="0" y="18200"/>
                    </a:lnTo>
                    <a:lnTo>
                      <a:pt x="208" y="17600"/>
                    </a:lnTo>
                    <a:lnTo>
                      <a:pt x="625" y="17200"/>
                    </a:lnTo>
                    <a:lnTo>
                      <a:pt x="625" y="16600"/>
                    </a:lnTo>
                    <a:lnTo>
                      <a:pt x="833" y="16000"/>
                    </a:lnTo>
                    <a:lnTo>
                      <a:pt x="1042" y="15400"/>
                    </a:lnTo>
                    <a:lnTo>
                      <a:pt x="1250" y="14800"/>
                    </a:lnTo>
                    <a:lnTo>
                      <a:pt x="1667" y="14000"/>
                    </a:lnTo>
                    <a:lnTo>
                      <a:pt x="1875" y="13400"/>
                    </a:lnTo>
                    <a:lnTo>
                      <a:pt x="2083" y="13200"/>
                    </a:lnTo>
                    <a:lnTo>
                      <a:pt x="2500" y="12400"/>
                    </a:lnTo>
                    <a:lnTo>
                      <a:pt x="2500" y="11800"/>
                    </a:lnTo>
                    <a:lnTo>
                      <a:pt x="2500" y="11400"/>
                    </a:lnTo>
                    <a:lnTo>
                      <a:pt x="2917" y="10800"/>
                    </a:lnTo>
                    <a:lnTo>
                      <a:pt x="3125" y="10200"/>
                    </a:lnTo>
                    <a:lnTo>
                      <a:pt x="3333" y="9800"/>
                    </a:lnTo>
                    <a:lnTo>
                      <a:pt x="3542" y="9200"/>
                    </a:lnTo>
                    <a:lnTo>
                      <a:pt x="3958" y="8800"/>
                    </a:lnTo>
                    <a:lnTo>
                      <a:pt x="4167" y="8200"/>
                    </a:lnTo>
                    <a:lnTo>
                      <a:pt x="4375" y="7800"/>
                    </a:lnTo>
                    <a:lnTo>
                      <a:pt x="4375" y="7200"/>
                    </a:lnTo>
                    <a:lnTo>
                      <a:pt x="4792" y="6800"/>
                    </a:lnTo>
                    <a:lnTo>
                      <a:pt x="5000" y="6200"/>
                    </a:lnTo>
                    <a:lnTo>
                      <a:pt x="5000" y="5800"/>
                    </a:lnTo>
                    <a:lnTo>
                      <a:pt x="5417" y="5200"/>
                    </a:lnTo>
                    <a:lnTo>
                      <a:pt x="5625" y="4800"/>
                    </a:lnTo>
                    <a:lnTo>
                      <a:pt x="6042" y="4600"/>
                    </a:lnTo>
                    <a:lnTo>
                      <a:pt x="6042" y="3800"/>
                    </a:lnTo>
                    <a:lnTo>
                      <a:pt x="6250" y="3600"/>
                    </a:lnTo>
                    <a:lnTo>
                      <a:pt x="6458" y="3200"/>
                    </a:lnTo>
                    <a:lnTo>
                      <a:pt x="6458" y="3000"/>
                    </a:lnTo>
                    <a:lnTo>
                      <a:pt x="6875" y="2600"/>
                    </a:lnTo>
                    <a:lnTo>
                      <a:pt x="7083" y="2200"/>
                    </a:lnTo>
                    <a:lnTo>
                      <a:pt x="7292" y="2000"/>
                    </a:lnTo>
                    <a:lnTo>
                      <a:pt x="7500" y="1600"/>
                    </a:lnTo>
                    <a:lnTo>
                      <a:pt x="7917" y="1600"/>
                    </a:lnTo>
                    <a:lnTo>
                      <a:pt x="7917" y="1200"/>
                    </a:lnTo>
                    <a:lnTo>
                      <a:pt x="7917" y="1000"/>
                    </a:lnTo>
                    <a:lnTo>
                      <a:pt x="8542" y="600"/>
                    </a:lnTo>
                    <a:lnTo>
                      <a:pt x="8958" y="400"/>
                    </a:lnTo>
                    <a:lnTo>
                      <a:pt x="9167" y="400"/>
                    </a:lnTo>
                    <a:lnTo>
                      <a:pt x="9583" y="0"/>
                    </a:lnTo>
                    <a:lnTo>
                      <a:pt x="9792" y="0"/>
                    </a:lnTo>
                    <a:lnTo>
                      <a:pt x="10000" y="0"/>
                    </a:lnTo>
                    <a:lnTo>
                      <a:pt x="10417" y="0"/>
                    </a:lnTo>
                    <a:lnTo>
                      <a:pt x="10625" y="0"/>
                    </a:lnTo>
                    <a:lnTo>
                      <a:pt x="11042" y="0"/>
                    </a:lnTo>
                    <a:lnTo>
                      <a:pt x="11042" y="400"/>
                    </a:lnTo>
                    <a:lnTo>
                      <a:pt x="11667" y="400"/>
                    </a:lnTo>
                    <a:lnTo>
                      <a:pt x="11667" y="600"/>
                    </a:lnTo>
                    <a:lnTo>
                      <a:pt x="11667" y="1000"/>
                    </a:lnTo>
                    <a:lnTo>
                      <a:pt x="12083" y="1200"/>
                    </a:lnTo>
                    <a:lnTo>
                      <a:pt x="12292" y="1600"/>
                    </a:lnTo>
                    <a:lnTo>
                      <a:pt x="12500" y="2000"/>
                    </a:lnTo>
                    <a:lnTo>
                      <a:pt x="12708" y="2200"/>
                    </a:lnTo>
                    <a:lnTo>
                      <a:pt x="13125" y="2600"/>
                    </a:lnTo>
                    <a:lnTo>
                      <a:pt x="13333" y="3000"/>
                    </a:lnTo>
                    <a:lnTo>
                      <a:pt x="13333" y="3200"/>
                    </a:lnTo>
                    <a:lnTo>
                      <a:pt x="13542" y="3800"/>
                    </a:lnTo>
                    <a:lnTo>
                      <a:pt x="13958" y="4200"/>
                    </a:lnTo>
                    <a:lnTo>
                      <a:pt x="13958" y="4800"/>
                    </a:lnTo>
                    <a:lnTo>
                      <a:pt x="14375" y="5600"/>
                    </a:lnTo>
                    <a:lnTo>
                      <a:pt x="14583" y="5800"/>
                    </a:lnTo>
                    <a:lnTo>
                      <a:pt x="14792" y="6600"/>
                    </a:lnTo>
                    <a:lnTo>
                      <a:pt x="15208" y="6800"/>
                    </a:lnTo>
                    <a:lnTo>
                      <a:pt x="15208" y="7600"/>
                    </a:lnTo>
                    <a:lnTo>
                      <a:pt x="15417" y="8200"/>
                    </a:lnTo>
                    <a:lnTo>
                      <a:pt x="15625" y="8800"/>
                    </a:lnTo>
                    <a:lnTo>
                      <a:pt x="15833" y="9200"/>
                    </a:lnTo>
                    <a:lnTo>
                      <a:pt x="16042" y="9800"/>
                    </a:lnTo>
                    <a:lnTo>
                      <a:pt x="16458" y="10600"/>
                    </a:lnTo>
                    <a:lnTo>
                      <a:pt x="16667" y="10800"/>
                    </a:lnTo>
                    <a:lnTo>
                      <a:pt x="16875" y="11400"/>
                    </a:lnTo>
                    <a:lnTo>
                      <a:pt x="17083" y="12200"/>
                    </a:lnTo>
                    <a:lnTo>
                      <a:pt x="17083" y="12800"/>
                    </a:lnTo>
                    <a:lnTo>
                      <a:pt x="17292" y="13200"/>
                    </a:lnTo>
                    <a:lnTo>
                      <a:pt x="17500" y="13800"/>
                    </a:lnTo>
                    <a:lnTo>
                      <a:pt x="17708" y="14400"/>
                    </a:lnTo>
                    <a:lnTo>
                      <a:pt x="17917" y="14800"/>
                    </a:lnTo>
                    <a:lnTo>
                      <a:pt x="18125" y="15400"/>
                    </a:lnTo>
                    <a:lnTo>
                      <a:pt x="18333" y="15600"/>
                    </a:lnTo>
                    <a:lnTo>
                      <a:pt x="18542" y="16400"/>
                    </a:lnTo>
                    <a:lnTo>
                      <a:pt x="18750" y="16600"/>
                    </a:lnTo>
                    <a:lnTo>
                      <a:pt x="18958" y="17200"/>
                    </a:lnTo>
                    <a:lnTo>
                      <a:pt x="18958" y="17600"/>
                    </a:lnTo>
                    <a:lnTo>
                      <a:pt x="18958" y="18000"/>
                    </a:lnTo>
                    <a:lnTo>
                      <a:pt x="19167" y="18200"/>
                    </a:lnTo>
                    <a:lnTo>
                      <a:pt x="19375" y="19000"/>
                    </a:lnTo>
                    <a:lnTo>
                      <a:pt x="19583" y="19000"/>
                    </a:lnTo>
                    <a:lnTo>
                      <a:pt x="19583" y="19200"/>
                    </a:lnTo>
                    <a:lnTo>
                      <a:pt x="19583" y="19600"/>
                    </a:lnTo>
                    <a:lnTo>
                      <a:pt x="19792" y="19800"/>
                    </a:lnTo>
                  </a:path>
                </a:pathLst>
              </a:custGeom>
              <a:noFill/>
              <a:ln w="28575" cap="flat" cmpd="sng">
                <a:solidFill>
                  <a:srgbClr val="FF33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7" name="Freeform 113"/>
              <p:cNvSpPr>
                <a:spLocks/>
              </p:cNvSpPr>
              <p:nvPr/>
            </p:nvSpPr>
            <p:spPr bwMode="auto">
              <a:xfrm>
                <a:off x="-1" y="196"/>
                <a:ext cx="8687" cy="19804"/>
              </a:xfrm>
              <a:custGeom>
                <a:avLst/>
                <a:gdLst>
                  <a:gd name="T0" fmla="*/ 0 w 20000"/>
                  <a:gd name="T1" fmla="*/ 13816 h 20000"/>
                  <a:gd name="T2" fmla="*/ 0 w 20000"/>
                  <a:gd name="T3" fmla="*/ 13056 h 20000"/>
                  <a:gd name="T4" fmla="*/ 0 w 20000"/>
                  <a:gd name="T5" fmla="*/ 12144 h 20000"/>
                  <a:gd name="T6" fmla="*/ 0 w 20000"/>
                  <a:gd name="T7" fmla="*/ 11234 h 20000"/>
                  <a:gd name="T8" fmla="*/ 0 w 20000"/>
                  <a:gd name="T9" fmla="*/ 10169 h 20000"/>
                  <a:gd name="T10" fmla="*/ 0 w 20000"/>
                  <a:gd name="T11" fmla="*/ 9410 h 20000"/>
                  <a:gd name="T12" fmla="*/ 0 w 20000"/>
                  <a:gd name="T13" fmla="*/ 8654 h 20000"/>
                  <a:gd name="T14" fmla="*/ 0 w 20000"/>
                  <a:gd name="T15" fmla="*/ 7743 h 20000"/>
                  <a:gd name="T16" fmla="*/ 0 w 20000"/>
                  <a:gd name="T17" fmla="*/ 6982 h 20000"/>
                  <a:gd name="T18" fmla="*/ 0 w 20000"/>
                  <a:gd name="T19" fmla="*/ 6224 h 20000"/>
                  <a:gd name="T20" fmla="*/ 0 w 20000"/>
                  <a:gd name="T21" fmla="*/ 5463 h 20000"/>
                  <a:gd name="T22" fmla="*/ 0 w 20000"/>
                  <a:gd name="T23" fmla="*/ 4706 h 20000"/>
                  <a:gd name="T24" fmla="*/ 0 w 20000"/>
                  <a:gd name="T25" fmla="*/ 3947 h 20000"/>
                  <a:gd name="T26" fmla="*/ 0 w 20000"/>
                  <a:gd name="T27" fmla="*/ 3491 h 20000"/>
                  <a:gd name="T28" fmla="*/ 0 w 20000"/>
                  <a:gd name="T29" fmla="*/ 2732 h 20000"/>
                  <a:gd name="T30" fmla="*/ 0 w 20000"/>
                  <a:gd name="T31" fmla="*/ 2277 h 20000"/>
                  <a:gd name="T32" fmla="*/ 0 w 20000"/>
                  <a:gd name="T33" fmla="*/ 1668 h 20000"/>
                  <a:gd name="T34" fmla="*/ 0 w 20000"/>
                  <a:gd name="T35" fmla="*/ 1215 h 20000"/>
                  <a:gd name="T36" fmla="*/ 0 w 20000"/>
                  <a:gd name="T37" fmla="*/ 911 h 20000"/>
                  <a:gd name="T38" fmla="*/ 0 w 20000"/>
                  <a:gd name="T39" fmla="*/ 454 h 20000"/>
                  <a:gd name="T40" fmla="*/ 0 w 20000"/>
                  <a:gd name="T41" fmla="*/ 305 h 20000"/>
                  <a:gd name="T42" fmla="*/ 0 w 20000"/>
                  <a:gd name="T43" fmla="*/ 305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305 h 20000"/>
                  <a:gd name="T54" fmla="*/ 0 w 20000"/>
                  <a:gd name="T55" fmla="*/ 758 h 20000"/>
                  <a:gd name="T56" fmla="*/ 0 w 20000"/>
                  <a:gd name="T57" fmla="*/ 1215 h 20000"/>
                  <a:gd name="T58" fmla="*/ 0 w 20000"/>
                  <a:gd name="T59" fmla="*/ 1668 h 20000"/>
                  <a:gd name="T60" fmla="*/ 0 w 20000"/>
                  <a:gd name="T61" fmla="*/ 2277 h 20000"/>
                  <a:gd name="T62" fmla="*/ 0 w 20000"/>
                  <a:gd name="T63" fmla="*/ 2884 h 20000"/>
                  <a:gd name="T64" fmla="*/ 0 w 20000"/>
                  <a:gd name="T65" fmla="*/ 3643 h 20000"/>
                  <a:gd name="T66" fmla="*/ 0 w 20000"/>
                  <a:gd name="T67" fmla="*/ 4401 h 20000"/>
                  <a:gd name="T68" fmla="*/ 0 w 20000"/>
                  <a:gd name="T69" fmla="*/ 5161 h 20000"/>
                  <a:gd name="T70" fmla="*/ 0 w 20000"/>
                  <a:gd name="T71" fmla="*/ 6224 h 20000"/>
                  <a:gd name="T72" fmla="*/ 0 w 20000"/>
                  <a:gd name="T73" fmla="*/ 6982 h 20000"/>
                  <a:gd name="T74" fmla="*/ 0 w 20000"/>
                  <a:gd name="T75" fmla="*/ 8045 h 20000"/>
                  <a:gd name="T76" fmla="*/ 0 w 20000"/>
                  <a:gd name="T77" fmla="*/ 8654 h 20000"/>
                  <a:gd name="T78" fmla="*/ 0 w 20000"/>
                  <a:gd name="T79" fmla="*/ 9717 h 20000"/>
                  <a:gd name="T80" fmla="*/ 0 w 20000"/>
                  <a:gd name="T81" fmla="*/ 10473 h 20000"/>
                  <a:gd name="T82" fmla="*/ 0 w 20000"/>
                  <a:gd name="T83" fmla="*/ 11234 h 20000"/>
                  <a:gd name="T84" fmla="*/ 0 w 20000"/>
                  <a:gd name="T85" fmla="*/ 11839 h 20000"/>
                  <a:gd name="T86" fmla="*/ 0 w 20000"/>
                  <a:gd name="T87" fmla="*/ 12599 h 20000"/>
                  <a:gd name="T88" fmla="*/ 0 w 20000"/>
                  <a:gd name="T89" fmla="*/ 13359 h 20000"/>
                  <a:gd name="T90" fmla="*/ 0 w 20000"/>
                  <a:gd name="T91" fmla="*/ 13816 h 20000"/>
                  <a:gd name="T92" fmla="*/ 0 w 20000"/>
                  <a:gd name="T93" fmla="*/ 14422 h 20000"/>
                  <a:gd name="T94" fmla="*/ 0 w 20000"/>
                  <a:gd name="T95" fmla="*/ 14877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000"/>
                    </a:moveTo>
                    <a:lnTo>
                      <a:pt x="0" y="18200"/>
                    </a:lnTo>
                    <a:lnTo>
                      <a:pt x="208" y="17600"/>
                    </a:lnTo>
                    <a:lnTo>
                      <a:pt x="625" y="17200"/>
                    </a:lnTo>
                    <a:lnTo>
                      <a:pt x="625" y="16600"/>
                    </a:lnTo>
                    <a:lnTo>
                      <a:pt x="833" y="16000"/>
                    </a:lnTo>
                    <a:lnTo>
                      <a:pt x="1042" y="15400"/>
                    </a:lnTo>
                    <a:lnTo>
                      <a:pt x="1250" y="14800"/>
                    </a:lnTo>
                    <a:lnTo>
                      <a:pt x="1667" y="14000"/>
                    </a:lnTo>
                    <a:lnTo>
                      <a:pt x="1875" y="13400"/>
                    </a:lnTo>
                    <a:lnTo>
                      <a:pt x="2083" y="13200"/>
                    </a:lnTo>
                    <a:lnTo>
                      <a:pt x="2500" y="12400"/>
                    </a:lnTo>
                    <a:lnTo>
                      <a:pt x="2500" y="11800"/>
                    </a:lnTo>
                    <a:lnTo>
                      <a:pt x="2500" y="11400"/>
                    </a:lnTo>
                    <a:lnTo>
                      <a:pt x="2917" y="10800"/>
                    </a:lnTo>
                    <a:lnTo>
                      <a:pt x="3125" y="10200"/>
                    </a:lnTo>
                    <a:lnTo>
                      <a:pt x="3333" y="9800"/>
                    </a:lnTo>
                    <a:lnTo>
                      <a:pt x="3542" y="9200"/>
                    </a:lnTo>
                    <a:lnTo>
                      <a:pt x="3958" y="8800"/>
                    </a:lnTo>
                    <a:lnTo>
                      <a:pt x="4167" y="8200"/>
                    </a:lnTo>
                    <a:lnTo>
                      <a:pt x="4375" y="7800"/>
                    </a:lnTo>
                    <a:lnTo>
                      <a:pt x="4375" y="7200"/>
                    </a:lnTo>
                    <a:lnTo>
                      <a:pt x="4792" y="6800"/>
                    </a:lnTo>
                    <a:lnTo>
                      <a:pt x="5000" y="6200"/>
                    </a:lnTo>
                    <a:lnTo>
                      <a:pt x="5000" y="5800"/>
                    </a:lnTo>
                    <a:lnTo>
                      <a:pt x="5417" y="5200"/>
                    </a:lnTo>
                    <a:lnTo>
                      <a:pt x="5625" y="4800"/>
                    </a:lnTo>
                    <a:lnTo>
                      <a:pt x="6042" y="4600"/>
                    </a:lnTo>
                    <a:lnTo>
                      <a:pt x="6042" y="3800"/>
                    </a:lnTo>
                    <a:lnTo>
                      <a:pt x="6250" y="3600"/>
                    </a:lnTo>
                    <a:lnTo>
                      <a:pt x="6458" y="3200"/>
                    </a:lnTo>
                    <a:lnTo>
                      <a:pt x="6458" y="3000"/>
                    </a:lnTo>
                    <a:lnTo>
                      <a:pt x="6875" y="2600"/>
                    </a:lnTo>
                    <a:lnTo>
                      <a:pt x="7083" y="2200"/>
                    </a:lnTo>
                    <a:lnTo>
                      <a:pt x="7292" y="2000"/>
                    </a:lnTo>
                    <a:lnTo>
                      <a:pt x="7500" y="1600"/>
                    </a:lnTo>
                    <a:lnTo>
                      <a:pt x="7917" y="1600"/>
                    </a:lnTo>
                    <a:lnTo>
                      <a:pt x="7917" y="1200"/>
                    </a:lnTo>
                    <a:lnTo>
                      <a:pt x="7917" y="1000"/>
                    </a:lnTo>
                    <a:lnTo>
                      <a:pt x="8542" y="600"/>
                    </a:lnTo>
                    <a:lnTo>
                      <a:pt x="8958" y="400"/>
                    </a:lnTo>
                    <a:lnTo>
                      <a:pt x="9167" y="400"/>
                    </a:lnTo>
                    <a:lnTo>
                      <a:pt x="9583" y="0"/>
                    </a:lnTo>
                    <a:lnTo>
                      <a:pt x="9792" y="0"/>
                    </a:lnTo>
                    <a:lnTo>
                      <a:pt x="10000" y="0"/>
                    </a:lnTo>
                    <a:lnTo>
                      <a:pt x="10417" y="0"/>
                    </a:lnTo>
                    <a:lnTo>
                      <a:pt x="10625" y="0"/>
                    </a:lnTo>
                    <a:lnTo>
                      <a:pt x="11042" y="0"/>
                    </a:lnTo>
                    <a:lnTo>
                      <a:pt x="11042" y="400"/>
                    </a:lnTo>
                    <a:lnTo>
                      <a:pt x="11667" y="400"/>
                    </a:lnTo>
                    <a:lnTo>
                      <a:pt x="11667" y="600"/>
                    </a:lnTo>
                    <a:lnTo>
                      <a:pt x="11667" y="1000"/>
                    </a:lnTo>
                    <a:lnTo>
                      <a:pt x="12083" y="1200"/>
                    </a:lnTo>
                    <a:lnTo>
                      <a:pt x="12292" y="1600"/>
                    </a:lnTo>
                    <a:lnTo>
                      <a:pt x="12500" y="2000"/>
                    </a:lnTo>
                    <a:lnTo>
                      <a:pt x="12708" y="2200"/>
                    </a:lnTo>
                    <a:lnTo>
                      <a:pt x="13125" y="2600"/>
                    </a:lnTo>
                    <a:lnTo>
                      <a:pt x="13333" y="3000"/>
                    </a:lnTo>
                    <a:lnTo>
                      <a:pt x="13333" y="3200"/>
                    </a:lnTo>
                    <a:lnTo>
                      <a:pt x="13542" y="3800"/>
                    </a:lnTo>
                    <a:lnTo>
                      <a:pt x="13958" y="4200"/>
                    </a:lnTo>
                    <a:lnTo>
                      <a:pt x="13958" y="4800"/>
                    </a:lnTo>
                    <a:lnTo>
                      <a:pt x="14375" y="5600"/>
                    </a:lnTo>
                    <a:lnTo>
                      <a:pt x="14583" y="5800"/>
                    </a:lnTo>
                    <a:lnTo>
                      <a:pt x="14792" y="6600"/>
                    </a:lnTo>
                    <a:lnTo>
                      <a:pt x="15208" y="6800"/>
                    </a:lnTo>
                    <a:lnTo>
                      <a:pt x="15208" y="7600"/>
                    </a:lnTo>
                    <a:lnTo>
                      <a:pt x="15417" y="8200"/>
                    </a:lnTo>
                    <a:lnTo>
                      <a:pt x="15625" y="8800"/>
                    </a:lnTo>
                    <a:lnTo>
                      <a:pt x="15833" y="9200"/>
                    </a:lnTo>
                    <a:lnTo>
                      <a:pt x="16042" y="9800"/>
                    </a:lnTo>
                    <a:lnTo>
                      <a:pt x="16458" y="10600"/>
                    </a:lnTo>
                    <a:lnTo>
                      <a:pt x="16667" y="10800"/>
                    </a:lnTo>
                    <a:lnTo>
                      <a:pt x="16875" y="11400"/>
                    </a:lnTo>
                    <a:lnTo>
                      <a:pt x="17083" y="12200"/>
                    </a:lnTo>
                    <a:lnTo>
                      <a:pt x="17083" y="12800"/>
                    </a:lnTo>
                    <a:lnTo>
                      <a:pt x="17292" y="13200"/>
                    </a:lnTo>
                    <a:lnTo>
                      <a:pt x="17500" y="13800"/>
                    </a:lnTo>
                    <a:lnTo>
                      <a:pt x="17708" y="14400"/>
                    </a:lnTo>
                    <a:lnTo>
                      <a:pt x="17917" y="14800"/>
                    </a:lnTo>
                    <a:lnTo>
                      <a:pt x="18125" y="15400"/>
                    </a:lnTo>
                    <a:lnTo>
                      <a:pt x="18333" y="15600"/>
                    </a:lnTo>
                    <a:lnTo>
                      <a:pt x="18542" y="16400"/>
                    </a:lnTo>
                    <a:lnTo>
                      <a:pt x="18750" y="16600"/>
                    </a:lnTo>
                    <a:lnTo>
                      <a:pt x="18958" y="17200"/>
                    </a:lnTo>
                    <a:lnTo>
                      <a:pt x="18958" y="17600"/>
                    </a:lnTo>
                    <a:lnTo>
                      <a:pt x="18958" y="18000"/>
                    </a:lnTo>
                    <a:lnTo>
                      <a:pt x="19167" y="18200"/>
                    </a:lnTo>
                    <a:lnTo>
                      <a:pt x="19375" y="19000"/>
                    </a:lnTo>
                    <a:lnTo>
                      <a:pt x="19583" y="19000"/>
                    </a:lnTo>
                    <a:lnTo>
                      <a:pt x="19583" y="19200"/>
                    </a:lnTo>
                    <a:lnTo>
                      <a:pt x="19583" y="19600"/>
                    </a:lnTo>
                    <a:lnTo>
                      <a:pt x="19792" y="19800"/>
                    </a:lnTo>
                  </a:path>
                </a:pathLst>
              </a:custGeom>
              <a:noFill/>
              <a:ln w="28575" cap="flat" cmpd="sng">
                <a:solidFill>
                  <a:srgbClr val="FF33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546" name="Group 114"/>
            <p:cNvGrpSpPr>
              <a:grpSpLocks/>
            </p:cNvGrpSpPr>
            <p:nvPr/>
          </p:nvGrpSpPr>
          <p:grpSpPr bwMode="auto">
            <a:xfrm>
              <a:off x="3303" y="2743"/>
              <a:ext cx="88" cy="39"/>
              <a:chOff x="-1" y="0"/>
              <a:chExt cx="20001" cy="20000"/>
            </a:xfrm>
          </p:grpSpPr>
          <p:sp>
            <p:nvSpPr>
              <p:cNvPr id="16574" name="Freeform 115"/>
              <p:cNvSpPr>
                <a:spLocks/>
              </p:cNvSpPr>
              <p:nvPr/>
            </p:nvSpPr>
            <p:spPr bwMode="auto">
              <a:xfrm>
                <a:off x="11298" y="0"/>
                <a:ext cx="8702" cy="19804"/>
              </a:xfrm>
              <a:custGeom>
                <a:avLst/>
                <a:gdLst>
                  <a:gd name="T0" fmla="*/ 0 w 20000"/>
                  <a:gd name="T1" fmla="*/ 13816 h 20000"/>
                  <a:gd name="T2" fmla="*/ 0 w 20000"/>
                  <a:gd name="T3" fmla="*/ 13056 h 20000"/>
                  <a:gd name="T4" fmla="*/ 0 w 20000"/>
                  <a:gd name="T5" fmla="*/ 12144 h 20000"/>
                  <a:gd name="T6" fmla="*/ 0 w 20000"/>
                  <a:gd name="T7" fmla="*/ 11234 h 20000"/>
                  <a:gd name="T8" fmla="*/ 0 w 20000"/>
                  <a:gd name="T9" fmla="*/ 10169 h 20000"/>
                  <a:gd name="T10" fmla="*/ 0 w 20000"/>
                  <a:gd name="T11" fmla="*/ 9410 h 20000"/>
                  <a:gd name="T12" fmla="*/ 0 w 20000"/>
                  <a:gd name="T13" fmla="*/ 8654 h 20000"/>
                  <a:gd name="T14" fmla="*/ 0 w 20000"/>
                  <a:gd name="T15" fmla="*/ 7743 h 20000"/>
                  <a:gd name="T16" fmla="*/ 0 w 20000"/>
                  <a:gd name="T17" fmla="*/ 6982 h 20000"/>
                  <a:gd name="T18" fmla="*/ 0 w 20000"/>
                  <a:gd name="T19" fmla="*/ 6224 h 20000"/>
                  <a:gd name="T20" fmla="*/ 0 w 20000"/>
                  <a:gd name="T21" fmla="*/ 5463 h 20000"/>
                  <a:gd name="T22" fmla="*/ 0 w 20000"/>
                  <a:gd name="T23" fmla="*/ 4706 h 20000"/>
                  <a:gd name="T24" fmla="*/ 0 w 20000"/>
                  <a:gd name="T25" fmla="*/ 3947 h 20000"/>
                  <a:gd name="T26" fmla="*/ 0 w 20000"/>
                  <a:gd name="T27" fmla="*/ 3491 h 20000"/>
                  <a:gd name="T28" fmla="*/ 0 w 20000"/>
                  <a:gd name="T29" fmla="*/ 2732 h 20000"/>
                  <a:gd name="T30" fmla="*/ 0 w 20000"/>
                  <a:gd name="T31" fmla="*/ 2277 h 20000"/>
                  <a:gd name="T32" fmla="*/ 0 w 20000"/>
                  <a:gd name="T33" fmla="*/ 1668 h 20000"/>
                  <a:gd name="T34" fmla="*/ 0 w 20000"/>
                  <a:gd name="T35" fmla="*/ 1215 h 20000"/>
                  <a:gd name="T36" fmla="*/ 0 w 20000"/>
                  <a:gd name="T37" fmla="*/ 911 h 20000"/>
                  <a:gd name="T38" fmla="*/ 0 w 20000"/>
                  <a:gd name="T39" fmla="*/ 454 h 20000"/>
                  <a:gd name="T40" fmla="*/ 0 w 20000"/>
                  <a:gd name="T41" fmla="*/ 305 h 20000"/>
                  <a:gd name="T42" fmla="*/ 0 w 20000"/>
                  <a:gd name="T43" fmla="*/ 305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305 h 20000"/>
                  <a:gd name="T54" fmla="*/ 0 w 20000"/>
                  <a:gd name="T55" fmla="*/ 758 h 20000"/>
                  <a:gd name="T56" fmla="*/ 0 w 20000"/>
                  <a:gd name="T57" fmla="*/ 1215 h 20000"/>
                  <a:gd name="T58" fmla="*/ 0 w 20000"/>
                  <a:gd name="T59" fmla="*/ 1668 h 20000"/>
                  <a:gd name="T60" fmla="*/ 0 w 20000"/>
                  <a:gd name="T61" fmla="*/ 2277 h 20000"/>
                  <a:gd name="T62" fmla="*/ 0 w 20000"/>
                  <a:gd name="T63" fmla="*/ 2884 h 20000"/>
                  <a:gd name="T64" fmla="*/ 0 w 20000"/>
                  <a:gd name="T65" fmla="*/ 3643 h 20000"/>
                  <a:gd name="T66" fmla="*/ 0 w 20000"/>
                  <a:gd name="T67" fmla="*/ 4401 h 20000"/>
                  <a:gd name="T68" fmla="*/ 0 w 20000"/>
                  <a:gd name="T69" fmla="*/ 5161 h 20000"/>
                  <a:gd name="T70" fmla="*/ 0 w 20000"/>
                  <a:gd name="T71" fmla="*/ 6224 h 20000"/>
                  <a:gd name="T72" fmla="*/ 0 w 20000"/>
                  <a:gd name="T73" fmla="*/ 6982 h 20000"/>
                  <a:gd name="T74" fmla="*/ 0 w 20000"/>
                  <a:gd name="T75" fmla="*/ 8045 h 20000"/>
                  <a:gd name="T76" fmla="*/ 0 w 20000"/>
                  <a:gd name="T77" fmla="*/ 8654 h 20000"/>
                  <a:gd name="T78" fmla="*/ 0 w 20000"/>
                  <a:gd name="T79" fmla="*/ 9717 h 20000"/>
                  <a:gd name="T80" fmla="*/ 0 w 20000"/>
                  <a:gd name="T81" fmla="*/ 10473 h 20000"/>
                  <a:gd name="T82" fmla="*/ 0 w 20000"/>
                  <a:gd name="T83" fmla="*/ 11234 h 20000"/>
                  <a:gd name="T84" fmla="*/ 0 w 20000"/>
                  <a:gd name="T85" fmla="*/ 11839 h 20000"/>
                  <a:gd name="T86" fmla="*/ 0 w 20000"/>
                  <a:gd name="T87" fmla="*/ 12599 h 20000"/>
                  <a:gd name="T88" fmla="*/ 0 w 20000"/>
                  <a:gd name="T89" fmla="*/ 13359 h 20000"/>
                  <a:gd name="T90" fmla="*/ 0 w 20000"/>
                  <a:gd name="T91" fmla="*/ 13816 h 20000"/>
                  <a:gd name="T92" fmla="*/ 0 w 20000"/>
                  <a:gd name="T93" fmla="*/ 14422 h 20000"/>
                  <a:gd name="T94" fmla="*/ 0 w 20000"/>
                  <a:gd name="T95" fmla="*/ 14877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000"/>
                    </a:moveTo>
                    <a:lnTo>
                      <a:pt x="0" y="18200"/>
                    </a:lnTo>
                    <a:lnTo>
                      <a:pt x="208" y="17600"/>
                    </a:lnTo>
                    <a:lnTo>
                      <a:pt x="625" y="17200"/>
                    </a:lnTo>
                    <a:lnTo>
                      <a:pt x="625" y="16600"/>
                    </a:lnTo>
                    <a:lnTo>
                      <a:pt x="833" y="16000"/>
                    </a:lnTo>
                    <a:lnTo>
                      <a:pt x="1042" y="15400"/>
                    </a:lnTo>
                    <a:lnTo>
                      <a:pt x="1250" y="14800"/>
                    </a:lnTo>
                    <a:lnTo>
                      <a:pt x="1667" y="14000"/>
                    </a:lnTo>
                    <a:lnTo>
                      <a:pt x="1875" y="13400"/>
                    </a:lnTo>
                    <a:lnTo>
                      <a:pt x="2083" y="13200"/>
                    </a:lnTo>
                    <a:lnTo>
                      <a:pt x="2500" y="12400"/>
                    </a:lnTo>
                    <a:lnTo>
                      <a:pt x="2500" y="11800"/>
                    </a:lnTo>
                    <a:lnTo>
                      <a:pt x="2500" y="11400"/>
                    </a:lnTo>
                    <a:lnTo>
                      <a:pt x="2917" y="10800"/>
                    </a:lnTo>
                    <a:lnTo>
                      <a:pt x="3125" y="10200"/>
                    </a:lnTo>
                    <a:lnTo>
                      <a:pt x="3333" y="9800"/>
                    </a:lnTo>
                    <a:lnTo>
                      <a:pt x="3542" y="9200"/>
                    </a:lnTo>
                    <a:lnTo>
                      <a:pt x="3958" y="8800"/>
                    </a:lnTo>
                    <a:lnTo>
                      <a:pt x="4167" y="8200"/>
                    </a:lnTo>
                    <a:lnTo>
                      <a:pt x="4375" y="7800"/>
                    </a:lnTo>
                    <a:lnTo>
                      <a:pt x="4375" y="7200"/>
                    </a:lnTo>
                    <a:lnTo>
                      <a:pt x="4792" y="6800"/>
                    </a:lnTo>
                    <a:lnTo>
                      <a:pt x="5000" y="6200"/>
                    </a:lnTo>
                    <a:lnTo>
                      <a:pt x="5000" y="5800"/>
                    </a:lnTo>
                    <a:lnTo>
                      <a:pt x="5417" y="5200"/>
                    </a:lnTo>
                    <a:lnTo>
                      <a:pt x="5625" y="4800"/>
                    </a:lnTo>
                    <a:lnTo>
                      <a:pt x="6042" y="4600"/>
                    </a:lnTo>
                    <a:lnTo>
                      <a:pt x="6042" y="3800"/>
                    </a:lnTo>
                    <a:lnTo>
                      <a:pt x="6250" y="3600"/>
                    </a:lnTo>
                    <a:lnTo>
                      <a:pt x="6458" y="3200"/>
                    </a:lnTo>
                    <a:lnTo>
                      <a:pt x="6458" y="3000"/>
                    </a:lnTo>
                    <a:lnTo>
                      <a:pt x="6875" y="2600"/>
                    </a:lnTo>
                    <a:lnTo>
                      <a:pt x="7083" y="2200"/>
                    </a:lnTo>
                    <a:lnTo>
                      <a:pt x="7292" y="2000"/>
                    </a:lnTo>
                    <a:lnTo>
                      <a:pt x="7500" y="1600"/>
                    </a:lnTo>
                    <a:lnTo>
                      <a:pt x="7917" y="1600"/>
                    </a:lnTo>
                    <a:lnTo>
                      <a:pt x="7917" y="1200"/>
                    </a:lnTo>
                    <a:lnTo>
                      <a:pt x="7917" y="1000"/>
                    </a:lnTo>
                    <a:lnTo>
                      <a:pt x="8542" y="600"/>
                    </a:lnTo>
                    <a:lnTo>
                      <a:pt x="8958" y="400"/>
                    </a:lnTo>
                    <a:lnTo>
                      <a:pt x="9167" y="400"/>
                    </a:lnTo>
                    <a:lnTo>
                      <a:pt x="9583" y="0"/>
                    </a:lnTo>
                    <a:lnTo>
                      <a:pt x="9792" y="0"/>
                    </a:lnTo>
                    <a:lnTo>
                      <a:pt x="10000" y="0"/>
                    </a:lnTo>
                    <a:lnTo>
                      <a:pt x="10417" y="0"/>
                    </a:lnTo>
                    <a:lnTo>
                      <a:pt x="10625" y="0"/>
                    </a:lnTo>
                    <a:lnTo>
                      <a:pt x="11042" y="0"/>
                    </a:lnTo>
                    <a:lnTo>
                      <a:pt x="11042" y="400"/>
                    </a:lnTo>
                    <a:lnTo>
                      <a:pt x="11667" y="400"/>
                    </a:lnTo>
                    <a:lnTo>
                      <a:pt x="11667" y="600"/>
                    </a:lnTo>
                    <a:lnTo>
                      <a:pt x="11667" y="1000"/>
                    </a:lnTo>
                    <a:lnTo>
                      <a:pt x="12083" y="1200"/>
                    </a:lnTo>
                    <a:lnTo>
                      <a:pt x="12292" y="1600"/>
                    </a:lnTo>
                    <a:lnTo>
                      <a:pt x="12500" y="2000"/>
                    </a:lnTo>
                    <a:lnTo>
                      <a:pt x="12708" y="2200"/>
                    </a:lnTo>
                    <a:lnTo>
                      <a:pt x="13125" y="2600"/>
                    </a:lnTo>
                    <a:lnTo>
                      <a:pt x="13333" y="3000"/>
                    </a:lnTo>
                    <a:lnTo>
                      <a:pt x="13333" y="3200"/>
                    </a:lnTo>
                    <a:lnTo>
                      <a:pt x="13542" y="3800"/>
                    </a:lnTo>
                    <a:lnTo>
                      <a:pt x="13958" y="4200"/>
                    </a:lnTo>
                    <a:lnTo>
                      <a:pt x="13958" y="4800"/>
                    </a:lnTo>
                    <a:lnTo>
                      <a:pt x="14375" y="5600"/>
                    </a:lnTo>
                    <a:lnTo>
                      <a:pt x="14583" y="5800"/>
                    </a:lnTo>
                    <a:lnTo>
                      <a:pt x="14792" y="6600"/>
                    </a:lnTo>
                    <a:lnTo>
                      <a:pt x="15208" y="6800"/>
                    </a:lnTo>
                    <a:lnTo>
                      <a:pt x="15208" y="7600"/>
                    </a:lnTo>
                    <a:lnTo>
                      <a:pt x="15417" y="8200"/>
                    </a:lnTo>
                    <a:lnTo>
                      <a:pt x="15625" y="8800"/>
                    </a:lnTo>
                    <a:lnTo>
                      <a:pt x="15833" y="9200"/>
                    </a:lnTo>
                    <a:lnTo>
                      <a:pt x="16042" y="9800"/>
                    </a:lnTo>
                    <a:lnTo>
                      <a:pt x="16458" y="10600"/>
                    </a:lnTo>
                    <a:lnTo>
                      <a:pt x="16667" y="10800"/>
                    </a:lnTo>
                    <a:lnTo>
                      <a:pt x="16875" y="11400"/>
                    </a:lnTo>
                    <a:lnTo>
                      <a:pt x="17083" y="12200"/>
                    </a:lnTo>
                    <a:lnTo>
                      <a:pt x="17083" y="12800"/>
                    </a:lnTo>
                    <a:lnTo>
                      <a:pt x="17292" y="13200"/>
                    </a:lnTo>
                    <a:lnTo>
                      <a:pt x="17500" y="13800"/>
                    </a:lnTo>
                    <a:lnTo>
                      <a:pt x="17708" y="14400"/>
                    </a:lnTo>
                    <a:lnTo>
                      <a:pt x="17917" y="14800"/>
                    </a:lnTo>
                    <a:lnTo>
                      <a:pt x="18125" y="15400"/>
                    </a:lnTo>
                    <a:lnTo>
                      <a:pt x="18333" y="15600"/>
                    </a:lnTo>
                    <a:lnTo>
                      <a:pt x="18542" y="16400"/>
                    </a:lnTo>
                    <a:lnTo>
                      <a:pt x="18750" y="16600"/>
                    </a:lnTo>
                    <a:lnTo>
                      <a:pt x="18958" y="17200"/>
                    </a:lnTo>
                    <a:lnTo>
                      <a:pt x="18958" y="17600"/>
                    </a:lnTo>
                    <a:lnTo>
                      <a:pt x="18958" y="18000"/>
                    </a:lnTo>
                    <a:lnTo>
                      <a:pt x="19167" y="18200"/>
                    </a:lnTo>
                    <a:lnTo>
                      <a:pt x="19375" y="19000"/>
                    </a:lnTo>
                    <a:lnTo>
                      <a:pt x="19583" y="19000"/>
                    </a:lnTo>
                    <a:lnTo>
                      <a:pt x="19583" y="19200"/>
                    </a:lnTo>
                    <a:lnTo>
                      <a:pt x="19583" y="19600"/>
                    </a:lnTo>
                    <a:lnTo>
                      <a:pt x="19792" y="19800"/>
                    </a:lnTo>
                  </a:path>
                </a:pathLst>
              </a:custGeom>
              <a:noFill/>
              <a:ln w="28575" cap="flat" cmpd="sng">
                <a:solidFill>
                  <a:srgbClr val="FF33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5" name="Freeform 116"/>
              <p:cNvSpPr>
                <a:spLocks/>
              </p:cNvSpPr>
              <p:nvPr/>
            </p:nvSpPr>
            <p:spPr bwMode="auto">
              <a:xfrm>
                <a:off x="-1" y="196"/>
                <a:ext cx="8687" cy="19804"/>
              </a:xfrm>
              <a:custGeom>
                <a:avLst/>
                <a:gdLst>
                  <a:gd name="T0" fmla="*/ 0 w 20000"/>
                  <a:gd name="T1" fmla="*/ 13816 h 20000"/>
                  <a:gd name="T2" fmla="*/ 0 w 20000"/>
                  <a:gd name="T3" fmla="*/ 13056 h 20000"/>
                  <a:gd name="T4" fmla="*/ 0 w 20000"/>
                  <a:gd name="T5" fmla="*/ 12144 h 20000"/>
                  <a:gd name="T6" fmla="*/ 0 w 20000"/>
                  <a:gd name="T7" fmla="*/ 11234 h 20000"/>
                  <a:gd name="T8" fmla="*/ 0 w 20000"/>
                  <a:gd name="T9" fmla="*/ 10169 h 20000"/>
                  <a:gd name="T10" fmla="*/ 0 w 20000"/>
                  <a:gd name="T11" fmla="*/ 9410 h 20000"/>
                  <a:gd name="T12" fmla="*/ 0 w 20000"/>
                  <a:gd name="T13" fmla="*/ 8654 h 20000"/>
                  <a:gd name="T14" fmla="*/ 0 w 20000"/>
                  <a:gd name="T15" fmla="*/ 7743 h 20000"/>
                  <a:gd name="T16" fmla="*/ 0 w 20000"/>
                  <a:gd name="T17" fmla="*/ 6982 h 20000"/>
                  <a:gd name="T18" fmla="*/ 0 w 20000"/>
                  <a:gd name="T19" fmla="*/ 6224 h 20000"/>
                  <a:gd name="T20" fmla="*/ 0 w 20000"/>
                  <a:gd name="T21" fmla="*/ 5463 h 20000"/>
                  <a:gd name="T22" fmla="*/ 0 w 20000"/>
                  <a:gd name="T23" fmla="*/ 4706 h 20000"/>
                  <a:gd name="T24" fmla="*/ 0 w 20000"/>
                  <a:gd name="T25" fmla="*/ 3947 h 20000"/>
                  <a:gd name="T26" fmla="*/ 0 w 20000"/>
                  <a:gd name="T27" fmla="*/ 3491 h 20000"/>
                  <a:gd name="T28" fmla="*/ 0 w 20000"/>
                  <a:gd name="T29" fmla="*/ 2732 h 20000"/>
                  <a:gd name="T30" fmla="*/ 0 w 20000"/>
                  <a:gd name="T31" fmla="*/ 2277 h 20000"/>
                  <a:gd name="T32" fmla="*/ 0 w 20000"/>
                  <a:gd name="T33" fmla="*/ 1668 h 20000"/>
                  <a:gd name="T34" fmla="*/ 0 w 20000"/>
                  <a:gd name="T35" fmla="*/ 1215 h 20000"/>
                  <a:gd name="T36" fmla="*/ 0 w 20000"/>
                  <a:gd name="T37" fmla="*/ 911 h 20000"/>
                  <a:gd name="T38" fmla="*/ 0 w 20000"/>
                  <a:gd name="T39" fmla="*/ 454 h 20000"/>
                  <a:gd name="T40" fmla="*/ 0 w 20000"/>
                  <a:gd name="T41" fmla="*/ 305 h 20000"/>
                  <a:gd name="T42" fmla="*/ 0 w 20000"/>
                  <a:gd name="T43" fmla="*/ 305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305 h 20000"/>
                  <a:gd name="T54" fmla="*/ 0 w 20000"/>
                  <a:gd name="T55" fmla="*/ 758 h 20000"/>
                  <a:gd name="T56" fmla="*/ 0 w 20000"/>
                  <a:gd name="T57" fmla="*/ 1215 h 20000"/>
                  <a:gd name="T58" fmla="*/ 0 w 20000"/>
                  <a:gd name="T59" fmla="*/ 1668 h 20000"/>
                  <a:gd name="T60" fmla="*/ 0 w 20000"/>
                  <a:gd name="T61" fmla="*/ 2277 h 20000"/>
                  <a:gd name="T62" fmla="*/ 0 w 20000"/>
                  <a:gd name="T63" fmla="*/ 2884 h 20000"/>
                  <a:gd name="T64" fmla="*/ 0 w 20000"/>
                  <a:gd name="T65" fmla="*/ 3643 h 20000"/>
                  <a:gd name="T66" fmla="*/ 0 w 20000"/>
                  <a:gd name="T67" fmla="*/ 4401 h 20000"/>
                  <a:gd name="T68" fmla="*/ 0 w 20000"/>
                  <a:gd name="T69" fmla="*/ 5161 h 20000"/>
                  <a:gd name="T70" fmla="*/ 0 w 20000"/>
                  <a:gd name="T71" fmla="*/ 6224 h 20000"/>
                  <a:gd name="T72" fmla="*/ 0 w 20000"/>
                  <a:gd name="T73" fmla="*/ 6982 h 20000"/>
                  <a:gd name="T74" fmla="*/ 0 w 20000"/>
                  <a:gd name="T75" fmla="*/ 8045 h 20000"/>
                  <a:gd name="T76" fmla="*/ 0 w 20000"/>
                  <a:gd name="T77" fmla="*/ 8654 h 20000"/>
                  <a:gd name="T78" fmla="*/ 0 w 20000"/>
                  <a:gd name="T79" fmla="*/ 9717 h 20000"/>
                  <a:gd name="T80" fmla="*/ 0 w 20000"/>
                  <a:gd name="T81" fmla="*/ 10473 h 20000"/>
                  <a:gd name="T82" fmla="*/ 0 w 20000"/>
                  <a:gd name="T83" fmla="*/ 11234 h 20000"/>
                  <a:gd name="T84" fmla="*/ 0 w 20000"/>
                  <a:gd name="T85" fmla="*/ 11839 h 20000"/>
                  <a:gd name="T86" fmla="*/ 0 w 20000"/>
                  <a:gd name="T87" fmla="*/ 12599 h 20000"/>
                  <a:gd name="T88" fmla="*/ 0 w 20000"/>
                  <a:gd name="T89" fmla="*/ 13359 h 20000"/>
                  <a:gd name="T90" fmla="*/ 0 w 20000"/>
                  <a:gd name="T91" fmla="*/ 13816 h 20000"/>
                  <a:gd name="T92" fmla="*/ 0 w 20000"/>
                  <a:gd name="T93" fmla="*/ 14422 h 20000"/>
                  <a:gd name="T94" fmla="*/ 0 w 20000"/>
                  <a:gd name="T95" fmla="*/ 14877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000"/>
                    </a:moveTo>
                    <a:lnTo>
                      <a:pt x="0" y="18200"/>
                    </a:lnTo>
                    <a:lnTo>
                      <a:pt x="208" y="17600"/>
                    </a:lnTo>
                    <a:lnTo>
                      <a:pt x="625" y="17200"/>
                    </a:lnTo>
                    <a:lnTo>
                      <a:pt x="625" y="16600"/>
                    </a:lnTo>
                    <a:lnTo>
                      <a:pt x="833" y="16000"/>
                    </a:lnTo>
                    <a:lnTo>
                      <a:pt x="1042" y="15400"/>
                    </a:lnTo>
                    <a:lnTo>
                      <a:pt x="1250" y="14800"/>
                    </a:lnTo>
                    <a:lnTo>
                      <a:pt x="1667" y="14000"/>
                    </a:lnTo>
                    <a:lnTo>
                      <a:pt x="1875" y="13400"/>
                    </a:lnTo>
                    <a:lnTo>
                      <a:pt x="2083" y="13200"/>
                    </a:lnTo>
                    <a:lnTo>
                      <a:pt x="2500" y="12400"/>
                    </a:lnTo>
                    <a:lnTo>
                      <a:pt x="2500" y="11800"/>
                    </a:lnTo>
                    <a:lnTo>
                      <a:pt x="2500" y="11400"/>
                    </a:lnTo>
                    <a:lnTo>
                      <a:pt x="2917" y="10800"/>
                    </a:lnTo>
                    <a:lnTo>
                      <a:pt x="3125" y="10200"/>
                    </a:lnTo>
                    <a:lnTo>
                      <a:pt x="3333" y="9800"/>
                    </a:lnTo>
                    <a:lnTo>
                      <a:pt x="3542" y="9200"/>
                    </a:lnTo>
                    <a:lnTo>
                      <a:pt x="3958" y="8800"/>
                    </a:lnTo>
                    <a:lnTo>
                      <a:pt x="4167" y="8200"/>
                    </a:lnTo>
                    <a:lnTo>
                      <a:pt x="4375" y="7800"/>
                    </a:lnTo>
                    <a:lnTo>
                      <a:pt x="4375" y="7200"/>
                    </a:lnTo>
                    <a:lnTo>
                      <a:pt x="4792" y="6800"/>
                    </a:lnTo>
                    <a:lnTo>
                      <a:pt x="5000" y="6200"/>
                    </a:lnTo>
                    <a:lnTo>
                      <a:pt x="5000" y="5800"/>
                    </a:lnTo>
                    <a:lnTo>
                      <a:pt x="5417" y="5200"/>
                    </a:lnTo>
                    <a:lnTo>
                      <a:pt x="5625" y="4800"/>
                    </a:lnTo>
                    <a:lnTo>
                      <a:pt x="6042" y="4600"/>
                    </a:lnTo>
                    <a:lnTo>
                      <a:pt x="6042" y="3800"/>
                    </a:lnTo>
                    <a:lnTo>
                      <a:pt x="6250" y="3600"/>
                    </a:lnTo>
                    <a:lnTo>
                      <a:pt x="6458" y="3200"/>
                    </a:lnTo>
                    <a:lnTo>
                      <a:pt x="6458" y="3000"/>
                    </a:lnTo>
                    <a:lnTo>
                      <a:pt x="6875" y="2600"/>
                    </a:lnTo>
                    <a:lnTo>
                      <a:pt x="7083" y="2200"/>
                    </a:lnTo>
                    <a:lnTo>
                      <a:pt x="7292" y="2000"/>
                    </a:lnTo>
                    <a:lnTo>
                      <a:pt x="7500" y="1600"/>
                    </a:lnTo>
                    <a:lnTo>
                      <a:pt x="7917" y="1600"/>
                    </a:lnTo>
                    <a:lnTo>
                      <a:pt x="7917" y="1200"/>
                    </a:lnTo>
                    <a:lnTo>
                      <a:pt x="7917" y="1000"/>
                    </a:lnTo>
                    <a:lnTo>
                      <a:pt x="8542" y="600"/>
                    </a:lnTo>
                    <a:lnTo>
                      <a:pt x="8958" y="400"/>
                    </a:lnTo>
                    <a:lnTo>
                      <a:pt x="9167" y="400"/>
                    </a:lnTo>
                    <a:lnTo>
                      <a:pt x="9583" y="0"/>
                    </a:lnTo>
                    <a:lnTo>
                      <a:pt x="9792" y="0"/>
                    </a:lnTo>
                    <a:lnTo>
                      <a:pt x="10000" y="0"/>
                    </a:lnTo>
                    <a:lnTo>
                      <a:pt x="10417" y="0"/>
                    </a:lnTo>
                    <a:lnTo>
                      <a:pt x="10625" y="0"/>
                    </a:lnTo>
                    <a:lnTo>
                      <a:pt x="11042" y="0"/>
                    </a:lnTo>
                    <a:lnTo>
                      <a:pt x="11042" y="400"/>
                    </a:lnTo>
                    <a:lnTo>
                      <a:pt x="11667" y="400"/>
                    </a:lnTo>
                    <a:lnTo>
                      <a:pt x="11667" y="600"/>
                    </a:lnTo>
                    <a:lnTo>
                      <a:pt x="11667" y="1000"/>
                    </a:lnTo>
                    <a:lnTo>
                      <a:pt x="12083" y="1200"/>
                    </a:lnTo>
                    <a:lnTo>
                      <a:pt x="12292" y="1600"/>
                    </a:lnTo>
                    <a:lnTo>
                      <a:pt x="12500" y="2000"/>
                    </a:lnTo>
                    <a:lnTo>
                      <a:pt x="12708" y="2200"/>
                    </a:lnTo>
                    <a:lnTo>
                      <a:pt x="13125" y="2600"/>
                    </a:lnTo>
                    <a:lnTo>
                      <a:pt x="13333" y="3000"/>
                    </a:lnTo>
                    <a:lnTo>
                      <a:pt x="13333" y="3200"/>
                    </a:lnTo>
                    <a:lnTo>
                      <a:pt x="13542" y="3800"/>
                    </a:lnTo>
                    <a:lnTo>
                      <a:pt x="13958" y="4200"/>
                    </a:lnTo>
                    <a:lnTo>
                      <a:pt x="13958" y="4800"/>
                    </a:lnTo>
                    <a:lnTo>
                      <a:pt x="14375" y="5600"/>
                    </a:lnTo>
                    <a:lnTo>
                      <a:pt x="14583" y="5800"/>
                    </a:lnTo>
                    <a:lnTo>
                      <a:pt x="14792" y="6600"/>
                    </a:lnTo>
                    <a:lnTo>
                      <a:pt x="15208" y="6800"/>
                    </a:lnTo>
                    <a:lnTo>
                      <a:pt x="15208" y="7600"/>
                    </a:lnTo>
                    <a:lnTo>
                      <a:pt x="15417" y="8200"/>
                    </a:lnTo>
                    <a:lnTo>
                      <a:pt x="15625" y="8800"/>
                    </a:lnTo>
                    <a:lnTo>
                      <a:pt x="15833" y="9200"/>
                    </a:lnTo>
                    <a:lnTo>
                      <a:pt x="16042" y="9800"/>
                    </a:lnTo>
                    <a:lnTo>
                      <a:pt x="16458" y="10600"/>
                    </a:lnTo>
                    <a:lnTo>
                      <a:pt x="16667" y="10800"/>
                    </a:lnTo>
                    <a:lnTo>
                      <a:pt x="16875" y="11400"/>
                    </a:lnTo>
                    <a:lnTo>
                      <a:pt x="17083" y="12200"/>
                    </a:lnTo>
                    <a:lnTo>
                      <a:pt x="17083" y="12800"/>
                    </a:lnTo>
                    <a:lnTo>
                      <a:pt x="17292" y="13200"/>
                    </a:lnTo>
                    <a:lnTo>
                      <a:pt x="17500" y="13800"/>
                    </a:lnTo>
                    <a:lnTo>
                      <a:pt x="17708" y="14400"/>
                    </a:lnTo>
                    <a:lnTo>
                      <a:pt x="17917" y="14800"/>
                    </a:lnTo>
                    <a:lnTo>
                      <a:pt x="18125" y="15400"/>
                    </a:lnTo>
                    <a:lnTo>
                      <a:pt x="18333" y="15600"/>
                    </a:lnTo>
                    <a:lnTo>
                      <a:pt x="18542" y="16400"/>
                    </a:lnTo>
                    <a:lnTo>
                      <a:pt x="18750" y="16600"/>
                    </a:lnTo>
                    <a:lnTo>
                      <a:pt x="18958" y="17200"/>
                    </a:lnTo>
                    <a:lnTo>
                      <a:pt x="18958" y="17600"/>
                    </a:lnTo>
                    <a:lnTo>
                      <a:pt x="18958" y="18000"/>
                    </a:lnTo>
                    <a:lnTo>
                      <a:pt x="19167" y="18200"/>
                    </a:lnTo>
                    <a:lnTo>
                      <a:pt x="19375" y="19000"/>
                    </a:lnTo>
                    <a:lnTo>
                      <a:pt x="19583" y="19000"/>
                    </a:lnTo>
                    <a:lnTo>
                      <a:pt x="19583" y="19200"/>
                    </a:lnTo>
                    <a:lnTo>
                      <a:pt x="19583" y="19600"/>
                    </a:lnTo>
                    <a:lnTo>
                      <a:pt x="19792" y="19800"/>
                    </a:lnTo>
                  </a:path>
                </a:pathLst>
              </a:custGeom>
              <a:noFill/>
              <a:ln w="28575" cap="flat" cmpd="sng">
                <a:solidFill>
                  <a:srgbClr val="FF33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547" name="Group 117"/>
            <p:cNvGrpSpPr>
              <a:grpSpLocks/>
            </p:cNvGrpSpPr>
            <p:nvPr/>
          </p:nvGrpSpPr>
          <p:grpSpPr bwMode="auto">
            <a:xfrm>
              <a:off x="2550" y="1945"/>
              <a:ext cx="666" cy="839"/>
              <a:chOff x="-3" y="0"/>
              <a:chExt cx="20006" cy="20000"/>
            </a:xfrm>
          </p:grpSpPr>
          <p:grpSp>
            <p:nvGrpSpPr>
              <p:cNvPr id="16550" name="Group 118"/>
              <p:cNvGrpSpPr>
                <a:grpSpLocks/>
              </p:cNvGrpSpPr>
              <p:nvPr/>
            </p:nvGrpSpPr>
            <p:grpSpPr bwMode="auto">
              <a:xfrm>
                <a:off x="7140" y="19082"/>
                <a:ext cx="2620" cy="918"/>
                <a:chOff x="-8" y="0"/>
                <a:chExt cx="19978" cy="20000"/>
              </a:xfrm>
            </p:grpSpPr>
            <p:sp>
              <p:nvSpPr>
                <p:cNvPr id="16572" name="Freeform 119"/>
                <p:cNvSpPr>
                  <a:spLocks/>
                </p:cNvSpPr>
                <p:nvPr/>
              </p:nvSpPr>
              <p:spPr bwMode="auto">
                <a:xfrm>
                  <a:off x="11300" y="0"/>
                  <a:ext cx="8670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73" name="Freeform 120"/>
                <p:cNvSpPr>
                  <a:spLocks/>
                </p:cNvSpPr>
                <p:nvPr/>
              </p:nvSpPr>
              <p:spPr bwMode="auto">
                <a:xfrm>
                  <a:off x="-8" y="196"/>
                  <a:ext cx="8670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51" name="Group 121"/>
              <p:cNvGrpSpPr>
                <a:grpSpLocks/>
              </p:cNvGrpSpPr>
              <p:nvPr/>
            </p:nvGrpSpPr>
            <p:grpSpPr bwMode="auto">
              <a:xfrm>
                <a:off x="-3" y="182"/>
                <a:ext cx="2392" cy="19455"/>
                <a:chOff x="0" y="0"/>
                <a:chExt cx="20024" cy="20000"/>
              </a:xfrm>
            </p:grpSpPr>
            <p:sp>
              <p:nvSpPr>
                <p:cNvPr id="16570" name="Arc 122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54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71" name="Arc 123"/>
                <p:cNvSpPr>
                  <a:spLocks/>
                </p:cNvSpPr>
                <p:nvPr/>
              </p:nvSpPr>
              <p:spPr bwMode="auto">
                <a:xfrm>
                  <a:off x="9987" y="0"/>
                  <a:ext cx="10037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52" name="Group 124"/>
              <p:cNvGrpSpPr>
                <a:grpSpLocks/>
              </p:cNvGrpSpPr>
              <p:nvPr/>
            </p:nvGrpSpPr>
            <p:grpSpPr bwMode="auto">
              <a:xfrm>
                <a:off x="14751" y="0"/>
                <a:ext cx="2388" cy="19455"/>
                <a:chOff x="8" y="0"/>
                <a:chExt cx="19993" cy="20000"/>
              </a:xfrm>
            </p:grpSpPr>
            <p:sp>
              <p:nvSpPr>
                <p:cNvPr id="16568" name="Arc 125"/>
                <p:cNvSpPr>
                  <a:spLocks/>
                </p:cNvSpPr>
                <p:nvPr/>
              </p:nvSpPr>
              <p:spPr bwMode="auto">
                <a:xfrm flipH="1">
                  <a:off x="8" y="0"/>
                  <a:ext cx="10072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69" name="Arc 126"/>
                <p:cNvSpPr>
                  <a:spLocks/>
                </p:cNvSpPr>
                <p:nvPr/>
              </p:nvSpPr>
              <p:spPr bwMode="auto">
                <a:xfrm>
                  <a:off x="9980" y="0"/>
                  <a:ext cx="10021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53" name="Group 127"/>
              <p:cNvGrpSpPr>
                <a:grpSpLocks/>
              </p:cNvGrpSpPr>
              <p:nvPr/>
            </p:nvGrpSpPr>
            <p:grpSpPr bwMode="auto">
              <a:xfrm>
                <a:off x="9752" y="182"/>
                <a:ext cx="2390" cy="19455"/>
                <a:chOff x="0" y="0"/>
                <a:chExt cx="20000" cy="20000"/>
              </a:xfrm>
            </p:grpSpPr>
            <p:sp>
              <p:nvSpPr>
                <p:cNvPr id="16566" name="Arc 128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50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67" name="Arc 129"/>
                <p:cNvSpPr>
                  <a:spLocks/>
                </p:cNvSpPr>
                <p:nvPr/>
              </p:nvSpPr>
              <p:spPr bwMode="auto">
                <a:xfrm>
                  <a:off x="9950" y="0"/>
                  <a:ext cx="10050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54" name="Group 130"/>
              <p:cNvGrpSpPr>
                <a:grpSpLocks/>
              </p:cNvGrpSpPr>
              <p:nvPr/>
            </p:nvGrpSpPr>
            <p:grpSpPr bwMode="auto">
              <a:xfrm>
                <a:off x="4756" y="182"/>
                <a:ext cx="2396" cy="19455"/>
                <a:chOff x="0" y="0"/>
                <a:chExt cx="20001" cy="20000"/>
              </a:xfrm>
            </p:grpSpPr>
            <p:sp>
              <p:nvSpPr>
                <p:cNvPr id="16564" name="Arc 131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2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65" name="Arc 132"/>
                <p:cNvSpPr>
                  <a:spLocks/>
                </p:cNvSpPr>
                <p:nvPr/>
              </p:nvSpPr>
              <p:spPr bwMode="auto">
                <a:xfrm>
                  <a:off x="9975" y="0"/>
                  <a:ext cx="10026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55" name="Group 133"/>
              <p:cNvGrpSpPr>
                <a:grpSpLocks/>
              </p:cNvGrpSpPr>
              <p:nvPr/>
            </p:nvGrpSpPr>
            <p:grpSpPr bwMode="auto">
              <a:xfrm>
                <a:off x="17371" y="18901"/>
                <a:ext cx="2632" cy="917"/>
                <a:chOff x="-1" y="0"/>
                <a:chExt cx="20001" cy="20000"/>
              </a:xfrm>
            </p:grpSpPr>
            <p:sp>
              <p:nvSpPr>
                <p:cNvPr id="16562" name="Freeform 134"/>
                <p:cNvSpPr>
                  <a:spLocks/>
                </p:cNvSpPr>
                <p:nvPr/>
              </p:nvSpPr>
              <p:spPr bwMode="auto">
                <a:xfrm>
                  <a:off x="11299" y="0"/>
                  <a:ext cx="8701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63" name="Freeform 135"/>
                <p:cNvSpPr>
                  <a:spLocks/>
                </p:cNvSpPr>
                <p:nvPr/>
              </p:nvSpPr>
              <p:spPr bwMode="auto">
                <a:xfrm>
                  <a:off x="-1" y="196"/>
                  <a:ext cx="8671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56" name="Group 136"/>
              <p:cNvGrpSpPr>
                <a:grpSpLocks/>
              </p:cNvGrpSpPr>
              <p:nvPr/>
            </p:nvGrpSpPr>
            <p:grpSpPr bwMode="auto">
              <a:xfrm>
                <a:off x="12368" y="18901"/>
                <a:ext cx="2633" cy="917"/>
                <a:chOff x="0" y="0"/>
                <a:chExt cx="20000" cy="20000"/>
              </a:xfrm>
            </p:grpSpPr>
            <p:sp>
              <p:nvSpPr>
                <p:cNvPr id="16560" name="Freeform 137"/>
                <p:cNvSpPr>
                  <a:spLocks/>
                </p:cNvSpPr>
                <p:nvPr/>
              </p:nvSpPr>
              <p:spPr bwMode="auto">
                <a:xfrm>
                  <a:off x="11295" y="0"/>
                  <a:ext cx="8705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61" name="Freeform 138"/>
                <p:cNvSpPr>
                  <a:spLocks/>
                </p:cNvSpPr>
                <p:nvPr/>
              </p:nvSpPr>
              <p:spPr bwMode="auto">
                <a:xfrm>
                  <a:off x="0" y="196"/>
                  <a:ext cx="8690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557" name="Group 139"/>
              <p:cNvGrpSpPr>
                <a:grpSpLocks/>
              </p:cNvGrpSpPr>
              <p:nvPr/>
            </p:nvGrpSpPr>
            <p:grpSpPr bwMode="auto">
              <a:xfrm>
                <a:off x="2373" y="18901"/>
                <a:ext cx="2632" cy="917"/>
                <a:chOff x="0" y="0"/>
                <a:chExt cx="20000" cy="20000"/>
              </a:xfrm>
            </p:grpSpPr>
            <p:sp>
              <p:nvSpPr>
                <p:cNvPr id="16558" name="Freeform 140"/>
                <p:cNvSpPr>
                  <a:spLocks/>
                </p:cNvSpPr>
                <p:nvPr/>
              </p:nvSpPr>
              <p:spPr bwMode="auto">
                <a:xfrm>
                  <a:off x="11330" y="0"/>
                  <a:ext cx="8670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9" name="Freeform 141"/>
                <p:cNvSpPr>
                  <a:spLocks/>
                </p:cNvSpPr>
                <p:nvPr/>
              </p:nvSpPr>
              <p:spPr bwMode="auto">
                <a:xfrm>
                  <a:off x="0" y="196"/>
                  <a:ext cx="8693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548" name="Line 142"/>
            <p:cNvSpPr>
              <a:spLocks noChangeShapeType="1"/>
            </p:cNvSpPr>
            <p:nvPr/>
          </p:nvSpPr>
          <p:spPr bwMode="auto">
            <a:xfrm>
              <a:off x="4570" y="1796"/>
              <a:ext cx="0" cy="22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9" name="Rectangle 143"/>
            <p:cNvSpPr>
              <a:spLocks noChangeArrowheads="1"/>
            </p:cNvSpPr>
            <p:nvPr/>
          </p:nvSpPr>
          <p:spPr bwMode="auto">
            <a:xfrm>
              <a:off x="3888" y="2790"/>
              <a:ext cx="240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45200" name="Line 144"/>
          <p:cNvSpPr>
            <a:spLocks noChangeShapeType="1"/>
          </p:cNvSpPr>
          <p:nvPr/>
        </p:nvSpPr>
        <p:spPr bwMode="auto">
          <a:xfrm>
            <a:off x="8274050" y="2689225"/>
            <a:ext cx="1588" cy="3352800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201" name="Line 145"/>
          <p:cNvSpPr>
            <a:spLocks noChangeShapeType="1"/>
          </p:cNvSpPr>
          <p:nvPr/>
        </p:nvSpPr>
        <p:spPr bwMode="auto">
          <a:xfrm>
            <a:off x="4084638" y="2536825"/>
            <a:ext cx="1587" cy="3521075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348" name="Group 292"/>
          <p:cNvGrpSpPr>
            <a:grpSpLocks/>
          </p:cNvGrpSpPr>
          <p:nvPr/>
        </p:nvGrpSpPr>
        <p:grpSpPr bwMode="auto">
          <a:xfrm>
            <a:off x="3779838" y="4213225"/>
            <a:ext cx="5708650" cy="2114550"/>
            <a:chOff x="2381" y="2654"/>
            <a:chExt cx="3596" cy="1332"/>
          </a:xfrm>
        </p:grpSpPr>
        <p:sp>
          <p:nvSpPr>
            <p:cNvPr id="16413" name="Rectangle 253"/>
            <p:cNvSpPr>
              <a:spLocks noChangeArrowheads="1"/>
            </p:cNvSpPr>
            <p:nvPr/>
          </p:nvSpPr>
          <p:spPr bwMode="auto">
            <a:xfrm>
              <a:off x="5357" y="3563"/>
              <a:ext cx="620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(</a:t>
              </a:r>
              <a:r>
                <a:rPr lang="en-US" altLang="zh-CN" sz="2000" b="1" i="1">
                  <a:solidFill>
                    <a:schemeClr val="tx1"/>
                  </a:solidFill>
                  <a:sym typeface="Symbol" panose="05050102010706020507" pitchFamily="18" charset="2"/>
                </a:rPr>
                <a:t></a:t>
              </a:r>
              <a:r>
                <a:rPr lang="en-US" altLang="zh-CN" sz="2000" b="1" i="1">
                  <a:solidFill>
                    <a:schemeClr val="tx1"/>
                  </a:solidFill>
                </a:rPr>
                <a:t>/d</a:t>
              </a:r>
              <a:r>
                <a:rPr lang="en-US" altLang="zh-CN" sz="2000" b="1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16414" name="Group 291"/>
            <p:cNvGrpSpPr>
              <a:grpSpLocks/>
            </p:cNvGrpSpPr>
            <p:nvPr/>
          </p:nvGrpSpPr>
          <p:grpSpPr bwMode="auto">
            <a:xfrm>
              <a:off x="2381" y="2654"/>
              <a:ext cx="3370" cy="1332"/>
              <a:chOff x="2381" y="2654"/>
              <a:chExt cx="3370" cy="1332"/>
            </a:xfrm>
          </p:grpSpPr>
          <p:sp>
            <p:nvSpPr>
              <p:cNvPr id="16415" name="Rectangle 146"/>
              <p:cNvSpPr>
                <a:spLocks noChangeArrowheads="1"/>
              </p:cNvSpPr>
              <p:nvPr/>
            </p:nvSpPr>
            <p:spPr bwMode="auto">
              <a:xfrm>
                <a:off x="3792" y="2654"/>
                <a:ext cx="159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solidFill>
                      <a:schemeClr val="tx1"/>
                    </a:solidFill>
                  </a:rPr>
                  <a:t>I</a:t>
                </a:r>
                <a:endParaRPr lang="en-US" altLang="zh-CN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16" name="Line 148"/>
              <p:cNvSpPr>
                <a:spLocks noChangeShapeType="1"/>
              </p:cNvSpPr>
              <p:nvPr/>
            </p:nvSpPr>
            <p:spPr bwMode="auto">
              <a:xfrm>
                <a:off x="2460" y="3781"/>
                <a:ext cx="310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7" name="Line 149"/>
              <p:cNvSpPr>
                <a:spLocks noChangeShapeType="1"/>
              </p:cNvSpPr>
              <p:nvPr/>
            </p:nvSpPr>
            <p:spPr bwMode="auto">
              <a:xfrm>
                <a:off x="3905" y="2707"/>
                <a:ext cx="0" cy="1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lg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18" name="Group 150"/>
              <p:cNvGrpSpPr>
                <a:grpSpLocks/>
              </p:cNvGrpSpPr>
              <p:nvPr/>
            </p:nvGrpSpPr>
            <p:grpSpPr bwMode="auto">
              <a:xfrm>
                <a:off x="2381" y="2882"/>
                <a:ext cx="3025" cy="924"/>
                <a:chOff x="4" y="1"/>
                <a:chExt cx="19995" cy="19999"/>
              </a:xfrm>
            </p:grpSpPr>
            <p:sp>
              <p:nvSpPr>
                <p:cNvPr id="16515" name="Freeform 151"/>
                <p:cNvSpPr>
                  <a:spLocks/>
                </p:cNvSpPr>
                <p:nvPr/>
              </p:nvSpPr>
              <p:spPr bwMode="auto">
                <a:xfrm>
                  <a:off x="14699" y="16639"/>
                  <a:ext cx="2670" cy="2304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931"/>
                      </a:moveTo>
                      <a:lnTo>
                        <a:pt x="196" y="19241"/>
                      </a:lnTo>
                      <a:lnTo>
                        <a:pt x="371" y="18759"/>
                      </a:lnTo>
                      <a:lnTo>
                        <a:pt x="567" y="18000"/>
                      </a:lnTo>
                      <a:lnTo>
                        <a:pt x="802" y="17517"/>
                      </a:lnTo>
                      <a:lnTo>
                        <a:pt x="997" y="16759"/>
                      </a:lnTo>
                      <a:lnTo>
                        <a:pt x="1232" y="16138"/>
                      </a:lnTo>
                      <a:lnTo>
                        <a:pt x="1388" y="15586"/>
                      </a:lnTo>
                      <a:lnTo>
                        <a:pt x="1564" y="15034"/>
                      </a:lnTo>
                      <a:lnTo>
                        <a:pt x="1740" y="14483"/>
                      </a:lnTo>
                      <a:lnTo>
                        <a:pt x="1935" y="13655"/>
                      </a:lnTo>
                      <a:lnTo>
                        <a:pt x="2170" y="13310"/>
                      </a:lnTo>
                      <a:lnTo>
                        <a:pt x="2346" y="12759"/>
                      </a:lnTo>
                      <a:lnTo>
                        <a:pt x="2561" y="12069"/>
                      </a:lnTo>
                      <a:lnTo>
                        <a:pt x="2815" y="11517"/>
                      </a:lnTo>
                      <a:lnTo>
                        <a:pt x="2933" y="10897"/>
                      </a:lnTo>
                      <a:lnTo>
                        <a:pt x="3167" y="10345"/>
                      </a:lnTo>
                      <a:lnTo>
                        <a:pt x="3324" y="9793"/>
                      </a:lnTo>
                      <a:lnTo>
                        <a:pt x="3558" y="9310"/>
                      </a:lnTo>
                      <a:lnTo>
                        <a:pt x="3773" y="8690"/>
                      </a:lnTo>
                      <a:lnTo>
                        <a:pt x="3949" y="8345"/>
                      </a:lnTo>
                      <a:lnTo>
                        <a:pt x="4125" y="7724"/>
                      </a:lnTo>
                      <a:lnTo>
                        <a:pt x="4360" y="7172"/>
                      </a:lnTo>
                      <a:lnTo>
                        <a:pt x="4555" y="6690"/>
                      </a:lnTo>
                      <a:lnTo>
                        <a:pt x="4790" y="6345"/>
                      </a:lnTo>
                      <a:lnTo>
                        <a:pt x="4927" y="5724"/>
                      </a:lnTo>
                      <a:lnTo>
                        <a:pt x="5142" y="5448"/>
                      </a:lnTo>
                      <a:lnTo>
                        <a:pt x="5318" y="4897"/>
                      </a:lnTo>
                      <a:lnTo>
                        <a:pt x="5533" y="4483"/>
                      </a:lnTo>
                      <a:lnTo>
                        <a:pt x="5806" y="4138"/>
                      </a:lnTo>
                      <a:lnTo>
                        <a:pt x="5963" y="3862"/>
                      </a:lnTo>
                      <a:lnTo>
                        <a:pt x="6178" y="3448"/>
                      </a:lnTo>
                      <a:lnTo>
                        <a:pt x="6373" y="3034"/>
                      </a:lnTo>
                      <a:lnTo>
                        <a:pt x="6569" y="2690"/>
                      </a:lnTo>
                      <a:lnTo>
                        <a:pt x="6764" y="2414"/>
                      </a:lnTo>
                      <a:lnTo>
                        <a:pt x="6940" y="2138"/>
                      </a:lnTo>
                      <a:lnTo>
                        <a:pt x="7234" y="1724"/>
                      </a:lnTo>
                      <a:lnTo>
                        <a:pt x="7410" y="1517"/>
                      </a:lnTo>
                      <a:lnTo>
                        <a:pt x="7605" y="1172"/>
                      </a:lnTo>
                      <a:lnTo>
                        <a:pt x="7820" y="1034"/>
                      </a:lnTo>
                      <a:lnTo>
                        <a:pt x="7996" y="759"/>
                      </a:lnTo>
                      <a:lnTo>
                        <a:pt x="8250" y="690"/>
                      </a:lnTo>
                      <a:lnTo>
                        <a:pt x="8387" y="483"/>
                      </a:lnTo>
                      <a:lnTo>
                        <a:pt x="8641" y="414"/>
                      </a:lnTo>
                      <a:lnTo>
                        <a:pt x="8837" y="276"/>
                      </a:lnTo>
                      <a:lnTo>
                        <a:pt x="9032" y="69"/>
                      </a:lnTo>
                      <a:lnTo>
                        <a:pt x="9267" y="69"/>
                      </a:lnTo>
                      <a:lnTo>
                        <a:pt x="9462" y="0"/>
                      </a:lnTo>
                      <a:lnTo>
                        <a:pt x="9697" y="0"/>
                      </a:lnTo>
                      <a:lnTo>
                        <a:pt x="9912" y="0"/>
                      </a:lnTo>
                      <a:lnTo>
                        <a:pt x="10088" y="69"/>
                      </a:lnTo>
                      <a:lnTo>
                        <a:pt x="10303" y="69"/>
                      </a:lnTo>
                      <a:lnTo>
                        <a:pt x="10499" y="276"/>
                      </a:lnTo>
                      <a:lnTo>
                        <a:pt x="10772" y="414"/>
                      </a:lnTo>
                      <a:lnTo>
                        <a:pt x="11007" y="690"/>
                      </a:lnTo>
                      <a:lnTo>
                        <a:pt x="11202" y="828"/>
                      </a:lnTo>
                      <a:lnTo>
                        <a:pt x="11476" y="1034"/>
                      </a:lnTo>
                      <a:lnTo>
                        <a:pt x="11691" y="1517"/>
                      </a:lnTo>
                      <a:lnTo>
                        <a:pt x="11984" y="1724"/>
                      </a:lnTo>
                      <a:lnTo>
                        <a:pt x="12180" y="2138"/>
                      </a:lnTo>
                      <a:lnTo>
                        <a:pt x="12434" y="2414"/>
                      </a:lnTo>
                      <a:lnTo>
                        <a:pt x="12688" y="2759"/>
                      </a:lnTo>
                      <a:lnTo>
                        <a:pt x="12903" y="3241"/>
                      </a:lnTo>
                      <a:lnTo>
                        <a:pt x="13196" y="3862"/>
                      </a:lnTo>
                      <a:lnTo>
                        <a:pt x="13431" y="4138"/>
                      </a:lnTo>
                      <a:lnTo>
                        <a:pt x="13666" y="4690"/>
                      </a:lnTo>
                      <a:lnTo>
                        <a:pt x="13978" y="5172"/>
                      </a:lnTo>
                      <a:lnTo>
                        <a:pt x="14174" y="5517"/>
                      </a:lnTo>
                      <a:lnTo>
                        <a:pt x="14389" y="6000"/>
                      </a:lnTo>
                      <a:lnTo>
                        <a:pt x="14682" y="6690"/>
                      </a:lnTo>
                      <a:lnTo>
                        <a:pt x="14917" y="7172"/>
                      </a:lnTo>
                      <a:lnTo>
                        <a:pt x="15171" y="7724"/>
                      </a:lnTo>
                      <a:lnTo>
                        <a:pt x="15425" y="8345"/>
                      </a:lnTo>
                      <a:lnTo>
                        <a:pt x="15640" y="8690"/>
                      </a:lnTo>
                      <a:lnTo>
                        <a:pt x="15914" y="9310"/>
                      </a:lnTo>
                      <a:lnTo>
                        <a:pt x="16090" y="9931"/>
                      </a:lnTo>
                      <a:lnTo>
                        <a:pt x="16344" y="10414"/>
                      </a:lnTo>
                      <a:lnTo>
                        <a:pt x="16618" y="11172"/>
                      </a:lnTo>
                      <a:lnTo>
                        <a:pt x="16813" y="11517"/>
                      </a:lnTo>
                      <a:lnTo>
                        <a:pt x="17067" y="12069"/>
                      </a:lnTo>
                      <a:lnTo>
                        <a:pt x="17243" y="12759"/>
                      </a:lnTo>
                      <a:lnTo>
                        <a:pt x="17458" y="13103"/>
                      </a:lnTo>
                      <a:lnTo>
                        <a:pt x="17674" y="13655"/>
                      </a:lnTo>
                      <a:lnTo>
                        <a:pt x="17908" y="14276"/>
                      </a:lnTo>
                      <a:lnTo>
                        <a:pt x="18123" y="14759"/>
                      </a:lnTo>
                      <a:lnTo>
                        <a:pt x="18280" y="15241"/>
                      </a:lnTo>
                      <a:lnTo>
                        <a:pt x="18475" y="15586"/>
                      </a:lnTo>
                      <a:lnTo>
                        <a:pt x="18710" y="16138"/>
                      </a:lnTo>
                      <a:lnTo>
                        <a:pt x="18788" y="16552"/>
                      </a:lnTo>
                      <a:lnTo>
                        <a:pt x="19003" y="16966"/>
                      </a:lnTo>
                      <a:lnTo>
                        <a:pt x="19120" y="17241"/>
                      </a:lnTo>
                      <a:lnTo>
                        <a:pt x="19296" y="17586"/>
                      </a:lnTo>
                      <a:lnTo>
                        <a:pt x="19492" y="18000"/>
                      </a:lnTo>
                      <a:lnTo>
                        <a:pt x="19589" y="18276"/>
                      </a:lnTo>
                      <a:lnTo>
                        <a:pt x="19707" y="18483"/>
                      </a:lnTo>
                      <a:lnTo>
                        <a:pt x="19844" y="18966"/>
                      </a:lnTo>
                      <a:lnTo>
                        <a:pt x="19980" y="19034"/>
                      </a:lnTo>
                    </a:path>
                  </a:pathLst>
                </a:custGeom>
                <a:noFill/>
                <a:ln w="38100" cap="flat" cmpd="sng">
                  <a:solidFill>
                    <a:srgbClr val="0000FF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16" name="Freeform 152"/>
                <p:cNvSpPr>
                  <a:spLocks/>
                </p:cNvSpPr>
                <p:nvPr/>
              </p:nvSpPr>
              <p:spPr bwMode="auto">
                <a:xfrm>
                  <a:off x="17214" y="18379"/>
                  <a:ext cx="2785" cy="1621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0"/>
                      </a:moveTo>
                      <a:lnTo>
                        <a:pt x="262" y="588"/>
                      </a:lnTo>
                      <a:lnTo>
                        <a:pt x="450" y="1373"/>
                      </a:lnTo>
                      <a:lnTo>
                        <a:pt x="506" y="1667"/>
                      </a:lnTo>
                      <a:lnTo>
                        <a:pt x="769" y="2549"/>
                      </a:lnTo>
                      <a:lnTo>
                        <a:pt x="993" y="3431"/>
                      </a:lnTo>
                      <a:lnTo>
                        <a:pt x="1068" y="3824"/>
                      </a:lnTo>
                      <a:lnTo>
                        <a:pt x="1368" y="4118"/>
                      </a:lnTo>
                      <a:lnTo>
                        <a:pt x="1556" y="5000"/>
                      </a:lnTo>
                      <a:lnTo>
                        <a:pt x="1799" y="5490"/>
                      </a:lnTo>
                      <a:lnTo>
                        <a:pt x="2006" y="5980"/>
                      </a:lnTo>
                      <a:lnTo>
                        <a:pt x="2081" y="6569"/>
                      </a:lnTo>
                      <a:lnTo>
                        <a:pt x="2418" y="7059"/>
                      </a:lnTo>
                      <a:lnTo>
                        <a:pt x="2568" y="7647"/>
                      </a:lnTo>
                      <a:lnTo>
                        <a:pt x="2718" y="8431"/>
                      </a:lnTo>
                      <a:lnTo>
                        <a:pt x="2887" y="8824"/>
                      </a:lnTo>
                      <a:lnTo>
                        <a:pt x="3093" y="9510"/>
                      </a:lnTo>
                      <a:lnTo>
                        <a:pt x="3393" y="10098"/>
                      </a:lnTo>
                      <a:lnTo>
                        <a:pt x="3636" y="10588"/>
                      </a:lnTo>
                      <a:lnTo>
                        <a:pt x="3786" y="10980"/>
                      </a:lnTo>
                      <a:lnTo>
                        <a:pt x="3936" y="11569"/>
                      </a:lnTo>
                      <a:lnTo>
                        <a:pt x="4199" y="12157"/>
                      </a:lnTo>
                      <a:lnTo>
                        <a:pt x="4349" y="12549"/>
                      </a:lnTo>
                      <a:lnTo>
                        <a:pt x="4536" y="13039"/>
                      </a:lnTo>
                      <a:lnTo>
                        <a:pt x="4780" y="13627"/>
                      </a:lnTo>
                      <a:lnTo>
                        <a:pt x="4948" y="13922"/>
                      </a:lnTo>
                      <a:lnTo>
                        <a:pt x="5061" y="14510"/>
                      </a:lnTo>
                      <a:lnTo>
                        <a:pt x="5305" y="14804"/>
                      </a:lnTo>
                      <a:lnTo>
                        <a:pt x="5623" y="15098"/>
                      </a:lnTo>
                      <a:lnTo>
                        <a:pt x="5717" y="15686"/>
                      </a:lnTo>
                      <a:lnTo>
                        <a:pt x="5961" y="16078"/>
                      </a:lnTo>
                      <a:lnTo>
                        <a:pt x="6186" y="16471"/>
                      </a:lnTo>
                      <a:lnTo>
                        <a:pt x="6354" y="16471"/>
                      </a:lnTo>
                      <a:lnTo>
                        <a:pt x="6560" y="16863"/>
                      </a:lnTo>
                      <a:lnTo>
                        <a:pt x="6823" y="17157"/>
                      </a:lnTo>
                      <a:lnTo>
                        <a:pt x="6973" y="17843"/>
                      </a:lnTo>
                      <a:lnTo>
                        <a:pt x="7198" y="18137"/>
                      </a:lnTo>
                      <a:lnTo>
                        <a:pt x="7329" y="18137"/>
                      </a:lnTo>
                      <a:lnTo>
                        <a:pt x="7554" y="18627"/>
                      </a:lnTo>
                      <a:lnTo>
                        <a:pt x="7779" y="18627"/>
                      </a:lnTo>
                      <a:lnTo>
                        <a:pt x="7985" y="18627"/>
                      </a:lnTo>
                      <a:lnTo>
                        <a:pt x="8229" y="18922"/>
                      </a:lnTo>
                      <a:lnTo>
                        <a:pt x="8454" y="19216"/>
                      </a:lnTo>
                      <a:lnTo>
                        <a:pt x="8697" y="19216"/>
                      </a:lnTo>
                      <a:lnTo>
                        <a:pt x="8791" y="19412"/>
                      </a:lnTo>
                      <a:lnTo>
                        <a:pt x="8997" y="19902"/>
                      </a:lnTo>
                      <a:lnTo>
                        <a:pt x="9241" y="19902"/>
                      </a:lnTo>
                      <a:lnTo>
                        <a:pt x="9447" y="19902"/>
                      </a:lnTo>
                      <a:lnTo>
                        <a:pt x="9672" y="19902"/>
                      </a:lnTo>
                      <a:lnTo>
                        <a:pt x="9822" y="19902"/>
                      </a:lnTo>
                      <a:lnTo>
                        <a:pt x="10178" y="19902"/>
                      </a:lnTo>
                      <a:lnTo>
                        <a:pt x="10309" y="19412"/>
                      </a:lnTo>
                      <a:lnTo>
                        <a:pt x="10553" y="19216"/>
                      </a:lnTo>
                      <a:lnTo>
                        <a:pt x="10759" y="19216"/>
                      </a:lnTo>
                      <a:lnTo>
                        <a:pt x="11003" y="18922"/>
                      </a:lnTo>
                      <a:lnTo>
                        <a:pt x="11209" y="18627"/>
                      </a:lnTo>
                      <a:lnTo>
                        <a:pt x="11453" y="18627"/>
                      </a:lnTo>
                      <a:lnTo>
                        <a:pt x="11734" y="18529"/>
                      </a:lnTo>
                      <a:lnTo>
                        <a:pt x="12015" y="18137"/>
                      </a:lnTo>
                      <a:lnTo>
                        <a:pt x="12221" y="17843"/>
                      </a:lnTo>
                      <a:lnTo>
                        <a:pt x="12446" y="17157"/>
                      </a:lnTo>
                      <a:lnTo>
                        <a:pt x="12671" y="16863"/>
                      </a:lnTo>
                      <a:lnTo>
                        <a:pt x="12840" y="16471"/>
                      </a:lnTo>
                      <a:lnTo>
                        <a:pt x="13177" y="16078"/>
                      </a:lnTo>
                      <a:lnTo>
                        <a:pt x="13346" y="15686"/>
                      </a:lnTo>
                      <a:lnTo>
                        <a:pt x="13646" y="15098"/>
                      </a:lnTo>
                      <a:lnTo>
                        <a:pt x="13927" y="14510"/>
                      </a:lnTo>
                      <a:lnTo>
                        <a:pt x="14152" y="14118"/>
                      </a:lnTo>
                      <a:lnTo>
                        <a:pt x="14377" y="13627"/>
                      </a:lnTo>
                      <a:lnTo>
                        <a:pt x="14695" y="13039"/>
                      </a:lnTo>
                      <a:lnTo>
                        <a:pt x="14958" y="12745"/>
                      </a:lnTo>
                      <a:lnTo>
                        <a:pt x="15220" y="12157"/>
                      </a:lnTo>
                      <a:lnTo>
                        <a:pt x="15464" y="11569"/>
                      </a:lnTo>
                      <a:lnTo>
                        <a:pt x="15670" y="10980"/>
                      </a:lnTo>
                      <a:lnTo>
                        <a:pt x="15801" y="10588"/>
                      </a:lnTo>
                      <a:lnTo>
                        <a:pt x="16176" y="10098"/>
                      </a:lnTo>
                      <a:lnTo>
                        <a:pt x="16289" y="9118"/>
                      </a:lnTo>
                      <a:lnTo>
                        <a:pt x="16551" y="8824"/>
                      </a:lnTo>
                      <a:lnTo>
                        <a:pt x="16795" y="8431"/>
                      </a:lnTo>
                      <a:lnTo>
                        <a:pt x="17113" y="7647"/>
                      </a:lnTo>
                      <a:lnTo>
                        <a:pt x="17245" y="7059"/>
                      </a:lnTo>
                      <a:lnTo>
                        <a:pt x="17432" y="6569"/>
                      </a:lnTo>
                      <a:lnTo>
                        <a:pt x="17713" y="5980"/>
                      </a:lnTo>
                      <a:lnTo>
                        <a:pt x="17957" y="5588"/>
                      </a:lnTo>
                      <a:lnTo>
                        <a:pt x="17994" y="5000"/>
                      </a:lnTo>
                      <a:lnTo>
                        <a:pt x="18332" y="4608"/>
                      </a:lnTo>
                      <a:lnTo>
                        <a:pt x="18444" y="4118"/>
                      </a:lnTo>
                      <a:lnTo>
                        <a:pt x="18669" y="3824"/>
                      </a:lnTo>
                      <a:lnTo>
                        <a:pt x="18725" y="3431"/>
                      </a:lnTo>
                      <a:lnTo>
                        <a:pt x="19007" y="3039"/>
                      </a:lnTo>
                      <a:lnTo>
                        <a:pt x="19213" y="2549"/>
                      </a:lnTo>
                      <a:lnTo>
                        <a:pt x="19400" y="2059"/>
                      </a:lnTo>
                      <a:lnTo>
                        <a:pt x="19513" y="1667"/>
                      </a:lnTo>
                      <a:lnTo>
                        <a:pt x="19550" y="1667"/>
                      </a:lnTo>
                      <a:lnTo>
                        <a:pt x="19681" y="1373"/>
                      </a:lnTo>
                      <a:lnTo>
                        <a:pt x="19813" y="1373"/>
                      </a:lnTo>
                      <a:lnTo>
                        <a:pt x="19981" y="980"/>
                      </a:lnTo>
                    </a:path>
                  </a:pathLst>
                </a:custGeom>
                <a:noFill/>
                <a:ln w="38100" cap="flat" cmpd="sng">
                  <a:solidFill>
                    <a:srgbClr val="0000FF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6517" name="Group 153"/>
                <p:cNvGrpSpPr>
                  <a:grpSpLocks/>
                </p:cNvGrpSpPr>
                <p:nvPr/>
              </p:nvGrpSpPr>
              <p:grpSpPr bwMode="auto">
                <a:xfrm>
                  <a:off x="4639" y="1"/>
                  <a:ext cx="10660" cy="19562"/>
                  <a:chOff x="0" y="0"/>
                  <a:chExt cx="20000" cy="20000"/>
                </a:xfrm>
              </p:grpSpPr>
              <p:sp>
                <p:nvSpPr>
                  <p:cNvPr id="16520" name="Freeform 154"/>
                  <p:cNvSpPr>
                    <a:spLocks/>
                  </p:cNvSpPr>
                  <p:nvPr/>
                </p:nvSpPr>
                <p:spPr bwMode="auto">
                  <a:xfrm>
                    <a:off x="3630" y="0"/>
                    <a:ext cx="12974" cy="18139"/>
                  </a:xfrm>
                  <a:custGeom>
                    <a:avLst/>
                    <a:gdLst>
                      <a:gd name="T0" fmla="*/ 1 w 20000"/>
                      <a:gd name="T1" fmla="*/ 1200 h 20000"/>
                      <a:gd name="T2" fmla="*/ 1 w 20000"/>
                      <a:gd name="T3" fmla="*/ 1122 h 20000"/>
                      <a:gd name="T4" fmla="*/ 1 w 20000"/>
                      <a:gd name="T5" fmla="*/ 1044 h 20000"/>
                      <a:gd name="T6" fmla="*/ 1 w 20000"/>
                      <a:gd name="T7" fmla="*/ 967 h 20000"/>
                      <a:gd name="T8" fmla="*/ 1 w 20000"/>
                      <a:gd name="T9" fmla="*/ 891 h 20000"/>
                      <a:gd name="T10" fmla="*/ 1 w 20000"/>
                      <a:gd name="T11" fmla="*/ 817 h 20000"/>
                      <a:gd name="T12" fmla="*/ 1 w 20000"/>
                      <a:gd name="T13" fmla="*/ 745 h 20000"/>
                      <a:gd name="T14" fmla="*/ 1 w 20000"/>
                      <a:gd name="T15" fmla="*/ 671 h 20000"/>
                      <a:gd name="T16" fmla="*/ 1 w 20000"/>
                      <a:gd name="T17" fmla="*/ 603 h 20000"/>
                      <a:gd name="T18" fmla="*/ 1 w 20000"/>
                      <a:gd name="T19" fmla="*/ 535 h 20000"/>
                      <a:gd name="T20" fmla="*/ 1 w 20000"/>
                      <a:gd name="T21" fmla="*/ 471 h 20000"/>
                      <a:gd name="T22" fmla="*/ 1 w 20000"/>
                      <a:gd name="T23" fmla="*/ 412 h 20000"/>
                      <a:gd name="T24" fmla="*/ 1 w 20000"/>
                      <a:gd name="T25" fmla="*/ 353 h 20000"/>
                      <a:gd name="T26" fmla="*/ 1 w 20000"/>
                      <a:gd name="T27" fmla="*/ 297 h 20000"/>
                      <a:gd name="T28" fmla="*/ 1 w 20000"/>
                      <a:gd name="T29" fmla="*/ 244 h 20000"/>
                      <a:gd name="T30" fmla="*/ 1 w 20000"/>
                      <a:gd name="T31" fmla="*/ 200 h 20000"/>
                      <a:gd name="T32" fmla="*/ 1 w 20000"/>
                      <a:gd name="T33" fmla="*/ 156 h 20000"/>
                      <a:gd name="T34" fmla="*/ 1 w 20000"/>
                      <a:gd name="T35" fmla="*/ 117 h 20000"/>
                      <a:gd name="T36" fmla="*/ 1 w 20000"/>
                      <a:gd name="T37" fmla="*/ 84 h 20000"/>
                      <a:gd name="T38" fmla="*/ 1 w 20000"/>
                      <a:gd name="T39" fmla="*/ 56 h 20000"/>
                      <a:gd name="T40" fmla="*/ 1 w 20000"/>
                      <a:gd name="T41" fmla="*/ 32 h 20000"/>
                      <a:gd name="T42" fmla="*/ 1 w 20000"/>
                      <a:gd name="T43" fmla="*/ 15 h 20000"/>
                      <a:gd name="T44" fmla="*/ 1 w 20000"/>
                      <a:gd name="T45" fmla="*/ 5 h 20000"/>
                      <a:gd name="T46" fmla="*/ 1 w 20000"/>
                      <a:gd name="T47" fmla="*/ 0 h 20000"/>
                      <a:gd name="T48" fmla="*/ 1 w 20000"/>
                      <a:gd name="T49" fmla="*/ 5 h 20000"/>
                      <a:gd name="T50" fmla="*/ 1 w 20000"/>
                      <a:gd name="T51" fmla="*/ 14 h 20000"/>
                      <a:gd name="T52" fmla="*/ 1 w 20000"/>
                      <a:gd name="T53" fmla="*/ 34 h 20000"/>
                      <a:gd name="T54" fmla="*/ 1 w 20000"/>
                      <a:gd name="T55" fmla="*/ 64 h 20000"/>
                      <a:gd name="T56" fmla="*/ 1 w 20000"/>
                      <a:gd name="T57" fmla="*/ 102 h 20000"/>
                      <a:gd name="T58" fmla="*/ 1 w 20000"/>
                      <a:gd name="T59" fmla="*/ 148 h 20000"/>
                      <a:gd name="T60" fmla="*/ 1 w 20000"/>
                      <a:gd name="T61" fmla="*/ 200 h 20000"/>
                      <a:gd name="T62" fmla="*/ 1 w 20000"/>
                      <a:gd name="T63" fmla="*/ 258 h 20000"/>
                      <a:gd name="T64" fmla="*/ 1 w 20000"/>
                      <a:gd name="T65" fmla="*/ 320 h 20000"/>
                      <a:gd name="T66" fmla="*/ 1 w 20000"/>
                      <a:gd name="T67" fmla="*/ 389 h 20000"/>
                      <a:gd name="T68" fmla="*/ 1 w 20000"/>
                      <a:gd name="T69" fmla="*/ 458 h 20000"/>
                      <a:gd name="T70" fmla="*/ 1 w 20000"/>
                      <a:gd name="T71" fmla="*/ 531 h 20000"/>
                      <a:gd name="T72" fmla="*/ 1 w 20000"/>
                      <a:gd name="T73" fmla="*/ 607 h 20000"/>
                      <a:gd name="T74" fmla="*/ 1 w 20000"/>
                      <a:gd name="T75" fmla="*/ 679 h 20000"/>
                      <a:gd name="T76" fmla="*/ 1 w 20000"/>
                      <a:gd name="T77" fmla="*/ 755 h 20000"/>
                      <a:gd name="T78" fmla="*/ 1 w 20000"/>
                      <a:gd name="T79" fmla="*/ 827 h 20000"/>
                      <a:gd name="T80" fmla="*/ 1 w 20000"/>
                      <a:gd name="T81" fmla="*/ 898 h 20000"/>
                      <a:gd name="T82" fmla="*/ 1 w 20000"/>
                      <a:gd name="T83" fmla="*/ 968 h 20000"/>
                      <a:gd name="T84" fmla="*/ 1 w 20000"/>
                      <a:gd name="T85" fmla="*/ 1034 h 20000"/>
                      <a:gd name="T86" fmla="*/ 1 w 20000"/>
                      <a:gd name="T87" fmla="*/ 1095 h 20000"/>
                      <a:gd name="T88" fmla="*/ 1 w 20000"/>
                      <a:gd name="T89" fmla="*/ 1152 h 20000"/>
                      <a:gd name="T90" fmla="*/ 1 w 20000"/>
                      <a:gd name="T91" fmla="*/ 1204 h 20000"/>
                      <a:gd name="T92" fmla="*/ 1 w 20000"/>
                      <a:gd name="T93" fmla="*/ 1247 h 20000"/>
                      <a:gd name="T94" fmla="*/ 1 w 20000"/>
                      <a:gd name="T95" fmla="*/ 1283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0" t="0" r="r" b="b"/>
                    <a:pathLst>
                      <a:path w="20000" h="20000">
                        <a:moveTo>
                          <a:pt x="0" y="19104"/>
                        </a:moveTo>
                        <a:lnTo>
                          <a:pt x="204" y="18495"/>
                        </a:lnTo>
                        <a:lnTo>
                          <a:pt x="475" y="17895"/>
                        </a:lnTo>
                        <a:lnTo>
                          <a:pt x="679" y="17286"/>
                        </a:lnTo>
                        <a:lnTo>
                          <a:pt x="898" y="16686"/>
                        </a:lnTo>
                        <a:lnTo>
                          <a:pt x="1102" y="16068"/>
                        </a:lnTo>
                        <a:lnTo>
                          <a:pt x="1328" y="15486"/>
                        </a:lnTo>
                        <a:lnTo>
                          <a:pt x="1540" y="14886"/>
                        </a:lnTo>
                        <a:lnTo>
                          <a:pt x="1766" y="14304"/>
                        </a:lnTo>
                        <a:lnTo>
                          <a:pt x="1947" y="13712"/>
                        </a:lnTo>
                        <a:lnTo>
                          <a:pt x="2234" y="13166"/>
                        </a:lnTo>
                        <a:lnTo>
                          <a:pt x="2475" y="12593"/>
                        </a:lnTo>
                        <a:lnTo>
                          <a:pt x="2679" y="12020"/>
                        </a:lnTo>
                        <a:lnTo>
                          <a:pt x="2898" y="11464"/>
                        </a:lnTo>
                        <a:lnTo>
                          <a:pt x="3109" y="10909"/>
                        </a:lnTo>
                        <a:lnTo>
                          <a:pt x="3328" y="10345"/>
                        </a:lnTo>
                        <a:lnTo>
                          <a:pt x="3547" y="9816"/>
                        </a:lnTo>
                        <a:lnTo>
                          <a:pt x="3789" y="9279"/>
                        </a:lnTo>
                        <a:lnTo>
                          <a:pt x="4015" y="8751"/>
                        </a:lnTo>
                        <a:lnTo>
                          <a:pt x="4204" y="8249"/>
                        </a:lnTo>
                        <a:lnTo>
                          <a:pt x="4445" y="7738"/>
                        </a:lnTo>
                        <a:lnTo>
                          <a:pt x="4687" y="7255"/>
                        </a:lnTo>
                        <a:lnTo>
                          <a:pt x="4883" y="6789"/>
                        </a:lnTo>
                        <a:lnTo>
                          <a:pt x="5102" y="6341"/>
                        </a:lnTo>
                        <a:lnTo>
                          <a:pt x="5351" y="5893"/>
                        </a:lnTo>
                        <a:lnTo>
                          <a:pt x="5570" y="5437"/>
                        </a:lnTo>
                        <a:lnTo>
                          <a:pt x="5743" y="4989"/>
                        </a:lnTo>
                        <a:lnTo>
                          <a:pt x="5947" y="4568"/>
                        </a:lnTo>
                        <a:lnTo>
                          <a:pt x="6211" y="4183"/>
                        </a:lnTo>
                        <a:lnTo>
                          <a:pt x="6415" y="3771"/>
                        </a:lnTo>
                        <a:lnTo>
                          <a:pt x="6642" y="3403"/>
                        </a:lnTo>
                        <a:lnTo>
                          <a:pt x="6875" y="3063"/>
                        </a:lnTo>
                        <a:lnTo>
                          <a:pt x="7087" y="2714"/>
                        </a:lnTo>
                        <a:lnTo>
                          <a:pt x="7306" y="2409"/>
                        </a:lnTo>
                        <a:lnTo>
                          <a:pt x="7494" y="2096"/>
                        </a:lnTo>
                        <a:lnTo>
                          <a:pt x="7751" y="1809"/>
                        </a:lnTo>
                        <a:lnTo>
                          <a:pt x="7985" y="1576"/>
                        </a:lnTo>
                        <a:lnTo>
                          <a:pt x="8136" y="1299"/>
                        </a:lnTo>
                        <a:lnTo>
                          <a:pt x="8362" y="1066"/>
                        </a:lnTo>
                        <a:lnTo>
                          <a:pt x="8581" y="869"/>
                        </a:lnTo>
                        <a:lnTo>
                          <a:pt x="8838" y="654"/>
                        </a:lnTo>
                        <a:lnTo>
                          <a:pt x="8989" y="493"/>
                        </a:lnTo>
                        <a:lnTo>
                          <a:pt x="9253" y="385"/>
                        </a:lnTo>
                        <a:lnTo>
                          <a:pt x="9464" y="233"/>
                        </a:lnTo>
                        <a:lnTo>
                          <a:pt x="9630" y="152"/>
                        </a:lnTo>
                        <a:lnTo>
                          <a:pt x="9857" y="90"/>
                        </a:lnTo>
                        <a:lnTo>
                          <a:pt x="10098" y="27"/>
                        </a:lnTo>
                        <a:lnTo>
                          <a:pt x="10309" y="0"/>
                        </a:lnTo>
                        <a:lnTo>
                          <a:pt x="10475" y="27"/>
                        </a:lnTo>
                        <a:lnTo>
                          <a:pt x="10679" y="27"/>
                        </a:lnTo>
                        <a:lnTo>
                          <a:pt x="10958" y="90"/>
                        </a:lnTo>
                        <a:lnTo>
                          <a:pt x="11117" y="215"/>
                        </a:lnTo>
                        <a:lnTo>
                          <a:pt x="11336" y="349"/>
                        </a:lnTo>
                        <a:lnTo>
                          <a:pt x="11540" y="519"/>
                        </a:lnTo>
                        <a:lnTo>
                          <a:pt x="11774" y="743"/>
                        </a:lnTo>
                        <a:lnTo>
                          <a:pt x="11992" y="994"/>
                        </a:lnTo>
                        <a:lnTo>
                          <a:pt x="12226" y="1245"/>
                        </a:lnTo>
                        <a:lnTo>
                          <a:pt x="12498" y="1576"/>
                        </a:lnTo>
                        <a:lnTo>
                          <a:pt x="12694" y="1908"/>
                        </a:lnTo>
                        <a:lnTo>
                          <a:pt x="12913" y="2284"/>
                        </a:lnTo>
                        <a:lnTo>
                          <a:pt x="13147" y="2705"/>
                        </a:lnTo>
                        <a:lnTo>
                          <a:pt x="13404" y="3099"/>
                        </a:lnTo>
                        <a:lnTo>
                          <a:pt x="13585" y="3520"/>
                        </a:lnTo>
                        <a:lnTo>
                          <a:pt x="13796" y="3986"/>
                        </a:lnTo>
                        <a:lnTo>
                          <a:pt x="14098" y="4433"/>
                        </a:lnTo>
                        <a:lnTo>
                          <a:pt x="14279" y="4935"/>
                        </a:lnTo>
                        <a:lnTo>
                          <a:pt x="14558" y="5472"/>
                        </a:lnTo>
                        <a:lnTo>
                          <a:pt x="14717" y="5992"/>
                        </a:lnTo>
                        <a:lnTo>
                          <a:pt x="14981" y="6511"/>
                        </a:lnTo>
                        <a:lnTo>
                          <a:pt x="15177" y="7058"/>
                        </a:lnTo>
                        <a:lnTo>
                          <a:pt x="15434" y="7622"/>
                        </a:lnTo>
                        <a:lnTo>
                          <a:pt x="15706" y="8186"/>
                        </a:lnTo>
                        <a:lnTo>
                          <a:pt x="15902" y="8786"/>
                        </a:lnTo>
                        <a:lnTo>
                          <a:pt x="16098" y="9342"/>
                        </a:lnTo>
                        <a:lnTo>
                          <a:pt x="16325" y="9915"/>
                        </a:lnTo>
                        <a:lnTo>
                          <a:pt x="16528" y="10470"/>
                        </a:lnTo>
                        <a:lnTo>
                          <a:pt x="16717" y="11052"/>
                        </a:lnTo>
                        <a:lnTo>
                          <a:pt x="16943" y="11626"/>
                        </a:lnTo>
                        <a:lnTo>
                          <a:pt x="17155" y="12181"/>
                        </a:lnTo>
                        <a:lnTo>
                          <a:pt x="17336" y="12754"/>
                        </a:lnTo>
                        <a:lnTo>
                          <a:pt x="17525" y="13300"/>
                        </a:lnTo>
                        <a:lnTo>
                          <a:pt x="17736" y="13838"/>
                        </a:lnTo>
                        <a:lnTo>
                          <a:pt x="17894" y="14393"/>
                        </a:lnTo>
                        <a:lnTo>
                          <a:pt x="18113" y="14922"/>
                        </a:lnTo>
                        <a:lnTo>
                          <a:pt x="18272" y="15432"/>
                        </a:lnTo>
                        <a:lnTo>
                          <a:pt x="18468" y="15943"/>
                        </a:lnTo>
                        <a:lnTo>
                          <a:pt x="18596" y="16426"/>
                        </a:lnTo>
                        <a:lnTo>
                          <a:pt x="18838" y="16874"/>
                        </a:lnTo>
                        <a:lnTo>
                          <a:pt x="18951" y="17331"/>
                        </a:lnTo>
                        <a:lnTo>
                          <a:pt x="19102" y="17752"/>
                        </a:lnTo>
                        <a:lnTo>
                          <a:pt x="19253" y="18137"/>
                        </a:lnTo>
                        <a:lnTo>
                          <a:pt x="19381" y="18540"/>
                        </a:lnTo>
                        <a:lnTo>
                          <a:pt x="19509" y="18898"/>
                        </a:lnTo>
                        <a:lnTo>
                          <a:pt x="19630" y="19194"/>
                        </a:lnTo>
                        <a:lnTo>
                          <a:pt x="19796" y="19507"/>
                        </a:lnTo>
                        <a:lnTo>
                          <a:pt x="19879" y="19776"/>
                        </a:lnTo>
                        <a:lnTo>
                          <a:pt x="19992" y="19991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rgbClr val="0000FF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21" name="Freeform 155"/>
                  <p:cNvSpPr>
                    <a:spLocks/>
                  </p:cNvSpPr>
                  <p:nvPr/>
                </p:nvSpPr>
                <p:spPr bwMode="auto">
                  <a:xfrm>
                    <a:off x="16362" y="17554"/>
                    <a:ext cx="3638" cy="2421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0" t="0" r="r" b="b"/>
                    <a:pathLst>
                      <a:path w="20000" h="20000">
                        <a:moveTo>
                          <a:pt x="0" y="0"/>
                        </a:moveTo>
                        <a:lnTo>
                          <a:pt x="242" y="738"/>
                        </a:lnTo>
                        <a:lnTo>
                          <a:pt x="431" y="1141"/>
                        </a:lnTo>
                        <a:lnTo>
                          <a:pt x="511" y="1879"/>
                        </a:lnTo>
                        <a:lnTo>
                          <a:pt x="781" y="2483"/>
                        </a:lnTo>
                        <a:lnTo>
                          <a:pt x="1023" y="3087"/>
                        </a:lnTo>
                        <a:lnTo>
                          <a:pt x="1077" y="3826"/>
                        </a:lnTo>
                        <a:lnTo>
                          <a:pt x="1346" y="4295"/>
                        </a:lnTo>
                        <a:lnTo>
                          <a:pt x="1615" y="4899"/>
                        </a:lnTo>
                        <a:lnTo>
                          <a:pt x="1830" y="5302"/>
                        </a:lnTo>
                        <a:lnTo>
                          <a:pt x="1992" y="6107"/>
                        </a:lnTo>
                        <a:lnTo>
                          <a:pt x="2100" y="6779"/>
                        </a:lnTo>
                        <a:lnTo>
                          <a:pt x="2423" y="7248"/>
                        </a:lnTo>
                        <a:lnTo>
                          <a:pt x="2557" y="7919"/>
                        </a:lnTo>
                        <a:lnTo>
                          <a:pt x="2665" y="8456"/>
                        </a:lnTo>
                        <a:lnTo>
                          <a:pt x="2880" y="8926"/>
                        </a:lnTo>
                        <a:lnTo>
                          <a:pt x="3096" y="9597"/>
                        </a:lnTo>
                        <a:lnTo>
                          <a:pt x="3365" y="10067"/>
                        </a:lnTo>
                        <a:lnTo>
                          <a:pt x="3580" y="10604"/>
                        </a:lnTo>
                        <a:lnTo>
                          <a:pt x="3715" y="11141"/>
                        </a:lnTo>
                        <a:lnTo>
                          <a:pt x="3930" y="11611"/>
                        </a:lnTo>
                        <a:lnTo>
                          <a:pt x="4172" y="12081"/>
                        </a:lnTo>
                        <a:lnTo>
                          <a:pt x="4388" y="12752"/>
                        </a:lnTo>
                        <a:lnTo>
                          <a:pt x="4576" y="13087"/>
                        </a:lnTo>
                        <a:lnTo>
                          <a:pt x="4818" y="13557"/>
                        </a:lnTo>
                        <a:lnTo>
                          <a:pt x="5007" y="14161"/>
                        </a:lnTo>
                        <a:lnTo>
                          <a:pt x="5141" y="14698"/>
                        </a:lnTo>
                        <a:lnTo>
                          <a:pt x="5357" y="14899"/>
                        </a:lnTo>
                        <a:lnTo>
                          <a:pt x="5599" y="15369"/>
                        </a:lnTo>
                        <a:lnTo>
                          <a:pt x="5707" y="15705"/>
                        </a:lnTo>
                        <a:lnTo>
                          <a:pt x="5922" y="16174"/>
                        </a:lnTo>
                        <a:lnTo>
                          <a:pt x="6164" y="16376"/>
                        </a:lnTo>
                        <a:lnTo>
                          <a:pt x="6326" y="16913"/>
                        </a:lnTo>
                        <a:lnTo>
                          <a:pt x="6595" y="17114"/>
                        </a:lnTo>
                        <a:lnTo>
                          <a:pt x="6810" y="17517"/>
                        </a:lnTo>
                        <a:lnTo>
                          <a:pt x="6918" y="17651"/>
                        </a:lnTo>
                        <a:lnTo>
                          <a:pt x="7160" y="18121"/>
                        </a:lnTo>
                        <a:lnTo>
                          <a:pt x="7429" y="18322"/>
                        </a:lnTo>
                        <a:lnTo>
                          <a:pt x="7591" y="18725"/>
                        </a:lnTo>
                        <a:lnTo>
                          <a:pt x="7833" y="18859"/>
                        </a:lnTo>
                        <a:lnTo>
                          <a:pt x="7995" y="19060"/>
                        </a:lnTo>
                        <a:lnTo>
                          <a:pt x="8210" y="19262"/>
                        </a:lnTo>
                        <a:lnTo>
                          <a:pt x="8479" y="19262"/>
                        </a:lnTo>
                        <a:lnTo>
                          <a:pt x="8721" y="19597"/>
                        </a:lnTo>
                        <a:lnTo>
                          <a:pt x="8775" y="19597"/>
                        </a:lnTo>
                        <a:lnTo>
                          <a:pt x="8910" y="19732"/>
                        </a:lnTo>
                        <a:lnTo>
                          <a:pt x="9206" y="19732"/>
                        </a:lnTo>
                        <a:lnTo>
                          <a:pt x="9394" y="19933"/>
                        </a:lnTo>
                        <a:lnTo>
                          <a:pt x="9610" y="19933"/>
                        </a:lnTo>
                        <a:lnTo>
                          <a:pt x="9798" y="19933"/>
                        </a:lnTo>
                        <a:lnTo>
                          <a:pt x="10202" y="19732"/>
                        </a:lnTo>
                        <a:lnTo>
                          <a:pt x="10390" y="19597"/>
                        </a:lnTo>
                        <a:lnTo>
                          <a:pt x="10606" y="19597"/>
                        </a:lnTo>
                        <a:lnTo>
                          <a:pt x="10794" y="19329"/>
                        </a:lnTo>
                        <a:lnTo>
                          <a:pt x="11090" y="19262"/>
                        </a:lnTo>
                        <a:lnTo>
                          <a:pt x="11225" y="19060"/>
                        </a:lnTo>
                        <a:lnTo>
                          <a:pt x="11440" y="18859"/>
                        </a:lnTo>
                        <a:lnTo>
                          <a:pt x="11763" y="18389"/>
                        </a:lnTo>
                        <a:lnTo>
                          <a:pt x="12005" y="18121"/>
                        </a:lnTo>
                        <a:lnTo>
                          <a:pt x="12167" y="17651"/>
                        </a:lnTo>
                        <a:lnTo>
                          <a:pt x="12409" y="17315"/>
                        </a:lnTo>
                        <a:lnTo>
                          <a:pt x="12571" y="17047"/>
                        </a:lnTo>
                        <a:lnTo>
                          <a:pt x="12894" y="16644"/>
                        </a:lnTo>
                        <a:lnTo>
                          <a:pt x="13190" y="16174"/>
                        </a:lnTo>
                        <a:lnTo>
                          <a:pt x="13324" y="15705"/>
                        </a:lnTo>
                        <a:lnTo>
                          <a:pt x="13674" y="15235"/>
                        </a:lnTo>
                        <a:lnTo>
                          <a:pt x="13943" y="14765"/>
                        </a:lnTo>
                        <a:lnTo>
                          <a:pt x="14132" y="14295"/>
                        </a:lnTo>
                        <a:lnTo>
                          <a:pt x="14401" y="13691"/>
                        </a:lnTo>
                        <a:lnTo>
                          <a:pt x="14643" y="13087"/>
                        </a:lnTo>
                        <a:lnTo>
                          <a:pt x="14939" y="12752"/>
                        </a:lnTo>
                        <a:lnTo>
                          <a:pt x="15182" y="12081"/>
                        </a:lnTo>
                        <a:lnTo>
                          <a:pt x="15424" y="11611"/>
                        </a:lnTo>
                        <a:lnTo>
                          <a:pt x="15639" y="11141"/>
                        </a:lnTo>
                        <a:lnTo>
                          <a:pt x="15828" y="10604"/>
                        </a:lnTo>
                        <a:lnTo>
                          <a:pt x="16205" y="10067"/>
                        </a:lnTo>
                        <a:lnTo>
                          <a:pt x="16339" y="9396"/>
                        </a:lnTo>
                        <a:lnTo>
                          <a:pt x="16608" y="8859"/>
                        </a:lnTo>
                        <a:lnTo>
                          <a:pt x="16797" y="8389"/>
                        </a:lnTo>
                        <a:lnTo>
                          <a:pt x="17120" y="7919"/>
                        </a:lnTo>
                        <a:lnTo>
                          <a:pt x="17335" y="7248"/>
                        </a:lnTo>
                        <a:lnTo>
                          <a:pt x="17443" y="6779"/>
                        </a:lnTo>
                        <a:lnTo>
                          <a:pt x="17631" y="6107"/>
                        </a:lnTo>
                        <a:lnTo>
                          <a:pt x="17927" y="5705"/>
                        </a:lnTo>
                        <a:lnTo>
                          <a:pt x="18008" y="5235"/>
                        </a:lnTo>
                        <a:lnTo>
                          <a:pt x="18277" y="4765"/>
                        </a:lnTo>
                        <a:lnTo>
                          <a:pt x="18385" y="4295"/>
                        </a:lnTo>
                        <a:lnTo>
                          <a:pt x="18681" y="3826"/>
                        </a:lnTo>
                        <a:lnTo>
                          <a:pt x="18762" y="3356"/>
                        </a:lnTo>
                        <a:lnTo>
                          <a:pt x="18977" y="2953"/>
                        </a:lnTo>
                        <a:lnTo>
                          <a:pt x="19166" y="2685"/>
                        </a:lnTo>
                        <a:lnTo>
                          <a:pt x="19435" y="2349"/>
                        </a:lnTo>
                        <a:lnTo>
                          <a:pt x="19542" y="1879"/>
                        </a:lnTo>
                        <a:lnTo>
                          <a:pt x="19569" y="1678"/>
                        </a:lnTo>
                        <a:lnTo>
                          <a:pt x="19704" y="1208"/>
                        </a:lnTo>
                        <a:lnTo>
                          <a:pt x="19812" y="1007"/>
                        </a:lnTo>
                        <a:lnTo>
                          <a:pt x="19973" y="805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rgbClr val="0000FF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22" name="Freeform 156"/>
                  <p:cNvSpPr>
                    <a:spLocks/>
                  </p:cNvSpPr>
                  <p:nvPr/>
                </p:nvSpPr>
                <p:spPr bwMode="auto">
                  <a:xfrm>
                    <a:off x="0" y="17579"/>
                    <a:ext cx="3638" cy="2421"/>
                  </a:xfrm>
                  <a:custGeom>
                    <a:avLst/>
                    <a:gdLst>
                      <a:gd name="T0" fmla="*/ 0 w 20000"/>
                      <a:gd name="T1" fmla="*/ 0 h 20000"/>
                      <a:gd name="T2" fmla="*/ 0 w 20000"/>
                      <a:gd name="T3" fmla="*/ 0 h 20000"/>
                      <a:gd name="T4" fmla="*/ 0 w 20000"/>
                      <a:gd name="T5" fmla="*/ 0 h 20000"/>
                      <a:gd name="T6" fmla="*/ 0 w 20000"/>
                      <a:gd name="T7" fmla="*/ 0 h 20000"/>
                      <a:gd name="T8" fmla="*/ 0 w 20000"/>
                      <a:gd name="T9" fmla="*/ 0 h 20000"/>
                      <a:gd name="T10" fmla="*/ 0 w 20000"/>
                      <a:gd name="T11" fmla="*/ 0 h 20000"/>
                      <a:gd name="T12" fmla="*/ 0 w 20000"/>
                      <a:gd name="T13" fmla="*/ 0 h 20000"/>
                      <a:gd name="T14" fmla="*/ 0 w 20000"/>
                      <a:gd name="T15" fmla="*/ 0 h 20000"/>
                      <a:gd name="T16" fmla="*/ 0 w 20000"/>
                      <a:gd name="T17" fmla="*/ 0 h 20000"/>
                      <a:gd name="T18" fmla="*/ 0 w 20000"/>
                      <a:gd name="T19" fmla="*/ 0 h 20000"/>
                      <a:gd name="T20" fmla="*/ 0 w 20000"/>
                      <a:gd name="T21" fmla="*/ 0 h 20000"/>
                      <a:gd name="T22" fmla="*/ 0 w 20000"/>
                      <a:gd name="T23" fmla="*/ 0 h 20000"/>
                      <a:gd name="T24" fmla="*/ 0 w 20000"/>
                      <a:gd name="T25" fmla="*/ 0 h 20000"/>
                      <a:gd name="T26" fmla="*/ 0 w 20000"/>
                      <a:gd name="T27" fmla="*/ 0 h 20000"/>
                      <a:gd name="T28" fmla="*/ 0 w 20000"/>
                      <a:gd name="T29" fmla="*/ 0 h 20000"/>
                      <a:gd name="T30" fmla="*/ 0 w 20000"/>
                      <a:gd name="T31" fmla="*/ 0 h 20000"/>
                      <a:gd name="T32" fmla="*/ 0 w 20000"/>
                      <a:gd name="T33" fmla="*/ 0 h 20000"/>
                      <a:gd name="T34" fmla="*/ 0 w 20000"/>
                      <a:gd name="T35" fmla="*/ 0 h 20000"/>
                      <a:gd name="T36" fmla="*/ 0 w 20000"/>
                      <a:gd name="T37" fmla="*/ 0 h 20000"/>
                      <a:gd name="T38" fmla="*/ 0 w 20000"/>
                      <a:gd name="T39" fmla="*/ 0 h 20000"/>
                      <a:gd name="T40" fmla="*/ 0 w 20000"/>
                      <a:gd name="T41" fmla="*/ 0 h 20000"/>
                      <a:gd name="T42" fmla="*/ 0 w 20000"/>
                      <a:gd name="T43" fmla="*/ 0 h 20000"/>
                      <a:gd name="T44" fmla="*/ 0 w 20000"/>
                      <a:gd name="T45" fmla="*/ 0 h 20000"/>
                      <a:gd name="T46" fmla="*/ 0 w 20000"/>
                      <a:gd name="T47" fmla="*/ 0 h 20000"/>
                      <a:gd name="T48" fmla="*/ 0 w 20000"/>
                      <a:gd name="T49" fmla="*/ 0 h 20000"/>
                      <a:gd name="T50" fmla="*/ 0 w 20000"/>
                      <a:gd name="T51" fmla="*/ 0 h 20000"/>
                      <a:gd name="T52" fmla="*/ 0 w 20000"/>
                      <a:gd name="T53" fmla="*/ 0 h 20000"/>
                      <a:gd name="T54" fmla="*/ 0 w 20000"/>
                      <a:gd name="T55" fmla="*/ 0 h 20000"/>
                      <a:gd name="T56" fmla="*/ 0 w 20000"/>
                      <a:gd name="T57" fmla="*/ 0 h 20000"/>
                      <a:gd name="T58" fmla="*/ 0 w 20000"/>
                      <a:gd name="T59" fmla="*/ 0 h 20000"/>
                      <a:gd name="T60" fmla="*/ 0 w 20000"/>
                      <a:gd name="T61" fmla="*/ 0 h 20000"/>
                      <a:gd name="T62" fmla="*/ 0 w 20000"/>
                      <a:gd name="T63" fmla="*/ 0 h 20000"/>
                      <a:gd name="T64" fmla="*/ 0 w 20000"/>
                      <a:gd name="T65" fmla="*/ 0 h 20000"/>
                      <a:gd name="T66" fmla="*/ 0 w 20000"/>
                      <a:gd name="T67" fmla="*/ 0 h 20000"/>
                      <a:gd name="T68" fmla="*/ 0 w 20000"/>
                      <a:gd name="T69" fmla="*/ 0 h 20000"/>
                      <a:gd name="T70" fmla="*/ 0 w 20000"/>
                      <a:gd name="T71" fmla="*/ 0 h 20000"/>
                      <a:gd name="T72" fmla="*/ 0 w 20000"/>
                      <a:gd name="T73" fmla="*/ 0 h 20000"/>
                      <a:gd name="T74" fmla="*/ 0 w 20000"/>
                      <a:gd name="T75" fmla="*/ 0 h 20000"/>
                      <a:gd name="T76" fmla="*/ 0 w 20000"/>
                      <a:gd name="T77" fmla="*/ 0 h 20000"/>
                      <a:gd name="T78" fmla="*/ 0 w 20000"/>
                      <a:gd name="T79" fmla="*/ 0 h 20000"/>
                      <a:gd name="T80" fmla="*/ 0 w 20000"/>
                      <a:gd name="T81" fmla="*/ 0 h 20000"/>
                      <a:gd name="T82" fmla="*/ 0 w 20000"/>
                      <a:gd name="T83" fmla="*/ 0 h 20000"/>
                      <a:gd name="T84" fmla="*/ 0 w 20000"/>
                      <a:gd name="T85" fmla="*/ 0 h 20000"/>
                      <a:gd name="T86" fmla="*/ 0 w 20000"/>
                      <a:gd name="T87" fmla="*/ 0 h 20000"/>
                      <a:gd name="T88" fmla="*/ 0 w 20000"/>
                      <a:gd name="T89" fmla="*/ 0 h 20000"/>
                      <a:gd name="T90" fmla="*/ 0 w 20000"/>
                      <a:gd name="T91" fmla="*/ 0 h 20000"/>
                      <a:gd name="T92" fmla="*/ 0 w 20000"/>
                      <a:gd name="T93" fmla="*/ 0 h 20000"/>
                      <a:gd name="T94" fmla="*/ 0 w 20000"/>
                      <a:gd name="T95" fmla="*/ 0 h 20000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0" t="0" r="r" b="b"/>
                    <a:pathLst>
                      <a:path w="20000" h="20000">
                        <a:moveTo>
                          <a:pt x="19973" y="0"/>
                        </a:moveTo>
                        <a:lnTo>
                          <a:pt x="19731" y="738"/>
                        </a:lnTo>
                        <a:lnTo>
                          <a:pt x="19542" y="1141"/>
                        </a:lnTo>
                        <a:lnTo>
                          <a:pt x="19435" y="1879"/>
                        </a:lnTo>
                        <a:lnTo>
                          <a:pt x="19166" y="2483"/>
                        </a:lnTo>
                        <a:lnTo>
                          <a:pt x="18950" y="3087"/>
                        </a:lnTo>
                        <a:lnTo>
                          <a:pt x="18923" y="3826"/>
                        </a:lnTo>
                        <a:lnTo>
                          <a:pt x="18627" y="4295"/>
                        </a:lnTo>
                        <a:lnTo>
                          <a:pt x="18385" y="4899"/>
                        </a:lnTo>
                        <a:lnTo>
                          <a:pt x="18116" y="5302"/>
                        </a:lnTo>
                        <a:lnTo>
                          <a:pt x="17981" y="6107"/>
                        </a:lnTo>
                        <a:lnTo>
                          <a:pt x="17847" y="6779"/>
                        </a:lnTo>
                        <a:lnTo>
                          <a:pt x="17524" y="7248"/>
                        </a:lnTo>
                        <a:lnTo>
                          <a:pt x="17416" y="7919"/>
                        </a:lnTo>
                        <a:lnTo>
                          <a:pt x="17335" y="8456"/>
                        </a:lnTo>
                        <a:lnTo>
                          <a:pt x="17093" y="8926"/>
                        </a:lnTo>
                        <a:lnTo>
                          <a:pt x="16851" y="9597"/>
                        </a:lnTo>
                        <a:lnTo>
                          <a:pt x="16608" y="10067"/>
                        </a:lnTo>
                        <a:lnTo>
                          <a:pt x="16366" y="10604"/>
                        </a:lnTo>
                        <a:lnTo>
                          <a:pt x="16258" y="11141"/>
                        </a:lnTo>
                        <a:lnTo>
                          <a:pt x="16070" y="11611"/>
                        </a:lnTo>
                        <a:lnTo>
                          <a:pt x="15801" y="12081"/>
                        </a:lnTo>
                        <a:lnTo>
                          <a:pt x="15559" y="12752"/>
                        </a:lnTo>
                        <a:lnTo>
                          <a:pt x="15370" y="13087"/>
                        </a:lnTo>
                        <a:lnTo>
                          <a:pt x="15155" y="13557"/>
                        </a:lnTo>
                        <a:lnTo>
                          <a:pt x="14993" y="14161"/>
                        </a:lnTo>
                        <a:lnTo>
                          <a:pt x="14832" y="14698"/>
                        </a:lnTo>
                        <a:lnTo>
                          <a:pt x="14616" y="14899"/>
                        </a:lnTo>
                        <a:lnTo>
                          <a:pt x="14374" y="15369"/>
                        </a:lnTo>
                        <a:lnTo>
                          <a:pt x="14213" y="15705"/>
                        </a:lnTo>
                        <a:lnTo>
                          <a:pt x="14024" y="16174"/>
                        </a:lnTo>
                        <a:lnTo>
                          <a:pt x="13782" y="16376"/>
                        </a:lnTo>
                        <a:lnTo>
                          <a:pt x="13647" y="16913"/>
                        </a:lnTo>
                        <a:lnTo>
                          <a:pt x="13378" y="17114"/>
                        </a:lnTo>
                        <a:lnTo>
                          <a:pt x="13136" y="17517"/>
                        </a:lnTo>
                        <a:lnTo>
                          <a:pt x="13055" y="17651"/>
                        </a:lnTo>
                        <a:lnTo>
                          <a:pt x="12732" y="18121"/>
                        </a:lnTo>
                        <a:lnTo>
                          <a:pt x="12544" y="18322"/>
                        </a:lnTo>
                        <a:lnTo>
                          <a:pt x="12382" y="18725"/>
                        </a:lnTo>
                        <a:lnTo>
                          <a:pt x="12140" y="18859"/>
                        </a:lnTo>
                        <a:lnTo>
                          <a:pt x="11978" y="19060"/>
                        </a:lnTo>
                        <a:lnTo>
                          <a:pt x="11790" y="19262"/>
                        </a:lnTo>
                        <a:lnTo>
                          <a:pt x="11494" y="19262"/>
                        </a:lnTo>
                        <a:lnTo>
                          <a:pt x="11252" y="19597"/>
                        </a:lnTo>
                        <a:lnTo>
                          <a:pt x="11171" y="19597"/>
                        </a:lnTo>
                        <a:lnTo>
                          <a:pt x="11063" y="19732"/>
                        </a:lnTo>
                        <a:lnTo>
                          <a:pt x="10740" y="19732"/>
                        </a:lnTo>
                        <a:lnTo>
                          <a:pt x="10579" y="19933"/>
                        </a:lnTo>
                        <a:lnTo>
                          <a:pt x="10390" y="19933"/>
                        </a:lnTo>
                        <a:lnTo>
                          <a:pt x="10175" y="19933"/>
                        </a:lnTo>
                        <a:lnTo>
                          <a:pt x="9771" y="19732"/>
                        </a:lnTo>
                        <a:lnTo>
                          <a:pt x="9610" y="19597"/>
                        </a:lnTo>
                        <a:lnTo>
                          <a:pt x="9367" y="19597"/>
                        </a:lnTo>
                        <a:lnTo>
                          <a:pt x="9179" y="19329"/>
                        </a:lnTo>
                        <a:lnTo>
                          <a:pt x="8910" y="19262"/>
                        </a:lnTo>
                        <a:lnTo>
                          <a:pt x="8748" y="19060"/>
                        </a:lnTo>
                        <a:lnTo>
                          <a:pt x="8533" y="18859"/>
                        </a:lnTo>
                        <a:lnTo>
                          <a:pt x="8210" y="18389"/>
                        </a:lnTo>
                        <a:lnTo>
                          <a:pt x="7968" y="18121"/>
                        </a:lnTo>
                        <a:lnTo>
                          <a:pt x="7779" y="17651"/>
                        </a:lnTo>
                        <a:lnTo>
                          <a:pt x="7564" y="17315"/>
                        </a:lnTo>
                        <a:lnTo>
                          <a:pt x="7402" y="17047"/>
                        </a:lnTo>
                        <a:lnTo>
                          <a:pt x="7026" y="16644"/>
                        </a:lnTo>
                        <a:lnTo>
                          <a:pt x="6810" y="16174"/>
                        </a:lnTo>
                        <a:lnTo>
                          <a:pt x="6622" y="15705"/>
                        </a:lnTo>
                        <a:lnTo>
                          <a:pt x="6299" y="15235"/>
                        </a:lnTo>
                        <a:lnTo>
                          <a:pt x="6057" y="14765"/>
                        </a:lnTo>
                        <a:lnTo>
                          <a:pt x="5841" y="14295"/>
                        </a:lnTo>
                        <a:lnTo>
                          <a:pt x="5572" y="13691"/>
                        </a:lnTo>
                        <a:lnTo>
                          <a:pt x="5330" y="13087"/>
                        </a:lnTo>
                        <a:lnTo>
                          <a:pt x="5034" y="12752"/>
                        </a:lnTo>
                        <a:lnTo>
                          <a:pt x="4791" y="12081"/>
                        </a:lnTo>
                        <a:lnTo>
                          <a:pt x="4549" y="11611"/>
                        </a:lnTo>
                        <a:lnTo>
                          <a:pt x="4334" y="11141"/>
                        </a:lnTo>
                        <a:lnTo>
                          <a:pt x="4145" y="10604"/>
                        </a:lnTo>
                        <a:lnTo>
                          <a:pt x="3742" y="10067"/>
                        </a:lnTo>
                        <a:lnTo>
                          <a:pt x="3634" y="9396"/>
                        </a:lnTo>
                        <a:lnTo>
                          <a:pt x="3365" y="8859"/>
                        </a:lnTo>
                        <a:lnTo>
                          <a:pt x="3203" y="8389"/>
                        </a:lnTo>
                        <a:lnTo>
                          <a:pt x="2853" y="7919"/>
                        </a:lnTo>
                        <a:lnTo>
                          <a:pt x="2665" y="7248"/>
                        </a:lnTo>
                        <a:lnTo>
                          <a:pt x="2530" y="6779"/>
                        </a:lnTo>
                        <a:lnTo>
                          <a:pt x="2342" y="6107"/>
                        </a:lnTo>
                        <a:lnTo>
                          <a:pt x="2019" y="5705"/>
                        </a:lnTo>
                        <a:lnTo>
                          <a:pt x="1965" y="5235"/>
                        </a:lnTo>
                        <a:lnTo>
                          <a:pt x="1615" y="4765"/>
                        </a:lnTo>
                        <a:lnTo>
                          <a:pt x="1588" y="4295"/>
                        </a:lnTo>
                        <a:lnTo>
                          <a:pt x="1292" y="3826"/>
                        </a:lnTo>
                        <a:lnTo>
                          <a:pt x="1184" y="3356"/>
                        </a:lnTo>
                        <a:lnTo>
                          <a:pt x="969" y="2953"/>
                        </a:lnTo>
                        <a:lnTo>
                          <a:pt x="781" y="2685"/>
                        </a:lnTo>
                        <a:lnTo>
                          <a:pt x="565" y="2349"/>
                        </a:lnTo>
                        <a:lnTo>
                          <a:pt x="431" y="1879"/>
                        </a:lnTo>
                        <a:lnTo>
                          <a:pt x="404" y="1678"/>
                        </a:lnTo>
                        <a:lnTo>
                          <a:pt x="269" y="1208"/>
                        </a:lnTo>
                        <a:lnTo>
                          <a:pt x="135" y="1007"/>
                        </a:lnTo>
                        <a:lnTo>
                          <a:pt x="0" y="805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rgbClr val="0000FF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518" name="Freeform 157"/>
                <p:cNvSpPr>
                  <a:spLocks/>
                </p:cNvSpPr>
                <p:nvPr/>
              </p:nvSpPr>
              <p:spPr bwMode="auto">
                <a:xfrm>
                  <a:off x="2588" y="16798"/>
                  <a:ext cx="2530" cy="1454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979" y="19891"/>
                      </a:moveTo>
                      <a:lnTo>
                        <a:pt x="19773" y="19235"/>
                      </a:lnTo>
                      <a:lnTo>
                        <a:pt x="19608" y="18798"/>
                      </a:lnTo>
                      <a:lnTo>
                        <a:pt x="19401" y="18033"/>
                      </a:lnTo>
                      <a:lnTo>
                        <a:pt x="19174" y="17596"/>
                      </a:lnTo>
                      <a:lnTo>
                        <a:pt x="18968" y="16721"/>
                      </a:lnTo>
                      <a:lnTo>
                        <a:pt x="18762" y="16066"/>
                      </a:lnTo>
                      <a:lnTo>
                        <a:pt x="18596" y="15738"/>
                      </a:lnTo>
                      <a:lnTo>
                        <a:pt x="18411" y="14973"/>
                      </a:lnTo>
                      <a:lnTo>
                        <a:pt x="18225" y="14426"/>
                      </a:lnTo>
                      <a:lnTo>
                        <a:pt x="18019" y="13770"/>
                      </a:lnTo>
                      <a:lnTo>
                        <a:pt x="17812" y="13224"/>
                      </a:lnTo>
                      <a:lnTo>
                        <a:pt x="17606" y="12678"/>
                      </a:lnTo>
                      <a:lnTo>
                        <a:pt x="17461" y="12022"/>
                      </a:lnTo>
                      <a:lnTo>
                        <a:pt x="17152" y="11694"/>
                      </a:lnTo>
                      <a:lnTo>
                        <a:pt x="17028" y="10929"/>
                      </a:lnTo>
                      <a:lnTo>
                        <a:pt x="16801" y="10273"/>
                      </a:lnTo>
                      <a:lnTo>
                        <a:pt x="16615" y="9727"/>
                      </a:lnTo>
                      <a:lnTo>
                        <a:pt x="16471" y="9290"/>
                      </a:lnTo>
                      <a:lnTo>
                        <a:pt x="16202" y="8743"/>
                      </a:lnTo>
                      <a:lnTo>
                        <a:pt x="16037" y="8306"/>
                      </a:lnTo>
                      <a:lnTo>
                        <a:pt x="15831" y="7760"/>
                      </a:lnTo>
                      <a:lnTo>
                        <a:pt x="15604" y="7104"/>
                      </a:lnTo>
                      <a:lnTo>
                        <a:pt x="15418" y="6776"/>
                      </a:lnTo>
                      <a:lnTo>
                        <a:pt x="15191" y="6230"/>
                      </a:lnTo>
                      <a:lnTo>
                        <a:pt x="15046" y="5792"/>
                      </a:lnTo>
                      <a:lnTo>
                        <a:pt x="14840" y="5355"/>
                      </a:lnTo>
                      <a:lnTo>
                        <a:pt x="14675" y="5027"/>
                      </a:lnTo>
                      <a:lnTo>
                        <a:pt x="14427" y="4372"/>
                      </a:lnTo>
                      <a:lnTo>
                        <a:pt x="14200" y="4044"/>
                      </a:lnTo>
                      <a:lnTo>
                        <a:pt x="13994" y="3934"/>
                      </a:lnTo>
                      <a:lnTo>
                        <a:pt x="13787" y="3388"/>
                      </a:lnTo>
                      <a:lnTo>
                        <a:pt x="13622" y="3060"/>
                      </a:lnTo>
                      <a:lnTo>
                        <a:pt x="13395" y="2732"/>
                      </a:lnTo>
                      <a:lnTo>
                        <a:pt x="13230" y="2295"/>
                      </a:lnTo>
                      <a:lnTo>
                        <a:pt x="13003" y="2077"/>
                      </a:lnTo>
                      <a:lnTo>
                        <a:pt x="12735" y="1639"/>
                      </a:lnTo>
                      <a:lnTo>
                        <a:pt x="12549" y="1639"/>
                      </a:lnTo>
                      <a:lnTo>
                        <a:pt x="12343" y="1202"/>
                      </a:lnTo>
                      <a:lnTo>
                        <a:pt x="12178" y="1093"/>
                      </a:lnTo>
                      <a:lnTo>
                        <a:pt x="11992" y="765"/>
                      </a:lnTo>
                      <a:lnTo>
                        <a:pt x="11723" y="765"/>
                      </a:lnTo>
                      <a:lnTo>
                        <a:pt x="11558" y="437"/>
                      </a:lnTo>
                      <a:lnTo>
                        <a:pt x="11331" y="437"/>
                      </a:lnTo>
                      <a:lnTo>
                        <a:pt x="11104" y="328"/>
                      </a:lnTo>
                      <a:lnTo>
                        <a:pt x="10960" y="109"/>
                      </a:lnTo>
                      <a:lnTo>
                        <a:pt x="10691" y="109"/>
                      </a:lnTo>
                      <a:lnTo>
                        <a:pt x="10526" y="0"/>
                      </a:lnTo>
                      <a:lnTo>
                        <a:pt x="10299" y="0"/>
                      </a:lnTo>
                      <a:lnTo>
                        <a:pt x="10052" y="0"/>
                      </a:lnTo>
                      <a:lnTo>
                        <a:pt x="9866" y="109"/>
                      </a:lnTo>
                      <a:lnTo>
                        <a:pt x="9659" y="109"/>
                      </a:lnTo>
                      <a:lnTo>
                        <a:pt x="9474" y="328"/>
                      </a:lnTo>
                      <a:lnTo>
                        <a:pt x="9185" y="437"/>
                      </a:lnTo>
                      <a:lnTo>
                        <a:pt x="8978" y="765"/>
                      </a:lnTo>
                      <a:lnTo>
                        <a:pt x="8772" y="765"/>
                      </a:lnTo>
                      <a:lnTo>
                        <a:pt x="8504" y="1093"/>
                      </a:lnTo>
                      <a:lnTo>
                        <a:pt x="8277" y="1639"/>
                      </a:lnTo>
                      <a:lnTo>
                        <a:pt x="7988" y="1639"/>
                      </a:lnTo>
                      <a:lnTo>
                        <a:pt x="7781" y="2077"/>
                      </a:lnTo>
                      <a:lnTo>
                        <a:pt x="7534" y="2404"/>
                      </a:lnTo>
                      <a:lnTo>
                        <a:pt x="7286" y="2732"/>
                      </a:lnTo>
                      <a:lnTo>
                        <a:pt x="7059" y="3388"/>
                      </a:lnTo>
                      <a:lnTo>
                        <a:pt x="6749" y="3934"/>
                      </a:lnTo>
                      <a:lnTo>
                        <a:pt x="6543" y="4044"/>
                      </a:lnTo>
                      <a:lnTo>
                        <a:pt x="6275" y="4809"/>
                      </a:lnTo>
                      <a:lnTo>
                        <a:pt x="6027" y="5027"/>
                      </a:lnTo>
                      <a:lnTo>
                        <a:pt x="5800" y="5574"/>
                      </a:lnTo>
                      <a:lnTo>
                        <a:pt x="5573" y="6011"/>
                      </a:lnTo>
                      <a:lnTo>
                        <a:pt x="5284" y="6776"/>
                      </a:lnTo>
                      <a:lnTo>
                        <a:pt x="5077" y="7104"/>
                      </a:lnTo>
                      <a:lnTo>
                        <a:pt x="4788" y="7760"/>
                      </a:lnTo>
                      <a:lnTo>
                        <a:pt x="4561" y="8306"/>
                      </a:lnTo>
                      <a:lnTo>
                        <a:pt x="4334" y="8743"/>
                      </a:lnTo>
                      <a:lnTo>
                        <a:pt x="4066" y="9399"/>
                      </a:lnTo>
                      <a:lnTo>
                        <a:pt x="3901" y="10055"/>
                      </a:lnTo>
                      <a:lnTo>
                        <a:pt x="3653" y="10492"/>
                      </a:lnTo>
                      <a:lnTo>
                        <a:pt x="3385" y="11038"/>
                      </a:lnTo>
                      <a:lnTo>
                        <a:pt x="3179" y="11694"/>
                      </a:lnTo>
                      <a:lnTo>
                        <a:pt x="2951" y="12022"/>
                      </a:lnTo>
                      <a:lnTo>
                        <a:pt x="2724" y="12678"/>
                      </a:lnTo>
                      <a:lnTo>
                        <a:pt x="2497" y="13005"/>
                      </a:lnTo>
                      <a:lnTo>
                        <a:pt x="2312" y="13770"/>
                      </a:lnTo>
                      <a:lnTo>
                        <a:pt x="2043" y="14208"/>
                      </a:lnTo>
                      <a:lnTo>
                        <a:pt x="1858" y="14645"/>
                      </a:lnTo>
                      <a:lnTo>
                        <a:pt x="1692" y="15191"/>
                      </a:lnTo>
                      <a:lnTo>
                        <a:pt x="1507" y="15738"/>
                      </a:lnTo>
                      <a:lnTo>
                        <a:pt x="1300" y="16066"/>
                      </a:lnTo>
                      <a:lnTo>
                        <a:pt x="1156" y="16721"/>
                      </a:lnTo>
                      <a:lnTo>
                        <a:pt x="991" y="16940"/>
                      </a:lnTo>
                      <a:lnTo>
                        <a:pt x="826" y="17268"/>
                      </a:lnTo>
                      <a:lnTo>
                        <a:pt x="681" y="17705"/>
                      </a:lnTo>
                      <a:lnTo>
                        <a:pt x="495" y="18033"/>
                      </a:lnTo>
                      <a:lnTo>
                        <a:pt x="351" y="18361"/>
                      </a:lnTo>
                      <a:lnTo>
                        <a:pt x="268" y="18361"/>
                      </a:lnTo>
                      <a:lnTo>
                        <a:pt x="144" y="18907"/>
                      </a:lnTo>
                      <a:lnTo>
                        <a:pt x="0" y="19126"/>
                      </a:lnTo>
                    </a:path>
                  </a:pathLst>
                </a:custGeom>
                <a:noFill/>
                <a:ln w="38100" cap="flat" cmpd="sng">
                  <a:solidFill>
                    <a:srgbClr val="0000FF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19" name="Freeform 158"/>
                <p:cNvSpPr>
                  <a:spLocks/>
                </p:cNvSpPr>
                <p:nvPr/>
              </p:nvSpPr>
              <p:spPr bwMode="auto">
                <a:xfrm>
                  <a:off x="4" y="18165"/>
                  <a:ext cx="2636" cy="1541"/>
                </a:xfrm>
                <a:custGeom>
                  <a:avLst/>
                  <a:gdLst>
                    <a:gd name="T0" fmla="*/ 0 w 20000"/>
                    <a:gd name="T1" fmla="*/ 0 h 20000"/>
                    <a:gd name="T2" fmla="*/ 0 w 20000"/>
                    <a:gd name="T3" fmla="*/ 0 h 20000"/>
                    <a:gd name="T4" fmla="*/ 0 w 20000"/>
                    <a:gd name="T5" fmla="*/ 0 h 20000"/>
                    <a:gd name="T6" fmla="*/ 0 w 20000"/>
                    <a:gd name="T7" fmla="*/ 0 h 20000"/>
                    <a:gd name="T8" fmla="*/ 0 w 20000"/>
                    <a:gd name="T9" fmla="*/ 0 h 20000"/>
                    <a:gd name="T10" fmla="*/ 0 w 20000"/>
                    <a:gd name="T11" fmla="*/ 0 h 20000"/>
                    <a:gd name="T12" fmla="*/ 0 w 20000"/>
                    <a:gd name="T13" fmla="*/ 0 h 20000"/>
                    <a:gd name="T14" fmla="*/ 0 w 20000"/>
                    <a:gd name="T15" fmla="*/ 0 h 20000"/>
                    <a:gd name="T16" fmla="*/ 0 w 20000"/>
                    <a:gd name="T17" fmla="*/ 0 h 20000"/>
                    <a:gd name="T18" fmla="*/ 0 w 20000"/>
                    <a:gd name="T19" fmla="*/ 0 h 20000"/>
                    <a:gd name="T20" fmla="*/ 0 w 20000"/>
                    <a:gd name="T21" fmla="*/ 0 h 20000"/>
                    <a:gd name="T22" fmla="*/ 0 w 20000"/>
                    <a:gd name="T23" fmla="*/ 0 h 20000"/>
                    <a:gd name="T24" fmla="*/ 0 w 20000"/>
                    <a:gd name="T25" fmla="*/ 0 h 20000"/>
                    <a:gd name="T26" fmla="*/ 0 w 20000"/>
                    <a:gd name="T27" fmla="*/ 0 h 20000"/>
                    <a:gd name="T28" fmla="*/ 0 w 20000"/>
                    <a:gd name="T29" fmla="*/ 0 h 20000"/>
                    <a:gd name="T30" fmla="*/ 0 w 20000"/>
                    <a:gd name="T31" fmla="*/ 0 h 20000"/>
                    <a:gd name="T32" fmla="*/ 0 w 20000"/>
                    <a:gd name="T33" fmla="*/ 0 h 20000"/>
                    <a:gd name="T34" fmla="*/ 0 w 20000"/>
                    <a:gd name="T35" fmla="*/ 0 h 20000"/>
                    <a:gd name="T36" fmla="*/ 0 w 20000"/>
                    <a:gd name="T37" fmla="*/ 0 h 20000"/>
                    <a:gd name="T38" fmla="*/ 0 w 20000"/>
                    <a:gd name="T39" fmla="*/ 0 h 20000"/>
                    <a:gd name="T40" fmla="*/ 0 w 20000"/>
                    <a:gd name="T41" fmla="*/ 0 h 20000"/>
                    <a:gd name="T42" fmla="*/ 0 w 20000"/>
                    <a:gd name="T43" fmla="*/ 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0 h 20000"/>
                    <a:gd name="T54" fmla="*/ 0 w 20000"/>
                    <a:gd name="T55" fmla="*/ 0 h 20000"/>
                    <a:gd name="T56" fmla="*/ 0 w 20000"/>
                    <a:gd name="T57" fmla="*/ 0 h 20000"/>
                    <a:gd name="T58" fmla="*/ 0 w 20000"/>
                    <a:gd name="T59" fmla="*/ 0 h 20000"/>
                    <a:gd name="T60" fmla="*/ 0 w 20000"/>
                    <a:gd name="T61" fmla="*/ 0 h 20000"/>
                    <a:gd name="T62" fmla="*/ 0 w 20000"/>
                    <a:gd name="T63" fmla="*/ 0 h 20000"/>
                    <a:gd name="T64" fmla="*/ 0 w 20000"/>
                    <a:gd name="T65" fmla="*/ 0 h 20000"/>
                    <a:gd name="T66" fmla="*/ 0 w 20000"/>
                    <a:gd name="T67" fmla="*/ 0 h 20000"/>
                    <a:gd name="T68" fmla="*/ 0 w 20000"/>
                    <a:gd name="T69" fmla="*/ 0 h 20000"/>
                    <a:gd name="T70" fmla="*/ 0 w 20000"/>
                    <a:gd name="T71" fmla="*/ 0 h 20000"/>
                    <a:gd name="T72" fmla="*/ 0 w 20000"/>
                    <a:gd name="T73" fmla="*/ 0 h 20000"/>
                    <a:gd name="T74" fmla="*/ 0 w 20000"/>
                    <a:gd name="T75" fmla="*/ 0 h 20000"/>
                    <a:gd name="T76" fmla="*/ 0 w 20000"/>
                    <a:gd name="T77" fmla="*/ 0 h 20000"/>
                    <a:gd name="T78" fmla="*/ 0 w 20000"/>
                    <a:gd name="T79" fmla="*/ 0 h 20000"/>
                    <a:gd name="T80" fmla="*/ 0 w 20000"/>
                    <a:gd name="T81" fmla="*/ 0 h 20000"/>
                    <a:gd name="T82" fmla="*/ 0 w 20000"/>
                    <a:gd name="T83" fmla="*/ 0 h 20000"/>
                    <a:gd name="T84" fmla="*/ 0 w 20000"/>
                    <a:gd name="T85" fmla="*/ 0 h 20000"/>
                    <a:gd name="T86" fmla="*/ 0 w 20000"/>
                    <a:gd name="T87" fmla="*/ 0 h 20000"/>
                    <a:gd name="T88" fmla="*/ 0 w 20000"/>
                    <a:gd name="T89" fmla="*/ 0 h 20000"/>
                    <a:gd name="T90" fmla="*/ 0 w 20000"/>
                    <a:gd name="T91" fmla="*/ 0 h 20000"/>
                    <a:gd name="T92" fmla="*/ 0 w 20000"/>
                    <a:gd name="T93" fmla="*/ 0 h 20000"/>
                    <a:gd name="T94" fmla="*/ 0 w 20000"/>
                    <a:gd name="T95" fmla="*/ 0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980" y="0"/>
                      </a:moveTo>
                      <a:lnTo>
                        <a:pt x="19723" y="722"/>
                      </a:lnTo>
                      <a:lnTo>
                        <a:pt x="19525" y="1237"/>
                      </a:lnTo>
                      <a:lnTo>
                        <a:pt x="19465" y="1753"/>
                      </a:lnTo>
                      <a:lnTo>
                        <a:pt x="19208" y="2577"/>
                      </a:lnTo>
                      <a:lnTo>
                        <a:pt x="18990" y="3402"/>
                      </a:lnTo>
                      <a:lnTo>
                        <a:pt x="18891" y="3814"/>
                      </a:lnTo>
                      <a:lnTo>
                        <a:pt x="18594" y="4021"/>
                      </a:lnTo>
                      <a:lnTo>
                        <a:pt x="18455" y="5052"/>
                      </a:lnTo>
                      <a:lnTo>
                        <a:pt x="18158" y="5567"/>
                      </a:lnTo>
                      <a:lnTo>
                        <a:pt x="18000" y="5979"/>
                      </a:lnTo>
                      <a:lnTo>
                        <a:pt x="17901" y="6392"/>
                      </a:lnTo>
                      <a:lnTo>
                        <a:pt x="17584" y="7010"/>
                      </a:lnTo>
                      <a:lnTo>
                        <a:pt x="17406" y="7835"/>
                      </a:lnTo>
                      <a:lnTo>
                        <a:pt x="17267" y="8454"/>
                      </a:lnTo>
                      <a:lnTo>
                        <a:pt x="17109" y="8969"/>
                      </a:lnTo>
                      <a:lnTo>
                        <a:pt x="16891" y="9381"/>
                      </a:lnTo>
                      <a:lnTo>
                        <a:pt x="16574" y="10103"/>
                      </a:lnTo>
                      <a:lnTo>
                        <a:pt x="16337" y="10722"/>
                      </a:lnTo>
                      <a:lnTo>
                        <a:pt x="16198" y="11134"/>
                      </a:lnTo>
                      <a:lnTo>
                        <a:pt x="16040" y="11443"/>
                      </a:lnTo>
                      <a:lnTo>
                        <a:pt x="15802" y="12165"/>
                      </a:lnTo>
                      <a:lnTo>
                        <a:pt x="15624" y="12577"/>
                      </a:lnTo>
                      <a:lnTo>
                        <a:pt x="15426" y="13093"/>
                      </a:lnTo>
                      <a:lnTo>
                        <a:pt x="15188" y="13608"/>
                      </a:lnTo>
                      <a:lnTo>
                        <a:pt x="15010" y="14124"/>
                      </a:lnTo>
                      <a:lnTo>
                        <a:pt x="14911" y="14433"/>
                      </a:lnTo>
                      <a:lnTo>
                        <a:pt x="14653" y="15052"/>
                      </a:lnTo>
                      <a:lnTo>
                        <a:pt x="14396" y="15258"/>
                      </a:lnTo>
                      <a:lnTo>
                        <a:pt x="14257" y="15567"/>
                      </a:lnTo>
                      <a:lnTo>
                        <a:pt x="13980" y="15979"/>
                      </a:lnTo>
                      <a:lnTo>
                        <a:pt x="13782" y="16392"/>
                      </a:lnTo>
                      <a:lnTo>
                        <a:pt x="13604" y="16392"/>
                      </a:lnTo>
                      <a:lnTo>
                        <a:pt x="13446" y="17010"/>
                      </a:lnTo>
                      <a:lnTo>
                        <a:pt x="13149" y="17320"/>
                      </a:lnTo>
                      <a:lnTo>
                        <a:pt x="13010" y="17835"/>
                      </a:lnTo>
                      <a:lnTo>
                        <a:pt x="12792" y="18247"/>
                      </a:lnTo>
                      <a:lnTo>
                        <a:pt x="12634" y="18247"/>
                      </a:lnTo>
                      <a:lnTo>
                        <a:pt x="12416" y="18866"/>
                      </a:lnTo>
                      <a:lnTo>
                        <a:pt x="12198" y="18866"/>
                      </a:lnTo>
                      <a:lnTo>
                        <a:pt x="11980" y="18866"/>
                      </a:lnTo>
                      <a:lnTo>
                        <a:pt x="11762" y="19175"/>
                      </a:lnTo>
                      <a:lnTo>
                        <a:pt x="11505" y="19278"/>
                      </a:lnTo>
                      <a:lnTo>
                        <a:pt x="11307" y="19278"/>
                      </a:lnTo>
                      <a:lnTo>
                        <a:pt x="11188" y="19588"/>
                      </a:lnTo>
                      <a:lnTo>
                        <a:pt x="10990" y="19897"/>
                      </a:lnTo>
                      <a:lnTo>
                        <a:pt x="10772" y="19897"/>
                      </a:lnTo>
                      <a:lnTo>
                        <a:pt x="10535" y="19897"/>
                      </a:lnTo>
                      <a:lnTo>
                        <a:pt x="10337" y="19897"/>
                      </a:lnTo>
                      <a:lnTo>
                        <a:pt x="10139" y="19897"/>
                      </a:lnTo>
                      <a:lnTo>
                        <a:pt x="9802" y="19897"/>
                      </a:lnTo>
                      <a:lnTo>
                        <a:pt x="9644" y="19588"/>
                      </a:lnTo>
                      <a:lnTo>
                        <a:pt x="9426" y="19278"/>
                      </a:lnTo>
                      <a:lnTo>
                        <a:pt x="9188" y="19278"/>
                      </a:lnTo>
                      <a:lnTo>
                        <a:pt x="8970" y="19175"/>
                      </a:lnTo>
                      <a:lnTo>
                        <a:pt x="8752" y="18866"/>
                      </a:lnTo>
                      <a:lnTo>
                        <a:pt x="8515" y="18866"/>
                      </a:lnTo>
                      <a:lnTo>
                        <a:pt x="8238" y="18454"/>
                      </a:lnTo>
                      <a:lnTo>
                        <a:pt x="7980" y="18247"/>
                      </a:lnTo>
                      <a:lnTo>
                        <a:pt x="7782" y="17835"/>
                      </a:lnTo>
                      <a:lnTo>
                        <a:pt x="7545" y="17320"/>
                      </a:lnTo>
                      <a:lnTo>
                        <a:pt x="7327" y="17010"/>
                      </a:lnTo>
                      <a:lnTo>
                        <a:pt x="7149" y="16392"/>
                      </a:lnTo>
                      <a:lnTo>
                        <a:pt x="6812" y="15979"/>
                      </a:lnTo>
                      <a:lnTo>
                        <a:pt x="6614" y="15567"/>
                      </a:lnTo>
                      <a:lnTo>
                        <a:pt x="6337" y="15258"/>
                      </a:lnTo>
                      <a:lnTo>
                        <a:pt x="6040" y="14433"/>
                      </a:lnTo>
                      <a:lnTo>
                        <a:pt x="5822" y="14124"/>
                      </a:lnTo>
                      <a:lnTo>
                        <a:pt x="5564" y="13608"/>
                      </a:lnTo>
                      <a:lnTo>
                        <a:pt x="5307" y="13093"/>
                      </a:lnTo>
                      <a:lnTo>
                        <a:pt x="5010" y="12990"/>
                      </a:lnTo>
                      <a:lnTo>
                        <a:pt x="4752" y="12165"/>
                      </a:lnTo>
                      <a:lnTo>
                        <a:pt x="4515" y="11443"/>
                      </a:lnTo>
                      <a:lnTo>
                        <a:pt x="4297" y="11134"/>
                      </a:lnTo>
                      <a:lnTo>
                        <a:pt x="4158" y="10722"/>
                      </a:lnTo>
                      <a:lnTo>
                        <a:pt x="3802" y="10103"/>
                      </a:lnTo>
                      <a:lnTo>
                        <a:pt x="3683" y="9175"/>
                      </a:lnTo>
                      <a:lnTo>
                        <a:pt x="3426" y="8969"/>
                      </a:lnTo>
                      <a:lnTo>
                        <a:pt x="3188" y="8454"/>
                      </a:lnTo>
                      <a:lnTo>
                        <a:pt x="2871" y="7835"/>
                      </a:lnTo>
                      <a:lnTo>
                        <a:pt x="2752" y="7010"/>
                      </a:lnTo>
                      <a:lnTo>
                        <a:pt x="2554" y="6392"/>
                      </a:lnTo>
                      <a:lnTo>
                        <a:pt x="2277" y="5979"/>
                      </a:lnTo>
                      <a:lnTo>
                        <a:pt x="2000" y="5567"/>
                      </a:lnTo>
                      <a:lnTo>
                        <a:pt x="1960" y="5052"/>
                      </a:lnTo>
                      <a:lnTo>
                        <a:pt x="1644" y="4742"/>
                      </a:lnTo>
                      <a:lnTo>
                        <a:pt x="1525" y="4021"/>
                      </a:lnTo>
                      <a:lnTo>
                        <a:pt x="1307" y="3814"/>
                      </a:lnTo>
                      <a:lnTo>
                        <a:pt x="1267" y="3402"/>
                      </a:lnTo>
                      <a:lnTo>
                        <a:pt x="970" y="2990"/>
                      </a:lnTo>
                      <a:lnTo>
                        <a:pt x="792" y="2577"/>
                      </a:lnTo>
                      <a:lnTo>
                        <a:pt x="574" y="1959"/>
                      </a:lnTo>
                      <a:lnTo>
                        <a:pt x="475" y="1753"/>
                      </a:lnTo>
                      <a:lnTo>
                        <a:pt x="436" y="1753"/>
                      </a:lnTo>
                      <a:lnTo>
                        <a:pt x="297" y="1237"/>
                      </a:lnTo>
                      <a:lnTo>
                        <a:pt x="178" y="1237"/>
                      </a:lnTo>
                      <a:lnTo>
                        <a:pt x="0" y="1031"/>
                      </a:lnTo>
                    </a:path>
                  </a:pathLst>
                </a:custGeom>
                <a:noFill/>
                <a:ln w="38100" cap="flat" cmpd="sng">
                  <a:solidFill>
                    <a:srgbClr val="0000FF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19" name="Group 159"/>
              <p:cNvGrpSpPr>
                <a:grpSpLocks/>
              </p:cNvGrpSpPr>
              <p:nvPr/>
            </p:nvGrpSpPr>
            <p:grpSpPr bwMode="auto">
              <a:xfrm>
                <a:off x="3872" y="2879"/>
                <a:ext cx="66" cy="895"/>
                <a:chOff x="0" y="0"/>
                <a:chExt cx="20039" cy="20000"/>
              </a:xfrm>
            </p:grpSpPr>
            <p:sp>
              <p:nvSpPr>
                <p:cNvPr id="16513" name="Arc 160"/>
                <p:cNvSpPr>
                  <a:spLocks/>
                </p:cNvSpPr>
                <p:nvPr/>
              </p:nvSpPr>
              <p:spPr bwMode="auto">
                <a:xfrm flipH="1">
                  <a:off x="0" y="164"/>
                  <a:ext cx="10662" cy="198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987 h 21600"/>
                    <a:gd name="T4" fmla="*/ 0 w 21600"/>
                    <a:gd name="T5" fmla="*/ 1987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14" name="Arc 161"/>
                <p:cNvSpPr>
                  <a:spLocks/>
                </p:cNvSpPr>
                <p:nvPr/>
              </p:nvSpPr>
              <p:spPr bwMode="auto">
                <a:xfrm>
                  <a:off x="9377" y="0"/>
                  <a:ext cx="10662" cy="198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987 h 21600"/>
                    <a:gd name="T4" fmla="*/ 0 w 21600"/>
                    <a:gd name="T5" fmla="*/ 1987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20" name="Group 162"/>
              <p:cNvGrpSpPr>
                <a:grpSpLocks/>
              </p:cNvGrpSpPr>
              <p:nvPr/>
            </p:nvGrpSpPr>
            <p:grpSpPr bwMode="auto">
              <a:xfrm>
                <a:off x="4105" y="3730"/>
                <a:ext cx="83" cy="44"/>
                <a:chOff x="0" y="0"/>
                <a:chExt cx="19992" cy="20000"/>
              </a:xfrm>
            </p:grpSpPr>
            <p:sp>
              <p:nvSpPr>
                <p:cNvPr id="16511" name="Freeform 163"/>
                <p:cNvSpPr>
                  <a:spLocks/>
                </p:cNvSpPr>
                <p:nvPr/>
              </p:nvSpPr>
              <p:spPr bwMode="auto">
                <a:xfrm>
                  <a:off x="0" y="0"/>
                  <a:ext cx="8612" cy="19831"/>
                </a:xfrm>
                <a:custGeom>
                  <a:avLst/>
                  <a:gdLst>
                    <a:gd name="T0" fmla="*/ 0 w 20000"/>
                    <a:gd name="T1" fmla="*/ 14326 h 20000"/>
                    <a:gd name="T2" fmla="*/ 0 w 20000"/>
                    <a:gd name="T3" fmla="*/ 13538 h 20000"/>
                    <a:gd name="T4" fmla="*/ 0 w 20000"/>
                    <a:gd name="T5" fmla="*/ 12619 h 20000"/>
                    <a:gd name="T6" fmla="*/ 0 w 20000"/>
                    <a:gd name="T7" fmla="*/ 11698 h 20000"/>
                    <a:gd name="T8" fmla="*/ 0 w 20000"/>
                    <a:gd name="T9" fmla="*/ 10775 h 20000"/>
                    <a:gd name="T10" fmla="*/ 0 w 20000"/>
                    <a:gd name="T11" fmla="*/ 9988 h 20000"/>
                    <a:gd name="T12" fmla="*/ 0 w 20000"/>
                    <a:gd name="T13" fmla="*/ 9200 h 20000"/>
                    <a:gd name="T14" fmla="*/ 0 w 20000"/>
                    <a:gd name="T15" fmla="*/ 8017 h 20000"/>
                    <a:gd name="T16" fmla="*/ 0 w 20000"/>
                    <a:gd name="T17" fmla="*/ 7228 h 20000"/>
                    <a:gd name="T18" fmla="*/ 0 w 20000"/>
                    <a:gd name="T19" fmla="*/ 6441 h 20000"/>
                    <a:gd name="T20" fmla="*/ 0 w 20000"/>
                    <a:gd name="T21" fmla="*/ 5649 h 20000"/>
                    <a:gd name="T22" fmla="*/ 0 w 20000"/>
                    <a:gd name="T23" fmla="*/ 4863 h 20000"/>
                    <a:gd name="T24" fmla="*/ 0 w 20000"/>
                    <a:gd name="T25" fmla="*/ 4075 h 20000"/>
                    <a:gd name="T26" fmla="*/ 0 w 20000"/>
                    <a:gd name="T27" fmla="*/ 3681 h 20000"/>
                    <a:gd name="T28" fmla="*/ 0 w 20000"/>
                    <a:gd name="T29" fmla="*/ 2892 h 20000"/>
                    <a:gd name="T30" fmla="*/ 0 w 20000"/>
                    <a:gd name="T31" fmla="*/ 2366 h 20000"/>
                    <a:gd name="T32" fmla="*/ 0 w 20000"/>
                    <a:gd name="T33" fmla="*/ 1708 h 20000"/>
                    <a:gd name="T34" fmla="*/ 0 w 20000"/>
                    <a:gd name="T35" fmla="*/ 1315 h 20000"/>
                    <a:gd name="T36" fmla="*/ 0 w 20000"/>
                    <a:gd name="T37" fmla="*/ 920 h 20000"/>
                    <a:gd name="T38" fmla="*/ 0 w 20000"/>
                    <a:gd name="T39" fmla="*/ 525 h 20000"/>
                    <a:gd name="T40" fmla="*/ 0 w 20000"/>
                    <a:gd name="T41" fmla="*/ 525 h 20000"/>
                    <a:gd name="T42" fmla="*/ 0 w 20000"/>
                    <a:gd name="T43" fmla="*/ 52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25 h 20000"/>
                    <a:gd name="T54" fmla="*/ 0 w 20000"/>
                    <a:gd name="T55" fmla="*/ 789 h 20000"/>
                    <a:gd name="T56" fmla="*/ 0 w 20000"/>
                    <a:gd name="T57" fmla="*/ 1315 h 20000"/>
                    <a:gd name="T58" fmla="*/ 0 w 20000"/>
                    <a:gd name="T59" fmla="*/ 1708 h 20000"/>
                    <a:gd name="T60" fmla="*/ 0 w 20000"/>
                    <a:gd name="T61" fmla="*/ 2366 h 20000"/>
                    <a:gd name="T62" fmla="*/ 0 w 20000"/>
                    <a:gd name="T63" fmla="*/ 3022 h 20000"/>
                    <a:gd name="T64" fmla="*/ 0 w 20000"/>
                    <a:gd name="T65" fmla="*/ 3812 h 20000"/>
                    <a:gd name="T66" fmla="*/ 0 w 20000"/>
                    <a:gd name="T67" fmla="*/ 4599 h 20000"/>
                    <a:gd name="T68" fmla="*/ 0 w 20000"/>
                    <a:gd name="T69" fmla="*/ 5388 h 20000"/>
                    <a:gd name="T70" fmla="*/ 0 w 20000"/>
                    <a:gd name="T71" fmla="*/ 6441 h 20000"/>
                    <a:gd name="T72" fmla="*/ 0 w 20000"/>
                    <a:gd name="T73" fmla="*/ 7228 h 20000"/>
                    <a:gd name="T74" fmla="*/ 0 w 20000"/>
                    <a:gd name="T75" fmla="*/ 8411 h 20000"/>
                    <a:gd name="T76" fmla="*/ 0 w 20000"/>
                    <a:gd name="T77" fmla="*/ 9200 h 20000"/>
                    <a:gd name="T78" fmla="*/ 0 w 20000"/>
                    <a:gd name="T79" fmla="*/ 10119 h 20000"/>
                    <a:gd name="T80" fmla="*/ 0 w 20000"/>
                    <a:gd name="T81" fmla="*/ 10908 h 20000"/>
                    <a:gd name="T82" fmla="*/ 0 w 20000"/>
                    <a:gd name="T83" fmla="*/ 11698 h 20000"/>
                    <a:gd name="T84" fmla="*/ 0 w 20000"/>
                    <a:gd name="T85" fmla="*/ 12349 h 20000"/>
                    <a:gd name="T86" fmla="*/ 0 w 20000"/>
                    <a:gd name="T87" fmla="*/ 13142 h 20000"/>
                    <a:gd name="T88" fmla="*/ 0 w 20000"/>
                    <a:gd name="T89" fmla="*/ 13930 h 20000"/>
                    <a:gd name="T90" fmla="*/ 0 w 20000"/>
                    <a:gd name="T91" fmla="*/ 14326 h 20000"/>
                    <a:gd name="T92" fmla="*/ 0 w 20000"/>
                    <a:gd name="T93" fmla="*/ 14981 h 20000"/>
                    <a:gd name="T94" fmla="*/ 0 w 20000"/>
                    <a:gd name="T95" fmla="*/ 1550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80" y="19000"/>
                      </a:moveTo>
                      <a:lnTo>
                        <a:pt x="19780" y="18167"/>
                      </a:lnTo>
                      <a:lnTo>
                        <a:pt x="19780" y="17667"/>
                      </a:lnTo>
                      <a:lnTo>
                        <a:pt x="19121" y="17167"/>
                      </a:lnTo>
                      <a:lnTo>
                        <a:pt x="19121" y="16667"/>
                      </a:lnTo>
                      <a:lnTo>
                        <a:pt x="19121" y="16000"/>
                      </a:lnTo>
                      <a:lnTo>
                        <a:pt x="18901" y="15667"/>
                      </a:lnTo>
                      <a:lnTo>
                        <a:pt x="18901" y="14833"/>
                      </a:lnTo>
                      <a:lnTo>
                        <a:pt x="18462" y="14000"/>
                      </a:lnTo>
                      <a:lnTo>
                        <a:pt x="18462" y="13667"/>
                      </a:lnTo>
                      <a:lnTo>
                        <a:pt x="18022" y="13167"/>
                      </a:lnTo>
                      <a:lnTo>
                        <a:pt x="17582" y="12667"/>
                      </a:lnTo>
                      <a:lnTo>
                        <a:pt x="17582" y="11833"/>
                      </a:lnTo>
                      <a:lnTo>
                        <a:pt x="17582" y="11667"/>
                      </a:lnTo>
                      <a:lnTo>
                        <a:pt x="16923" y="10833"/>
                      </a:lnTo>
                      <a:lnTo>
                        <a:pt x="16923" y="10167"/>
                      </a:lnTo>
                      <a:lnTo>
                        <a:pt x="16703" y="9833"/>
                      </a:lnTo>
                      <a:lnTo>
                        <a:pt x="16703" y="9167"/>
                      </a:lnTo>
                      <a:lnTo>
                        <a:pt x="16264" y="8833"/>
                      </a:lnTo>
                      <a:lnTo>
                        <a:pt x="16264" y="8167"/>
                      </a:lnTo>
                      <a:lnTo>
                        <a:pt x="15824" y="7833"/>
                      </a:lnTo>
                      <a:lnTo>
                        <a:pt x="15824" y="7167"/>
                      </a:lnTo>
                      <a:lnTo>
                        <a:pt x="15385" y="6833"/>
                      </a:lnTo>
                      <a:lnTo>
                        <a:pt x="14725" y="6167"/>
                      </a:lnTo>
                      <a:lnTo>
                        <a:pt x="14725" y="5833"/>
                      </a:lnTo>
                      <a:lnTo>
                        <a:pt x="14286" y="5167"/>
                      </a:lnTo>
                      <a:lnTo>
                        <a:pt x="14066" y="4833"/>
                      </a:lnTo>
                      <a:lnTo>
                        <a:pt x="13626" y="4667"/>
                      </a:lnTo>
                      <a:lnTo>
                        <a:pt x="13626" y="3833"/>
                      </a:lnTo>
                      <a:lnTo>
                        <a:pt x="13626" y="3667"/>
                      </a:lnTo>
                      <a:lnTo>
                        <a:pt x="13626" y="3167"/>
                      </a:lnTo>
                      <a:lnTo>
                        <a:pt x="13626" y="3000"/>
                      </a:lnTo>
                      <a:lnTo>
                        <a:pt x="12747" y="2667"/>
                      </a:lnTo>
                      <a:lnTo>
                        <a:pt x="12747" y="2167"/>
                      </a:lnTo>
                      <a:lnTo>
                        <a:pt x="12527" y="2000"/>
                      </a:lnTo>
                      <a:lnTo>
                        <a:pt x="12088" y="1667"/>
                      </a:lnTo>
                      <a:lnTo>
                        <a:pt x="11868" y="1667"/>
                      </a:lnTo>
                      <a:lnTo>
                        <a:pt x="11868" y="1167"/>
                      </a:lnTo>
                      <a:lnTo>
                        <a:pt x="11868" y="1000"/>
                      </a:lnTo>
                      <a:lnTo>
                        <a:pt x="11209" y="667"/>
                      </a:lnTo>
                      <a:lnTo>
                        <a:pt x="10989" y="667"/>
                      </a:lnTo>
                      <a:lnTo>
                        <a:pt x="10549" y="667"/>
                      </a:lnTo>
                      <a:lnTo>
                        <a:pt x="10330" y="0"/>
                      </a:lnTo>
                      <a:lnTo>
                        <a:pt x="9890" y="0"/>
                      </a:lnTo>
                      <a:lnTo>
                        <a:pt x="9670" y="0"/>
                      </a:lnTo>
                      <a:lnTo>
                        <a:pt x="9231" y="0"/>
                      </a:lnTo>
                      <a:lnTo>
                        <a:pt x="8791" y="0"/>
                      </a:lnTo>
                      <a:lnTo>
                        <a:pt x="8791" y="667"/>
                      </a:lnTo>
                      <a:lnTo>
                        <a:pt x="8352" y="667"/>
                      </a:lnTo>
                      <a:lnTo>
                        <a:pt x="8352" y="1000"/>
                      </a:lnTo>
                      <a:lnTo>
                        <a:pt x="8132" y="1167"/>
                      </a:lnTo>
                      <a:lnTo>
                        <a:pt x="7692" y="1667"/>
                      </a:lnTo>
                      <a:lnTo>
                        <a:pt x="7473" y="2000"/>
                      </a:lnTo>
                      <a:lnTo>
                        <a:pt x="7473" y="2167"/>
                      </a:lnTo>
                      <a:lnTo>
                        <a:pt x="6593" y="2667"/>
                      </a:lnTo>
                      <a:lnTo>
                        <a:pt x="6593" y="3000"/>
                      </a:lnTo>
                      <a:lnTo>
                        <a:pt x="6593" y="3167"/>
                      </a:lnTo>
                      <a:lnTo>
                        <a:pt x="6374" y="3833"/>
                      </a:lnTo>
                      <a:lnTo>
                        <a:pt x="6154" y="4167"/>
                      </a:lnTo>
                      <a:lnTo>
                        <a:pt x="6154" y="4833"/>
                      </a:lnTo>
                      <a:lnTo>
                        <a:pt x="5934" y="5667"/>
                      </a:lnTo>
                      <a:lnTo>
                        <a:pt x="5495" y="5833"/>
                      </a:lnTo>
                      <a:lnTo>
                        <a:pt x="5275" y="6667"/>
                      </a:lnTo>
                      <a:lnTo>
                        <a:pt x="4396" y="6833"/>
                      </a:lnTo>
                      <a:lnTo>
                        <a:pt x="4396" y="7667"/>
                      </a:lnTo>
                      <a:lnTo>
                        <a:pt x="3956" y="8167"/>
                      </a:lnTo>
                      <a:lnTo>
                        <a:pt x="3956" y="8833"/>
                      </a:lnTo>
                      <a:lnTo>
                        <a:pt x="3736" y="9167"/>
                      </a:lnTo>
                      <a:lnTo>
                        <a:pt x="3516" y="9833"/>
                      </a:lnTo>
                      <a:lnTo>
                        <a:pt x="3297" y="10667"/>
                      </a:lnTo>
                      <a:lnTo>
                        <a:pt x="3297" y="10833"/>
                      </a:lnTo>
                      <a:lnTo>
                        <a:pt x="2857" y="11667"/>
                      </a:lnTo>
                      <a:lnTo>
                        <a:pt x="2637" y="12167"/>
                      </a:lnTo>
                      <a:lnTo>
                        <a:pt x="2637" y="12833"/>
                      </a:lnTo>
                      <a:lnTo>
                        <a:pt x="2637" y="13167"/>
                      </a:lnTo>
                      <a:lnTo>
                        <a:pt x="2198" y="13833"/>
                      </a:lnTo>
                      <a:lnTo>
                        <a:pt x="1758" y="14667"/>
                      </a:lnTo>
                      <a:lnTo>
                        <a:pt x="1758" y="14833"/>
                      </a:lnTo>
                      <a:lnTo>
                        <a:pt x="1538" y="15667"/>
                      </a:lnTo>
                      <a:lnTo>
                        <a:pt x="1099" y="15667"/>
                      </a:lnTo>
                      <a:lnTo>
                        <a:pt x="1099" y="16667"/>
                      </a:lnTo>
                      <a:lnTo>
                        <a:pt x="1099" y="17167"/>
                      </a:lnTo>
                      <a:lnTo>
                        <a:pt x="1099" y="17667"/>
                      </a:lnTo>
                      <a:lnTo>
                        <a:pt x="1099" y="18000"/>
                      </a:lnTo>
                      <a:lnTo>
                        <a:pt x="659" y="18167"/>
                      </a:lnTo>
                      <a:lnTo>
                        <a:pt x="440" y="19000"/>
                      </a:lnTo>
                      <a:lnTo>
                        <a:pt x="440" y="19167"/>
                      </a:lnTo>
                      <a:lnTo>
                        <a:pt x="440" y="19667"/>
                      </a:lnTo>
                      <a:lnTo>
                        <a:pt x="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12" name="Freeform 164"/>
                <p:cNvSpPr>
                  <a:spLocks/>
                </p:cNvSpPr>
                <p:nvPr/>
              </p:nvSpPr>
              <p:spPr bwMode="auto">
                <a:xfrm>
                  <a:off x="11366" y="169"/>
                  <a:ext cx="8626" cy="19831"/>
                </a:xfrm>
                <a:custGeom>
                  <a:avLst/>
                  <a:gdLst>
                    <a:gd name="T0" fmla="*/ 0 w 20000"/>
                    <a:gd name="T1" fmla="*/ 14326 h 20000"/>
                    <a:gd name="T2" fmla="*/ 0 w 20000"/>
                    <a:gd name="T3" fmla="*/ 13538 h 20000"/>
                    <a:gd name="T4" fmla="*/ 0 w 20000"/>
                    <a:gd name="T5" fmla="*/ 12619 h 20000"/>
                    <a:gd name="T6" fmla="*/ 0 w 20000"/>
                    <a:gd name="T7" fmla="*/ 11698 h 20000"/>
                    <a:gd name="T8" fmla="*/ 0 w 20000"/>
                    <a:gd name="T9" fmla="*/ 10775 h 20000"/>
                    <a:gd name="T10" fmla="*/ 0 w 20000"/>
                    <a:gd name="T11" fmla="*/ 9988 h 20000"/>
                    <a:gd name="T12" fmla="*/ 0 w 20000"/>
                    <a:gd name="T13" fmla="*/ 9200 h 20000"/>
                    <a:gd name="T14" fmla="*/ 0 w 20000"/>
                    <a:gd name="T15" fmla="*/ 8017 h 20000"/>
                    <a:gd name="T16" fmla="*/ 0 w 20000"/>
                    <a:gd name="T17" fmla="*/ 7228 h 20000"/>
                    <a:gd name="T18" fmla="*/ 0 w 20000"/>
                    <a:gd name="T19" fmla="*/ 6441 h 20000"/>
                    <a:gd name="T20" fmla="*/ 0 w 20000"/>
                    <a:gd name="T21" fmla="*/ 5649 h 20000"/>
                    <a:gd name="T22" fmla="*/ 0 w 20000"/>
                    <a:gd name="T23" fmla="*/ 4863 h 20000"/>
                    <a:gd name="T24" fmla="*/ 0 w 20000"/>
                    <a:gd name="T25" fmla="*/ 4075 h 20000"/>
                    <a:gd name="T26" fmla="*/ 0 w 20000"/>
                    <a:gd name="T27" fmla="*/ 3681 h 20000"/>
                    <a:gd name="T28" fmla="*/ 0 w 20000"/>
                    <a:gd name="T29" fmla="*/ 2892 h 20000"/>
                    <a:gd name="T30" fmla="*/ 0 w 20000"/>
                    <a:gd name="T31" fmla="*/ 2366 h 20000"/>
                    <a:gd name="T32" fmla="*/ 0 w 20000"/>
                    <a:gd name="T33" fmla="*/ 1708 h 20000"/>
                    <a:gd name="T34" fmla="*/ 0 w 20000"/>
                    <a:gd name="T35" fmla="*/ 1315 h 20000"/>
                    <a:gd name="T36" fmla="*/ 0 w 20000"/>
                    <a:gd name="T37" fmla="*/ 920 h 20000"/>
                    <a:gd name="T38" fmla="*/ 0 w 20000"/>
                    <a:gd name="T39" fmla="*/ 525 h 20000"/>
                    <a:gd name="T40" fmla="*/ 0 w 20000"/>
                    <a:gd name="T41" fmla="*/ 525 h 20000"/>
                    <a:gd name="T42" fmla="*/ 0 w 20000"/>
                    <a:gd name="T43" fmla="*/ 52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25 h 20000"/>
                    <a:gd name="T54" fmla="*/ 0 w 20000"/>
                    <a:gd name="T55" fmla="*/ 789 h 20000"/>
                    <a:gd name="T56" fmla="*/ 0 w 20000"/>
                    <a:gd name="T57" fmla="*/ 1315 h 20000"/>
                    <a:gd name="T58" fmla="*/ 0 w 20000"/>
                    <a:gd name="T59" fmla="*/ 1708 h 20000"/>
                    <a:gd name="T60" fmla="*/ 0 w 20000"/>
                    <a:gd name="T61" fmla="*/ 2366 h 20000"/>
                    <a:gd name="T62" fmla="*/ 0 w 20000"/>
                    <a:gd name="T63" fmla="*/ 3022 h 20000"/>
                    <a:gd name="T64" fmla="*/ 0 w 20000"/>
                    <a:gd name="T65" fmla="*/ 3812 h 20000"/>
                    <a:gd name="T66" fmla="*/ 0 w 20000"/>
                    <a:gd name="T67" fmla="*/ 4599 h 20000"/>
                    <a:gd name="T68" fmla="*/ 0 w 20000"/>
                    <a:gd name="T69" fmla="*/ 5388 h 20000"/>
                    <a:gd name="T70" fmla="*/ 0 w 20000"/>
                    <a:gd name="T71" fmla="*/ 6441 h 20000"/>
                    <a:gd name="T72" fmla="*/ 0 w 20000"/>
                    <a:gd name="T73" fmla="*/ 7228 h 20000"/>
                    <a:gd name="T74" fmla="*/ 0 w 20000"/>
                    <a:gd name="T75" fmla="*/ 8411 h 20000"/>
                    <a:gd name="T76" fmla="*/ 0 w 20000"/>
                    <a:gd name="T77" fmla="*/ 9200 h 20000"/>
                    <a:gd name="T78" fmla="*/ 0 w 20000"/>
                    <a:gd name="T79" fmla="*/ 10119 h 20000"/>
                    <a:gd name="T80" fmla="*/ 0 w 20000"/>
                    <a:gd name="T81" fmla="*/ 10908 h 20000"/>
                    <a:gd name="T82" fmla="*/ 0 w 20000"/>
                    <a:gd name="T83" fmla="*/ 11698 h 20000"/>
                    <a:gd name="T84" fmla="*/ 0 w 20000"/>
                    <a:gd name="T85" fmla="*/ 12349 h 20000"/>
                    <a:gd name="T86" fmla="*/ 0 w 20000"/>
                    <a:gd name="T87" fmla="*/ 13142 h 20000"/>
                    <a:gd name="T88" fmla="*/ 0 w 20000"/>
                    <a:gd name="T89" fmla="*/ 13930 h 20000"/>
                    <a:gd name="T90" fmla="*/ 0 w 20000"/>
                    <a:gd name="T91" fmla="*/ 14326 h 20000"/>
                    <a:gd name="T92" fmla="*/ 0 w 20000"/>
                    <a:gd name="T93" fmla="*/ 14981 h 20000"/>
                    <a:gd name="T94" fmla="*/ 0 w 20000"/>
                    <a:gd name="T95" fmla="*/ 1550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80" y="19000"/>
                      </a:moveTo>
                      <a:lnTo>
                        <a:pt x="19780" y="18167"/>
                      </a:lnTo>
                      <a:lnTo>
                        <a:pt x="19780" y="17667"/>
                      </a:lnTo>
                      <a:lnTo>
                        <a:pt x="19121" y="17167"/>
                      </a:lnTo>
                      <a:lnTo>
                        <a:pt x="19121" y="16667"/>
                      </a:lnTo>
                      <a:lnTo>
                        <a:pt x="19121" y="16000"/>
                      </a:lnTo>
                      <a:lnTo>
                        <a:pt x="18901" y="15667"/>
                      </a:lnTo>
                      <a:lnTo>
                        <a:pt x="18901" y="14833"/>
                      </a:lnTo>
                      <a:lnTo>
                        <a:pt x="18462" y="14000"/>
                      </a:lnTo>
                      <a:lnTo>
                        <a:pt x="18462" y="13667"/>
                      </a:lnTo>
                      <a:lnTo>
                        <a:pt x="18022" y="13167"/>
                      </a:lnTo>
                      <a:lnTo>
                        <a:pt x="17582" y="12667"/>
                      </a:lnTo>
                      <a:lnTo>
                        <a:pt x="17582" y="11833"/>
                      </a:lnTo>
                      <a:lnTo>
                        <a:pt x="17582" y="11667"/>
                      </a:lnTo>
                      <a:lnTo>
                        <a:pt x="16923" y="10833"/>
                      </a:lnTo>
                      <a:lnTo>
                        <a:pt x="16923" y="10167"/>
                      </a:lnTo>
                      <a:lnTo>
                        <a:pt x="16703" y="9833"/>
                      </a:lnTo>
                      <a:lnTo>
                        <a:pt x="16703" y="9167"/>
                      </a:lnTo>
                      <a:lnTo>
                        <a:pt x="16264" y="8833"/>
                      </a:lnTo>
                      <a:lnTo>
                        <a:pt x="16264" y="8167"/>
                      </a:lnTo>
                      <a:lnTo>
                        <a:pt x="15824" y="7833"/>
                      </a:lnTo>
                      <a:lnTo>
                        <a:pt x="15824" y="7167"/>
                      </a:lnTo>
                      <a:lnTo>
                        <a:pt x="15385" y="6833"/>
                      </a:lnTo>
                      <a:lnTo>
                        <a:pt x="14725" y="6167"/>
                      </a:lnTo>
                      <a:lnTo>
                        <a:pt x="14725" y="5833"/>
                      </a:lnTo>
                      <a:lnTo>
                        <a:pt x="14286" y="5167"/>
                      </a:lnTo>
                      <a:lnTo>
                        <a:pt x="14066" y="4833"/>
                      </a:lnTo>
                      <a:lnTo>
                        <a:pt x="13626" y="4667"/>
                      </a:lnTo>
                      <a:lnTo>
                        <a:pt x="13626" y="3833"/>
                      </a:lnTo>
                      <a:lnTo>
                        <a:pt x="13626" y="3667"/>
                      </a:lnTo>
                      <a:lnTo>
                        <a:pt x="13626" y="3167"/>
                      </a:lnTo>
                      <a:lnTo>
                        <a:pt x="13626" y="3000"/>
                      </a:lnTo>
                      <a:lnTo>
                        <a:pt x="12747" y="2667"/>
                      </a:lnTo>
                      <a:lnTo>
                        <a:pt x="12747" y="2167"/>
                      </a:lnTo>
                      <a:lnTo>
                        <a:pt x="12527" y="2000"/>
                      </a:lnTo>
                      <a:lnTo>
                        <a:pt x="12088" y="1667"/>
                      </a:lnTo>
                      <a:lnTo>
                        <a:pt x="11868" y="1667"/>
                      </a:lnTo>
                      <a:lnTo>
                        <a:pt x="11868" y="1167"/>
                      </a:lnTo>
                      <a:lnTo>
                        <a:pt x="11868" y="1000"/>
                      </a:lnTo>
                      <a:lnTo>
                        <a:pt x="11209" y="667"/>
                      </a:lnTo>
                      <a:lnTo>
                        <a:pt x="10989" y="667"/>
                      </a:lnTo>
                      <a:lnTo>
                        <a:pt x="10549" y="667"/>
                      </a:lnTo>
                      <a:lnTo>
                        <a:pt x="10330" y="0"/>
                      </a:lnTo>
                      <a:lnTo>
                        <a:pt x="9890" y="0"/>
                      </a:lnTo>
                      <a:lnTo>
                        <a:pt x="9670" y="0"/>
                      </a:lnTo>
                      <a:lnTo>
                        <a:pt x="9231" y="0"/>
                      </a:lnTo>
                      <a:lnTo>
                        <a:pt x="8791" y="0"/>
                      </a:lnTo>
                      <a:lnTo>
                        <a:pt x="8791" y="667"/>
                      </a:lnTo>
                      <a:lnTo>
                        <a:pt x="8352" y="667"/>
                      </a:lnTo>
                      <a:lnTo>
                        <a:pt x="8352" y="1000"/>
                      </a:lnTo>
                      <a:lnTo>
                        <a:pt x="8132" y="1167"/>
                      </a:lnTo>
                      <a:lnTo>
                        <a:pt x="7692" y="1667"/>
                      </a:lnTo>
                      <a:lnTo>
                        <a:pt x="7473" y="2000"/>
                      </a:lnTo>
                      <a:lnTo>
                        <a:pt x="7473" y="2167"/>
                      </a:lnTo>
                      <a:lnTo>
                        <a:pt x="6593" y="2667"/>
                      </a:lnTo>
                      <a:lnTo>
                        <a:pt x="6593" y="3000"/>
                      </a:lnTo>
                      <a:lnTo>
                        <a:pt x="6593" y="3167"/>
                      </a:lnTo>
                      <a:lnTo>
                        <a:pt x="6374" y="3833"/>
                      </a:lnTo>
                      <a:lnTo>
                        <a:pt x="6154" y="4167"/>
                      </a:lnTo>
                      <a:lnTo>
                        <a:pt x="6154" y="4833"/>
                      </a:lnTo>
                      <a:lnTo>
                        <a:pt x="5934" y="5667"/>
                      </a:lnTo>
                      <a:lnTo>
                        <a:pt x="5495" y="5833"/>
                      </a:lnTo>
                      <a:lnTo>
                        <a:pt x="5275" y="6667"/>
                      </a:lnTo>
                      <a:lnTo>
                        <a:pt x="4396" y="6833"/>
                      </a:lnTo>
                      <a:lnTo>
                        <a:pt x="4396" y="7667"/>
                      </a:lnTo>
                      <a:lnTo>
                        <a:pt x="3956" y="8167"/>
                      </a:lnTo>
                      <a:lnTo>
                        <a:pt x="3956" y="8833"/>
                      </a:lnTo>
                      <a:lnTo>
                        <a:pt x="3736" y="9167"/>
                      </a:lnTo>
                      <a:lnTo>
                        <a:pt x="3516" y="9833"/>
                      </a:lnTo>
                      <a:lnTo>
                        <a:pt x="3297" y="10667"/>
                      </a:lnTo>
                      <a:lnTo>
                        <a:pt x="3297" y="10833"/>
                      </a:lnTo>
                      <a:lnTo>
                        <a:pt x="2857" y="11667"/>
                      </a:lnTo>
                      <a:lnTo>
                        <a:pt x="2637" y="12167"/>
                      </a:lnTo>
                      <a:lnTo>
                        <a:pt x="2637" y="12833"/>
                      </a:lnTo>
                      <a:lnTo>
                        <a:pt x="2637" y="13167"/>
                      </a:lnTo>
                      <a:lnTo>
                        <a:pt x="2198" y="13833"/>
                      </a:lnTo>
                      <a:lnTo>
                        <a:pt x="1758" y="14667"/>
                      </a:lnTo>
                      <a:lnTo>
                        <a:pt x="1758" y="14833"/>
                      </a:lnTo>
                      <a:lnTo>
                        <a:pt x="1538" y="15667"/>
                      </a:lnTo>
                      <a:lnTo>
                        <a:pt x="1099" y="15667"/>
                      </a:lnTo>
                      <a:lnTo>
                        <a:pt x="1099" y="16667"/>
                      </a:lnTo>
                      <a:lnTo>
                        <a:pt x="1099" y="17167"/>
                      </a:lnTo>
                      <a:lnTo>
                        <a:pt x="1099" y="17667"/>
                      </a:lnTo>
                      <a:lnTo>
                        <a:pt x="1099" y="18000"/>
                      </a:lnTo>
                      <a:lnTo>
                        <a:pt x="659" y="18167"/>
                      </a:lnTo>
                      <a:lnTo>
                        <a:pt x="440" y="19000"/>
                      </a:lnTo>
                      <a:lnTo>
                        <a:pt x="440" y="19167"/>
                      </a:lnTo>
                      <a:lnTo>
                        <a:pt x="440" y="19667"/>
                      </a:lnTo>
                      <a:lnTo>
                        <a:pt x="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21" name="Group 165"/>
              <p:cNvGrpSpPr>
                <a:grpSpLocks/>
              </p:cNvGrpSpPr>
              <p:nvPr/>
            </p:nvGrpSpPr>
            <p:grpSpPr bwMode="auto">
              <a:xfrm>
                <a:off x="4038" y="3033"/>
                <a:ext cx="67" cy="741"/>
                <a:chOff x="0" y="0"/>
                <a:chExt cx="20000" cy="20000"/>
              </a:xfrm>
            </p:grpSpPr>
            <p:sp>
              <p:nvSpPr>
                <p:cNvPr id="16509" name="Arc 166"/>
                <p:cNvSpPr>
                  <a:spLocks/>
                </p:cNvSpPr>
                <p:nvPr/>
              </p:nvSpPr>
              <p:spPr bwMode="auto">
                <a:xfrm flipH="1">
                  <a:off x="0" y="168"/>
                  <a:ext cx="10669" cy="1983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977 h 21600"/>
                    <a:gd name="T4" fmla="*/ 0 w 21600"/>
                    <a:gd name="T5" fmla="*/ 1977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10" name="Arc 167"/>
                <p:cNvSpPr>
                  <a:spLocks/>
                </p:cNvSpPr>
                <p:nvPr/>
              </p:nvSpPr>
              <p:spPr bwMode="auto">
                <a:xfrm>
                  <a:off x="9385" y="0"/>
                  <a:ext cx="10615" cy="1983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977 h 21600"/>
                    <a:gd name="T4" fmla="*/ 0 w 21600"/>
                    <a:gd name="T5" fmla="*/ 1977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22" name="Group 168"/>
              <p:cNvGrpSpPr>
                <a:grpSpLocks/>
              </p:cNvGrpSpPr>
              <p:nvPr/>
            </p:nvGrpSpPr>
            <p:grpSpPr bwMode="auto">
              <a:xfrm>
                <a:off x="4197" y="3261"/>
                <a:ext cx="75" cy="513"/>
                <a:chOff x="-32" y="0"/>
                <a:chExt cx="20031" cy="20000"/>
              </a:xfrm>
            </p:grpSpPr>
            <p:sp>
              <p:nvSpPr>
                <p:cNvPr id="16507" name="Arc 169"/>
                <p:cNvSpPr>
                  <a:spLocks/>
                </p:cNvSpPr>
                <p:nvPr/>
              </p:nvSpPr>
              <p:spPr bwMode="auto">
                <a:xfrm flipH="1">
                  <a:off x="-32" y="170"/>
                  <a:ext cx="10766" cy="1983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970 h 21600"/>
                    <a:gd name="T4" fmla="*/ 0 w 21600"/>
                    <a:gd name="T5" fmla="*/ 197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8" name="Arc 170"/>
                <p:cNvSpPr>
                  <a:spLocks/>
                </p:cNvSpPr>
                <p:nvPr/>
              </p:nvSpPr>
              <p:spPr bwMode="auto">
                <a:xfrm>
                  <a:off x="9162" y="0"/>
                  <a:ext cx="10837" cy="19828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1966 h 21600"/>
                    <a:gd name="T4" fmla="*/ 0 w 21600"/>
                    <a:gd name="T5" fmla="*/ 1966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23" name="Group 171"/>
              <p:cNvGrpSpPr>
                <a:grpSpLocks/>
              </p:cNvGrpSpPr>
              <p:nvPr/>
            </p:nvGrpSpPr>
            <p:grpSpPr bwMode="auto">
              <a:xfrm>
                <a:off x="4371" y="3683"/>
                <a:ext cx="71" cy="91"/>
                <a:chOff x="0" y="0"/>
                <a:chExt cx="19999" cy="20000"/>
              </a:xfrm>
            </p:grpSpPr>
            <p:sp>
              <p:nvSpPr>
                <p:cNvPr id="16505" name="Arc 172"/>
                <p:cNvSpPr>
                  <a:spLocks/>
                </p:cNvSpPr>
                <p:nvPr/>
              </p:nvSpPr>
              <p:spPr bwMode="auto">
                <a:xfrm flipH="1">
                  <a:off x="0" y="168"/>
                  <a:ext cx="10756" cy="1983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977 h 21600"/>
                    <a:gd name="T4" fmla="*/ 0 w 21600"/>
                    <a:gd name="T5" fmla="*/ 1977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6" name="Arc 173"/>
                <p:cNvSpPr>
                  <a:spLocks/>
                </p:cNvSpPr>
                <p:nvPr/>
              </p:nvSpPr>
              <p:spPr bwMode="auto">
                <a:xfrm>
                  <a:off x="9188" y="0"/>
                  <a:ext cx="10811" cy="19826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1961 h 21600"/>
                    <a:gd name="T4" fmla="*/ 0 w 21600"/>
                    <a:gd name="T5" fmla="*/ 1961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24" name="Group 174"/>
              <p:cNvGrpSpPr>
                <a:grpSpLocks/>
              </p:cNvGrpSpPr>
              <p:nvPr/>
            </p:nvGrpSpPr>
            <p:grpSpPr bwMode="auto">
              <a:xfrm>
                <a:off x="3939" y="3738"/>
                <a:ext cx="84" cy="44"/>
                <a:chOff x="0" y="17"/>
                <a:chExt cx="20000" cy="19983"/>
              </a:xfrm>
            </p:grpSpPr>
            <p:sp>
              <p:nvSpPr>
                <p:cNvPr id="16503" name="Freeform 175"/>
                <p:cNvSpPr>
                  <a:spLocks/>
                </p:cNvSpPr>
                <p:nvPr/>
              </p:nvSpPr>
              <p:spPr bwMode="auto">
                <a:xfrm>
                  <a:off x="0" y="17"/>
                  <a:ext cx="8631" cy="19814"/>
                </a:xfrm>
                <a:custGeom>
                  <a:avLst/>
                  <a:gdLst>
                    <a:gd name="T0" fmla="*/ 0 w 20000"/>
                    <a:gd name="T1" fmla="*/ 13986 h 20000"/>
                    <a:gd name="T2" fmla="*/ 0 w 20000"/>
                    <a:gd name="T3" fmla="*/ 13216 h 20000"/>
                    <a:gd name="T4" fmla="*/ 0 w 20000"/>
                    <a:gd name="T5" fmla="*/ 12316 h 20000"/>
                    <a:gd name="T6" fmla="*/ 0 w 20000"/>
                    <a:gd name="T7" fmla="*/ 11420 h 20000"/>
                    <a:gd name="T8" fmla="*/ 0 w 20000"/>
                    <a:gd name="T9" fmla="*/ 10521 h 20000"/>
                    <a:gd name="T10" fmla="*/ 0 w 20000"/>
                    <a:gd name="T11" fmla="*/ 9753 h 20000"/>
                    <a:gd name="T12" fmla="*/ 0 w 20000"/>
                    <a:gd name="T13" fmla="*/ 8979 h 20000"/>
                    <a:gd name="T14" fmla="*/ 0 w 20000"/>
                    <a:gd name="T15" fmla="*/ 7826 h 20000"/>
                    <a:gd name="T16" fmla="*/ 0 w 20000"/>
                    <a:gd name="T17" fmla="*/ 7058 h 20000"/>
                    <a:gd name="T18" fmla="*/ 0 w 20000"/>
                    <a:gd name="T19" fmla="*/ 6287 h 20000"/>
                    <a:gd name="T20" fmla="*/ 0 w 20000"/>
                    <a:gd name="T21" fmla="*/ 5518 h 20000"/>
                    <a:gd name="T22" fmla="*/ 0 w 20000"/>
                    <a:gd name="T23" fmla="*/ 4748 h 20000"/>
                    <a:gd name="T24" fmla="*/ 0 w 20000"/>
                    <a:gd name="T25" fmla="*/ 3978 h 20000"/>
                    <a:gd name="T26" fmla="*/ 0 w 20000"/>
                    <a:gd name="T27" fmla="*/ 3593 h 20000"/>
                    <a:gd name="T28" fmla="*/ 0 w 20000"/>
                    <a:gd name="T29" fmla="*/ 2823 h 20000"/>
                    <a:gd name="T30" fmla="*/ 0 w 20000"/>
                    <a:gd name="T31" fmla="*/ 2309 h 20000"/>
                    <a:gd name="T32" fmla="*/ 0 w 20000"/>
                    <a:gd name="T33" fmla="*/ 1667 h 20000"/>
                    <a:gd name="T34" fmla="*/ 0 w 20000"/>
                    <a:gd name="T35" fmla="*/ 1284 h 20000"/>
                    <a:gd name="T36" fmla="*/ 0 w 20000"/>
                    <a:gd name="T37" fmla="*/ 897 h 20000"/>
                    <a:gd name="T38" fmla="*/ 0 w 20000"/>
                    <a:gd name="T39" fmla="*/ 514 h 20000"/>
                    <a:gd name="T40" fmla="*/ 0 w 20000"/>
                    <a:gd name="T41" fmla="*/ 514 h 20000"/>
                    <a:gd name="T42" fmla="*/ 0 w 20000"/>
                    <a:gd name="T43" fmla="*/ 514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14 h 20000"/>
                    <a:gd name="T54" fmla="*/ 0 w 20000"/>
                    <a:gd name="T55" fmla="*/ 771 h 20000"/>
                    <a:gd name="T56" fmla="*/ 0 w 20000"/>
                    <a:gd name="T57" fmla="*/ 1284 h 20000"/>
                    <a:gd name="T58" fmla="*/ 0 w 20000"/>
                    <a:gd name="T59" fmla="*/ 1667 h 20000"/>
                    <a:gd name="T60" fmla="*/ 0 w 20000"/>
                    <a:gd name="T61" fmla="*/ 2309 h 20000"/>
                    <a:gd name="T62" fmla="*/ 0 w 20000"/>
                    <a:gd name="T63" fmla="*/ 2951 h 20000"/>
                    <a:gd name="T64" fmla="*/ 0 w 20000"/>
                    <a:gd name="T65" fmla="*/ 3720 h 20000"/>
                    <a:gd name="T66" fmla="*/ 0 w 20000"/>
                    <a:gd name="T67" fmla="*/ 4491 h 20000"/>
                    <a:gd name="T68" fmla="*/ 0 w 20000"/>
                    <a:gd name="T69" fmla="*/ 5260 h 20000"/>
                    <a:gd name="T70" fmla="*/ 0 w 20000"/>
                    <a:gd name="T71" fmla="*/ 6287 h 20000"/>
                    <a:gd name="T72" fmla="*/ 0 w 20000"/>
                    <a:gd name="T73" fmla="*/ 7058 h 20000"/>
                    <a:gd name="T74" fmla="*/ 0 w 20000"/>
                    <a:gd name="T75" fmla="*/ 8211 h 20000"/>
                    <a:gd name="T76" fmla="*/ 0 w 20000"/>
                    <a:gd name="T77" fmla="*/ 8979 h 20000"/>
                    <a:gd name="T78" fmla="*/ 0 w 20000"/>
                    <a:gd name="T79" fmla="*/ 9877 h 20000"/>
                    <a:gd name="T80" fmla="*/ 0 w 20000"/>
                    <a:gd name="T81" fmla="*/ 10646 h 20000"/>
                    <a:gd name="T82" fmla="*/ 0 w 20000"/>
                    <a:gd name="T83" fmla="*/ 11420 h 20000"/>
                    <a:gd name="T84" fmla="*/ 0 w 20000"/>
                    <a:gd name="T85" fmla="*/ 12062 h 20000"/>
                    <a:gd name="T86" fmla="*/ 0 w 20000"/>
                    <a:gd name="T87" fmla="*/ 12830 h 20000"/>
                    <a:gd name="T88" fmla="*/ 0 w 20000"/>
                    <a:gd name="T89" fmla="*/ 13600 h 20000"/>
                    <a:gd name="T90" fmla="*/ 0 w 20000"/>
                    <a:gd name="T91" fmla="*/ 13986 h 20000"/>
                    <a:gd name="T92" fmla="*/ 0 w 20000"/>
                    <a:gd name="T93" fmla="*/ 14626 h 20000"/>
                    <a:gd name="T94" fmla="*/ 0 w 20000"/>
                    <a:gd name="T95" fmla="*/ 15139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80" y="19000"/>
                      </a:moveTo>
                      <a:lnTo>
                        <a:pt x="19780" y="18167"/>
                      </a:lnTo>
                      <a:lnTo>
                        <a:pt x="19780" y="17667"/>
                      </a:lnTo>
                      <a:lnTo>
                        <a:pt x="19121" y="17167"/>
                      </a:lnTo>
                      <a:lnTo>
                        <a:pt x="19121" y="16667"/>
                      </a:lnTo>
                      <a:lnTo>
                        <a:pt x="19121" y="16000"/>
                      </a:lnTo>
                      <a:lnTo>
                        <a:pt x="18901" y="15667"/>
                      </a:lnTo>
                      <a:lnTo>
                        <a:pt x="18901" y="14833"/>
                      </a:lnTo>
                      <a:lnTo>
                        <a:pt x="18462" y="14000"/>
                      </a:lnTo>
                      <a:lnTo>
                        <a:pt x="18462" y="13667"/>
                      </a:lnTo>
                      <a:lnTo>
                        <a:pt x="18022" y="13167"/>
                      </a:lnTo>
                      <a:lnTo>
                        <a:pt x="17582" y="12667"/>
                      </a:lnTo>
                      <a:lnTo>
                        <a:pt x="17582" y="11833"/>
                      </a:lnTo>
                      <a:lnTo>
                        <a:pt x="17582" y="11667"/>
                      </a:lnTo>
                      <a:lnTo>
                        <a:pt x="16923" y="10833"/>
                      </a:lnTo>
                      <a:lnTo>
                        <a:pt x="16923" y="10167"/>
                      </a:lnTo>
                      <a:lnTo>
                        <a:pt x="16703" y="9833"/>
                      </a:lnTo>
                      <a:lnTo>
                        <a:pt x="16703" y="9167"/>
                      </a:lnTo>
                      <a:lnTo>
                        <a:pt x="16264" y="8833"/>
                      </a:lnTo>
                      <a:lnTo>
                        <a:pt x="16264" y="8167"/>
                      </a:lnTo>
                      <a:lnTo>
                        <a:pt x="15824" y="7833"/>
                      </a:lnTo>
                      <a:lnTo>
                        <a:pt x="15824" y="7167"/>
                      </a:lnTo>
                      <a:lnTo>
                        <a:pt x="15385" y="6833"/>
                      </a:lnTo>
                      <a:lnTo>
                        <a:pt x="14725" y="6167"/>
                      </a:lnTo>
                      <a:lnTo>
                        <a:pt x="14725" y="5833"/>
                      </a:lnTo>
                      <a:lnTo>
                        <a:pt x="14286" y="5167"/>
                      </a:lnTo>
                      <a:lnTo>
                        <a:pt x="14066" y="4833"/>
                      </a:lnTo>
                      <a:lnTo>
                        <a:pt x="13626" y="4667"/>
                      </a:lnTo>
                      <a:lnTo>
                        <a:pt x="13626" y="3833"/>
                      </a:lnTo>
                      <a:lnTo>
                        <a:pt x="13626" y="3667"/>
                      </a:lnTo>
                      <a:lnTo>
                        <a:pt x="13626" y="3167"/>
                      </a:lnTo>
                      <a:lnTo>
                        <a:pt x="13626" y="3000"/>
                      </a:lnTo>
                      <a:lnTo>
                        <a:pt x="12747" y="2667"/>
                      </a:lnTo>
                      <a:lnTo>
                        <a:pt x="12747" y="2167"/>
                      </a:lnTo>
                      <a:lnTo>
                        <a:pt x="12527" y="2000"/>
                      </a:lnTo>
                      <a:lnTo>
                        <a:pt x="12088" y="1667"/>
                      </a:lnTo>
                      <a:lnTo>
                        <a:pt x="11868" y="1667"/>
                      </a:lnTo>
                      <a:lnTo>
                        <a:pt x="11868" y="1167"/>
                      </a:lnTo>
                      <a:lnTo>
                        <a:pt x="11868" y="1000"/>
                      </a:lnTo>
                      <a:lnTo>
                        <a:pt x="11209" y="667"/>
                      </a:lnTo>
                      <a:lnTo>
                        <a:pt x="10989" y="667"/>
                      </a:lnTo>
                      <a:lnTo>
                        <a:pt x="10549" y="667"/>
                      </a:lnTo>
                      <a:lnTo>
                        <a:pt x="10330" y="0"/>
                      </a:lnTo>
                      <a:lnTo>
                        <a:pt x="9890" y="0"/>
                      </a:lnTo>
                      <a:lnTo>
                        <a:pt x="9670" y="0"/>
                      </a:lnTo>
                      <a:lnTo>
                        <a:pt x="9231" y="0"/>
                      </a:lnTo>
                      <a:lnTo>
                        <a:pt x="8791" y="0"/>
                      </a:lnTo>
                      <a:lnTo>
                        <a:pt x="8791" y="667"/>
                      </a:lnTo>
                      <a:lnTo>
                        <a:pt x="8352" y="667"/>
                      </a:lnTo>
                      <a:lnTo>
                        <a:pt x="8352" y="1000"/>
                      </a:lnTo>
                      <a:lnTo>
                        <a:pt x="8132" y="1167"/>
                      </a:lnTo>
                      <a:lnTo>
                        <a:pt x="7692" y="1667"/>
                      </a:lnTo>
                      <a:lnTo>
                        <a:pt x="7473" y="2000"/>
                      </a:lnTo>
                      <a:lnTo>
                        <a:pt x="7473" y="2167"/>
                      </a:lnTo>
                      <a:lnTo>
                        <a:pt x="6593" y="2667"/>
                      </a:lnTo>
                      <a:lnTo>
                        <a:pt x="6593" y="3000"/>
                      </a:lnTo>
                      <a:lnTo>
                        <a:pt x="6593" y="3167"/>
                      </a:lnTo>
                      <a:lnTo>
                        <a:pt x="6374" y="3833"/>
                      </a:lnTo>
                      <a:lnTo>
                        <a:pt x="6154" y="4167"/>
                      </a:lnTo>
                      <a:lnTo>
                        <a:pt x="6154" y="4833"/>
                      </a:lnTo>
                      <a:lnTo>
                        <a:pt x="5934" y="5667"/>
                      </a:lnTo>
                      <a:lnTo>
                        <a:pt x="5495" y="5833"/>
                      </a:lnTo>
                      <a:lnTo>
                        <a:pt x="5275" y="6667"/>
                      </a:lnTo>
                      <a:lnTo>
                        <a:pt x="4396" y="6833"/>
                      </a:lnTo>
                      <a:lnTo>
                        <a:pt x="4396" y="7667"/>
                      </a:lnTo>
                      <a:lnTo>
                        <a:pt x="3956" y="8167"/>
                      </a:lnTo>
                      <a:lnTo>
                        <a:pt x="3956" y="8833"/>
                      </a:lnTo>
                      <a:lnTo>
                        <a:pt x="3736" y="9167"/>
                      </a:lnTo>
                      <a:lnTo>
                        <a:pt x="3516" y="9833"/>
                      </a:lnTo>
                      <a:lnTo>
                        <a:pt x="3297" y="10667"/>
                      </a:lnTo>
                      <a:lnTo>
                        <a:pt x="3297" y="10833"/>
                      </a:lnTo>
                      <a:lnTo>
                        <a:pt x="2857" y="11667"/>
                      </a:lnTo>
                      <a:lnTo>
                        <a:pt x="2637" y="12167"/>
                      </a:lnTo>
                      <a:lnTo>
                        <a:pt x="2637" y="12833"/>
                      </a:lnTo>
                      <a:lnTo>
                        <a:pt x="2637" y="13167"/>
                      </a:lnTo>
                      <a:lnTo>
                        <a:pt x="2198" y="13833"/>
                      </a:lnTo>
                      <a:lnTo>
                        <a:pt x="1758" y="14667"/>
                      </a:lnTo>
                      <a:lnTo>
                        <a:pt x="1758" y="14833"/>
                      </a:lnTo>
                      <a:lnTo>
                        <a:pt x="1538" y="15667"/>
                      </a:lnTo>
                      <a:lnTo>
                        <a:pt x="1099" y="15667"/>
                      </a:lnTo>
                      <a:lnTo>
                        <a:pt x="1099" y="16667"/>
                      </a:lnTo>
                      <a:lnTo>
                        <a:pt x="1099" y="17167"/>
                      </a:lnTo>
                      <a:lnTo>
                        <a:pt x="1099" y="17667"/>
                      </a:lnTo>
                      <a:lnTo>
                        <a:pt x="1099" y="18000"/>
                      </a:lnTo>
                      <a:lnTo>
                        <a:pt x="659" y="18167"/>
                      </a:lnTo>
                      <a:lnTo>
                        <a:pt x="440" y="19000"/>
                      </a:lnTo>
                      <a:lnTo>
                        <a:pt x="440" y="19167"/>
                      </a:lnTo>
                      <a:lnTo>
                        <a:pt x="440" y="19667"/>
                      </a:lnTo>
                      <a:lnTo>
                        <a:pt x="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4" name="Freeform 176"/>
                <p:cNvSpPr>
                  <a:spLocks/>
                </p:cNvSpPr>
                <p:nvPr/>
              </p:nvSpPr>
              <p:spPr bwMode="auto">
                <a:xfrm>
                  <a:off x="11355" y="169"/>
                  <a:ext cx="8645" cy="19831"/>
                </a:xfrm>
                <a:custGeom>
                  <a:avLst/>
                  <a:gdLst>
                    <a:gd name="T0" fmla="*/ 0 w 20000"/>
                    <a:gd name="T1" fmla="*/ 14326 h 20000"/>
                    <a:gd name="T2" fmla="*/ 0 w 20000"/>
                    <a:gd name="T3" fmla="*/ 13538 h 20000"/>
                    <a:gd name="T4" fmla="*/ 0 w 20000"/>
                    <a:gd name="T5" fmla="*/ 12619 h 20000"/>
                    <a:gd name="T6" fmla="*/ 0 w 20000"/>
                    <a:gd name="T7" fmla="*/ 11698 h 20000"/>
                    <a:gd name="T8" fmla="*/ 0 w 20000"/>
                    <a:gd name="T9" fmla="*/ 10775 h 20000"/>
                    <a:gd name="T10" fmla="*/ 0 w 20000"/>
                    <a:gd name="T11" fmla="*/ 9988 h 20000"/>
                    <a:gd name="T12" fmla="*/ 0 w 20000"/>
                    <a:gd name="T13" fmla="*/ 9200 h 20000"/>
                    <a:gd name="T14" fmla="*/ 0 w 20000"/>
                    <a:gd name="T15" fmla="*/ 8017 h 20000"/>
                    <a:gd name="T16" fmla="*/ 0 w 20000"/>
                    <a:gd name="T17" fmla="*/ 7228 h 20000"/>
                    <a:gd name="T18" fmla="*/ 0 w 20000"/>
                    <a:gd name="T19" fmla="*/ 6441 h 20000"/>
                    <a:gd name="T20" fmla="*/ 0 w 20000"/>
                    <a:gd name="T21" fmla="*/ 5649 h 20000"/>
                    <a:gd name="T22" fmla="*/ 0 w 20000"/>
                    <a:gd name="T23" fmla="*/ 4863 h 20000"/>
                    <a:gd name="T24" fmla="*/ 0 w 20000"/>
                    <a:gd name="T25" fmla="*/ 4075 h 20000"/>
                    <a:gd name="T26" fmla="*/ 0 w 20000"/>
                    <a:gd name="T27" fmla="*/ 3681 h 20000"/>
                    <a:gd name="T28" fmla="*/ 0 w 20000"/>
                    <a:gd name="T29" fmla="*/ 2892 h 20000"/>
                    <a:gd name="T30" fmla="*/ 0 w 20000"/>
                    <a:gd name="T31" fmla="*/ 2366 h 20000"/>
                    <a:gd name="T32" fmla="*/ 0 w 20000"/>
                    <a:gd name="T33" fmla="*/ 1708 h 20000"/>
                    <a:gd name="T34" fmla="*/ 0 w 20000"/>
                    <a:gd name="T35" fmla="*/ 1315 h 20000"/>
                    <a:gd name="T36" fmla="*/ 0 w 20000"/>
                    <a:gd name="T37" fmla="*/ 920 h 20000"/>
                    <a:gd name="T38" fmla="*/ 0 w 20000"/>
                    <a:gd name="T39" fmla="*/ 525 h 20000"/>
                    <a:gd name="T40" fmla="*/ 0 w 20000"/>
                    <a:gd name="T41" fmla="*/ 525 h 20000"/>
                    <a:gd name="T42" fmla="*/ 0 w 20000"/>
                    <a:gd name="T43" fmla="*/ 52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25 h 20000"/>
                    <a:gd name="T54" fmla="*/ 0 w 20000"/>
                    <a:gd name="T55" fmla="*/ 789 h 20000"/>
                    <a:gd name="T56" fmla="*/ 0 w 20000"/>
                    <a:gd name="T57" fmla="*/ 1315 h 20000"/>
                    <a:gd name="T58" fmla="*/ 0 w 20000"/>
                    <a:gd name="T59" fmla="*/ 1708 h 20000"/>
                    <a:gd name="T60" fmla="*/ 0 w 20000"/>
                    <a:gd name="T61" fmla="*/ 2366 h 20000"/>
                    <a:gd name="T62" fmla="*/ 0 w 20000"/>
                    <a:gd name="T63" fmla="*/ 3022 h 20000"/>
                    <a:gd name="T64" fmla="*/ 0 w 20000"/>
                    <a:gd name="T65" fmla="*/ 3812 h 20000"/>
                    <a:gd name="T66" fmla="*/ 0 w 20000"/>
                    <a:gd name="T67" fmla="*/ 4599 h 20000"/>
                    <a:gd name="T68" fmla="*/ 0 w 20000"/>
                    <a:gd name="T69" fmla="*/ 5388 h 20000"/>
                    <a:gd name="T70" fmla="*/ 0 w 20000"/>
                    <a:gd name="T71" fmla="*/ 6441 h 20000"/>
                    <a:gd name="T72" fmla="*/ 0 w 20000"/>
                    <a:gd name="T73" fmla="*/ 7228 h 20000"/>
                    <a:gd name="T74" fmla="*/ 0 w 20000"/>
                    <a:gd name="T75" fmla="*/ 8411 h 20000"/>
                    <a:gd name="T76" fmla="*/ 0 w 20000"/>
                    <a:gd name="T77" fmla="*/ 9200 h 20000"/>
                    <a:gd name="T78" fmla="*/ 0 w 20000"/>
                    <a:gd name="T79" fmla="*/ 10119 h 20000"/>
                    <a:gd name="T80" fmla="*/ 0 w 20000"/>
                    <a:gd name="T81" fmla="*/ 10908 h 20000"/>
                    <a:gd name="T82" fmla="*/ 0 w 20000"/>
                    <a:gd name="T83" fmla="*/ 11698 h 20000"/>
                    <a:gd name="T84" fmla="*/ 0 w 20000"/>
                    <a:gd name="T85" fmla="*/ 12349 h 20000"/>
                    <a:gd name="T86" fmla="*/ 0 w 20000"/>
                    <a:gd name="T87" fmla="*/ 13142 h 20000"/>
                    <a:gd name="T88" fmla="*/ 0 w 20000"/>
                    <a:gd name="T89" fmla="*/ 13930 h 20000"/>
                    <a:gd name="T90" fmla="*/ 0 w 20000"/>
                    <a:gd name="T91" fmla="*/ 14326 h 20000"/>
                    <a:gd name="T92" fmla="*/ 0 w 20000"/>
                    <a:gd name="T93" fmla="*/ 14981 h 20000"/>
                    <a:gd name="T94" fmla="*/ 0 w 20000"/>
                    <a:gd name="T95" fmla="*/ 1550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80" y="19000"/>
                      </a:moveTo>
                      <a:lnTo>
                        <a:pt x="19780" y="18167"/>
                      </a:lnTo>
                      <a:lnTo>
                        <a:pt x="19780" y="17667"/>
                      </a:lnTo>
                      <a:lnTo>
                        <a:pt x="19121" y="17167"/>
                      </a:lnTo>
                      <a:lnTo>
                        <a:pt x="19121" y="16667"/>
                      </a:lnTo>
                      <a:lnTo>
                        <a:pt x="19121" y="16000"/>
                      </a:lnTo>
                      <a:lnTo>
                        <a:pt x="18901" y="15667"/>
                      </a:lnTo>
                      <a:lnTo>
                        <a:pt x="18901" y="14833"/>
                      </a:lnTo>
                      <a:lnTo>
                        <a:pt x="18462" y="14000"/>
                      </a:lnTo>
                      <a:lnTo>
                        <a:pt x="18462" y="13667"/>
                      </a:lnTo>
                      <a:lnTo>
                        <a:pt x="18022" y="13167"/>
                      </a:lnTo>
                      <a:lnTo>
                        <a:pt x="17582" y="12667"/>
                      </a:lnTo>
                      <a:lnTo>
                        <a:pt x="17582" y="11833"/>
                      </a:lnTo>
                      <a:lnTo>
                        <a:pt x="17582" y="11667"/>
                      </a:lnTo>
                      <a:lnTo>
                        <a:pt x="16923" y="10833"/>
                      </a:lnTo>
                      <a:lnTo>
                        <a:pt x="16923" y="10167"/>
                      </a:lnTo>
                      <a:lnTo>
                        <a:pt x="16703" y="9833"/>
                      </a:lnTo>
                      <a:lnTo>
                        <a:pt x="16703" y="9167"/>
                      </a:lnTo>
                      <a:lnTo>
                        <a:pt x="16264" y="8833"/>
                      </a:lnTo>
                      <a:lnTo>
                        <a:pt x="16264" y="8167"/>
                      </a:lnTo>
                      <a:lnTo>
                        <a:pt x="15824" y="7833"/>
                      </a:lnTo>
                      <a:lnTo>
                        <a:pt x="15824" y="7167"/>
                      </a:lnTo>
                      <a:lnTo>
                        <a:pt x="15385" y="6833"/>
                      </a:lnTo>
                      <a:lnTo>
                        <a:pt x="14725" y="6167"/>
                      </a:lnTo>
                      <a:lnTo>
                        <a:pt x="14725" y="5833"/>
                      </a:lnTo>
                      <a:lnTo>
                        <a:pt x="14286" y="5167"/>
                      </a:lnTo>
                      <a:lnTo>
                        <a:pt x="14066" y="4833"/>
                      </a:lnTo>
                      <a:lnTo>
                        <a:pt x="13626" y="4667"/>
                      </a:lnTo>
                      <a:lnTo>
                        <a:pt x="13626" y="3833"/>
                      </a:lnTo>
                      <a:lnTo>
                        <a:pt x="13626" y="3667"/>
                      </a:lnTo>
                      <a:lnTo>
                        <a:pt x="13626" y="3167"/>
                      </a:lnTo>
                      <a:lnTo>
                        <a:pt x="13626" y="3000"/>
                      </a:lnTo>
                      <a:lnTo>
                        <a:pt x="12747" y="2667"/>
                      </a:lnTo>
                      <a:lnTo>
                        <a:pt x="12747" y="2167"/>
                      </a:lnTo>
                      <a:lnTo>
                        <a:pt x="12527" y="2000"/>
                      </a:lnTo>
                      <a:lnTo>
                        <a:pt x="12088" y="1667"/>
                      </a:lnTo>
                      <a:lnTo>
                        <a:pt x="11868" y="1667"/>
                      </a:lnTo>
                      <a:lnTo>
                        <a:pt x="11868" y="1167"/>
                      </a:lnTo>
                      <a:lnTo>
                        <a:pt x="11868" y="1000"/>
                      </a:lnTo>
                      <a:lnTo>
                        <a:pt x="11209" y="667"/>
                      </a:lnTo>
                      <a:lnTo>
                        <a:pt x="10989" y="667"/>
                      </a:lnTo>
                      <a:lnTo>
                        <a:pt x="10549" y="667"/>
                      </a:lnTo>
                      <a:lnTo>
                        <a:pt x="10330" y="0"/>
                      </a:lnTo>
                      <a:lnTo>
                        <a:pt x="9890" y="0"/>
                      </a:lnTo>
                      <a:lnTo>
                        <a:pt x="9670" y="0"/>
                      </a:lnTo>
                      <a:lnTo>
                        <a:pt x="9231" y="0"/>
                      </a:lnTo>
                      <a:lnTo>
                        <a:pt x="8791" y="0"/>
                      </a:lnTo>
                      <a:lnTo>
                        <a:pt x="8791" y="667"/>
                      </a:lnTo>
                      <a:lnTo>
                        <a:pt x="8352" y="667"/>
                      </a:lnTo>
                      <a:lnTo>
                        <a:pt x="8352" y="1000"/>
                      </a:lnTo>
                      <a:lnTo>
                        <a:pt x="8132" y="1167"/>
                      </a:lnTo>
                      <a:lnTo>
                        <a:pt x="7692" y="1667"/>
                      </a:lnTo>
                      <a:lnTo>
                        <a:pt x="7473" y="2000"/>
                      </a:lnTo>
                      <a:lnTo>
                        <a:pt x="7473" y="2167"/>
                      </a:lnTo>
                      <a:lnTo>
                        <a:pt x="6593" y="2667"/>
                      </a:lnTo>
                      <a:lnTo>
                        <a:pt x="6593" y="3000"/>
                      </a:lnTo>
                      <a:lnTo>
                        <a:pt x="6593" y="3167"/>
                      </a:lnTo>
                      <a:lnTo>
                        <a:pt x="6374" y="3833"/>
                      </a:lnTo>
                      <a:lnTo>
                        <a:pt x="6154" y="4167"/>
                      </a:lnTo>
                      <a:lnTo>
                        <a:pt x="6154" y="4833"/>
                      </a:lnTo>
                      <a:lnTo>
                        <a:pt x="5934" y="5667"/>
                      </a:lnTo>
                      <a:lnTo>
                        <a:pt x="5495" y="5833"/>
                      </a:lnTo>
                      <a:lnTo>
                        <a:pt x="5275" y="6667"/>
                      </a:lnTo>
                      <a:lnTo>
                        <a:pt x="4396" y="6833"/>
                      </a:lnTo>
                      <a:lnTo>
                        <a:pt x="4396" y="7667"/>
                      </a:lnTo>
                      <a:lnTo>
                        <a:pt x="3956" y="8167"/>
                      </a:lnTo>
                      <a:lnTo>
                        <a:pt x="3956" y="8833"/>
                      </a:lnTo>
                      <a:lnTo>
                        <a:pt x="3736" y="9167"/>
                      </a:lnTo>
                      <a:lnTo>
                        <a:pt x="3516" y="9833"/>
                      </a:lnTo>
                      <a:lnTo>
                        <a:pt x="3297" y="10667"/>
                      </a:lnTo>
                      <a:lnTo>
                        <a:pt x="3297" y="10833"/>
                      </a:lnTo>
                      <a:lnTo>
                        <a:pt x="2857" y="11667"/>
                      </a:lnTo>
                      <a:lnTo>
                        <a:pt x="2637" y="12167"/>
                      </a:lnTo>
                      <a:lnTo>
                        <a:pt x="2637" y="12833"/>
                      </a:lnTo>
                      <a:lnTo>
                        <a:pt x="2637" y="13167"/>
                      </a:lnTo>
                      <a:lnTo>
                        <a:pt x="2198" y="13833"/>
                      </a:lnTo>
                      <a:lnTo>
                        <a:pt x="1758" y="14667"/>
                      </a:lnTo>
                      <a:lnTo>
                        <a:pt x="1758" y="14833"/>
                      </a:lnTo>
                      <a:lnTo>
                        <a:pt x="1538" y="15667"/>
                      </a:lnTo>
                      <a:lnTo>
                        <a:pt x="1099" y="15667"/>
                      </a:lnTo>
                      <a:lnTo>
                        <a:pt x="1099" y="16667"/>
                      </a:lnTo>
                      <a:lnTo>
                        <a:pt x="1099" y="17167"/>
                      </a:lnTo>
                      <a:lnTo>
                        <a:pt x="1099" y="17667"/>
                      </a:lnTo>
                      <a:lnTo>
                        <a:pt x="1099" y="18000"/>
                      </a:lnTo>
                      <a:lnTo>
                        <a:pt x="659" y="18167"/>
                      </a:lnTo>
                      <a:lnTo>
                        <a:pt x="440" y="19000"/>
                      </a:lnTo>
                      <a:lnTo>
                        <a:pt x="440" y="19167"/>
                      </a:lnTo>
                      <a:lnTo>
                        <a:pt x="440" y="19667"/>
                      </a:lnTo>
                      <a:lnTo>
                        <a:pt x="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25" name="Group 177"/>
              <p:cNvGrpSpPr>
                <a:grpSpLocks/>
              </p:cNvGrpSpPr>
              <p:nvPr/>
            </p:nvGrpSpPr>
            <p:grpSpPr bwMode="auto">
              <a:xfrm>
                <a:off x="4271" y="3730"/>
                <a:ext cx="83" cy="44"/>
                <a:chOff x="0" y="0"/>
                <a:chExt cx="20001" cy="20000"/>
              </a:xfrm>
            </p:grpSpPr>
            <p:sp>
              <p:nvSpPr>
                <p:cNvPr id="16501" name="Freeform 178"/>
                <p:cNvSpPr>
                  <a:spLocks/>
                </p:cNvSpPr>
                <p:nvPr/>
              </p:nvSpPr>
              <p:spPr bwMode="auto">
                <a:xfrm>
                  <a:off x="0" y="0"/>
                  <a:ext cx="8624" cy="19831"/>
                </a:xfrm>
                <a:custGeom>
                  <a:avLst/>
                  <a:gdLst>
                    <a:gd name="T0" fmla="*/ 0 w 20000"/>
                    <a:gd name="T1" fmla="*/ 14326 h 20000"/>
                    <a:gd name="T2" fmla="*/ 0 w 20000"/>
                    <a:gd name="T3" fmla="*/ 13538 h 20000"/>
                    <a:gd name="T4" fmla="*/ 0 w 20000"/>
                    <a:gd name="T5" fmla="*/ 12619 h 20000"/>
                    <a:gd name="T6" fmla="*/ 0 w 20000"/>
                    <a:gd name="T7" fmla="*/ 11698 h 20000"/>
                    <a:gd name="T8" fmla="*/ 0 w 20000"/>
                    <a:gd name="T9" fmla="*/ 10775 h 20000"/>
                    <a:gd name="T10" fmla="*/ 0 w 20000"/>
                    <a:gd name="T11" fmla="*/ 9988 h 20000"/>
                    <a:gd name="T12" fmla="*/ 0 w 20000"/>
                    <a:gd name="T13" fmla="*/ 9200 h 20000"/>
                    <a:gd name="T14" fmla="*/ 0 w 20000"/>
                    <a:gd name="T15" fmla="*/ 8017 h 20000"/>
                    <a:gd name="T16" fmla="*/ 0 w 20000"/>
                    <a:gd name="T17" fmla="*/ 7228 h 20000"/>
                    <a:gd name="T18" fmla="*/ 0 w 20000"/>
                    <a:gd name="T19" fmla="*/ 6441 h 20000"/>
                    <a:gd name="T20" fmla="*/ 0 w 20000"/>
                    <a:gd name="T21" fmla="*/ 5649 h 20000"/>
                    <a:gd name="T22" fmla="*/ 0 w 20000"/>
                    <a:gd name="T23" fmla="*/ 4863 h 20000"/>
                    <a:gd name="T24" fmla="*/ 0 w 20000"/>
                    <a:gd name="T25" fmla="*/ 4075 h 20000"/>
                    <a:gd name="T26" fmla="*/ 0 w 20000"/>
                    <a:gd name="T27" fmla="*/ 3681 h 20000"/>
                    <a:gd name="T28" fmla="*/ 0 w 20000"/>
                    <a:gd name="T29" fmla="*/ 2892 h 20000"/>
                    <a:gd name="T30" fmla="*/ 0 w 20000"/>
                    <a:gd name="T31" fmla="*/ 2366 h 20000"/>
                    <a:gd name="T32" fmla="*/ 0 w 20000"/>
                    <a:gd name="T33" fmla="*/ 1708 h 20000"/>
                    <a:gd name="T34" fmla="*/ 0 w 20000"/>
                    <a:gd name="T35" fmla="*/ 1315 h 20000"/>
                    <a:gd name="T36" fmla="*/ 0 w 20000"/>
                    <a:gd name="T37" fmla="*/ 920 h 20000"/>
                    <a:gd name="T38" fmla="*/ 0 w 20000"/>
                    <a:gd name="T39" fmla="*/ 525 h 20000"/>
                    <a:gd name="T40" fmla="*/ 0 w 20000"/>
                    <a:gd name="T41" fmla="*/ 525 h 20000"/>
                    <a:gd name="T42" fmla="*/ 0 w 20000"/>
                    <a:gd name="T43" fmla="*/ 52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25 h 20000"/>
                    <a:gd name="T54" fmla="*/ 0 w 20000"/>
                    <a:gd name="T55" fmla="*/ 789 h 20000"/>
                    <a:gd name="T56" fmla="*/ 0 w 20000"/>
                    <a:gd name="T57" fmla="*/ 1315 h 20000"/>
                    <a:gd name="T58" fmla="*/ 0 w 20000"/>
                    <a:gd name="T59" fmla="*/ 1708 h 20000"/>
                    <a:gd name="T60" fmla="*/ 0 w 20000"/>
                    <a:gd name="T61" fmla="*/ 2366 h 20000"/>
                    <a:gd name="T62" fmla="*/ 0 w 20000"/>
                    <a:gd name="T63" fmla="*/ 3022 h 20000"/>
                    <a:gd name="T64" fmla="*/ 0 w 20000"/>
                    <a:gd name="T65" fmla="*/ 3812 h 20000"/>
                    <a:gd name="T66" fmla="*/ 0 w 20000"/>
                    <a:gd name="T67" fmla="*/ 4599 h 20000"/>
                    <a:gd name="T68" fmla="*/ 0 w 20000"/>
                    <a:gd name="T69" fmla="*/ 5388 h 20000"/>
                    <a:gd name="T70" fmla="*/ 0 w 20000"/>
                    <a:gd name="T71" fmla="*/ 6441 h 20000"/>
                    <a:gd name="T72" fmla="*/ 0 w 20000"/>
                    <a:gd name="T73" fmla="*/ 7228 h 20000"/>
                    <a:gd name="T74" fmla="*/ 0 w 20000"/>
                    <a:gd name="T75" fmla="*/ 8411 h 20000"/>
                    <a:gd name="T76" fmla="*/ 0 w 20000"/>
                    <a:gd name="T77" fmla="*/ 9200 h 20000"/>
                    <a:gd name="T78" fmla="*/ 0 w 20000"/>
                    <a:gd name="T79" fmla="*/ 10119 h 20000"/>
                    <a:gd name="T80" fmla="*/ 0 w 20000"/>
                    <a:gd name="T81" fmla="*/ 10908 h 20000"/>
                    <a:gd name="T82" fmla="*/ 0 w 20000"/>
                    <a:gd name="T83" fmla="*/ 11698 h 20000"/>
                    <a:gd name="T84" fmla="*/ 0 w 20000"/>
                    <a:gd name="T85" fmla="*/ 12349 h 20000"/>
                    <a:gd name="T86" fmla="*/ 0 w 20000"/>
                    <a:gd name="T87" fmla="*/ 13142 h 20000"/>
                    <a:gd name="T88" fmla="*/ 0 w 20000"/>
                    <a:gd name="T89" fmla="*/ 13930 h 20000"/>
                    <a:gd name="T90" fmla="*/ 0 w 20000"/>
                    <a:gd name="T91" fmla="*/ 14326 h 20000"/>
                    <a:gd name="T92" fmla="*/ 0 w 20000"/>
                    <a:gd name="T93" fmla="*/ 14981 h 20000"/>
                    <a:gd name="T94" fmla="*/ 0 w 20000"/>
                    <a:gd name="T95" fmla="*/ 1550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80" y="19000"/>
                      </a:moveTo>
                      <a:lnTo>
                        <a:pt x="19780" y="18167"/>
                      </a:lnTo>
                      <a:lnTo>
                        <a:pt x="19780" y="17667"/>
                      </a:lnTo>
                      <a:lnTo>
                        <a:pt x="19121" y="17167"/>
                      </a:lnTo>
                      <a:lnTo>
                        <a:pt x="19121" y="16667"/>
                      </a:lnTo>
                      <a:lnTo>
                        <a:pt x="19121" y="16000"/>
                      </a:lnTo>
                      <a:lnTo>
                        <a:pt x="18901" y="15667"/>
                      </a:lnTo>
                      <a:lnTo>
                        <a:pt x="18901" y="14833"/>
                      </a:lnTo>
                      <a:lnTo>
                        <a:pt x="18462" y="14000"/>
                      </a:lnTo>
                      <a:lnTo>
                        <a:pt x="18462" y="13667"/>
                      </a:lnTo>
                      <a:lnTo>
                        <a:pt x="18022" y="13167"/>
                      </a:lnTo>
                      <a:lnTo>
                        <a:pt x="17582" y="12667"/>
                      </a:lnTo>
                      <a:lnTo>
                        <a:pt x="17582" y="11833"/>
                      </a:lnTo>
                      <a:lnTo>
                        <a:pt x="17582" y="11667"/>
                      </a:lnTo>
                      <a:lnTo>
                        <a:pt x="16923" y="10833"/>
                      </a:lnTo>
                      <a:lnTo>
                        <a:pt x="16923" y="10167"/>
                      </a:lnTo>
                      <a:lnTo>
                        <a:pt x="16703" y="9833"/>
                      </a:lnTo>
                      <a:lnTo>
                        <a:pt x="16703" y="9167"/>
                      </a:lnTo>
                      <a:lnTo>
                        <a:pt x="16264" y="8833"/>
                      </a:lnTo>
                      <a:lnTo>
                        <a:pt x="16264" y="8167"/>
                      </a:lnTo>
                      <a:lnTo>
                        <a:pt x="15824" y="7833"/>
                      </a:lnTo>
                      <a:lnTo>
                        <a:pt x="15824" y="7167"/>
                      </a:lnTo>
                      <a:lnTo>
                        <a:pt x="15385" y="6833"/>
                      </a:lnTo>
                      <a:lnTo>
                        <a:pt x="14725" y="6167"/>
                      </a:lnTo>
                      <a:lnTo>
                        <a:pt x="14725" y="5833"/>
                      </a:lnTo>
                      <a:lnTo>
                        <a:pt x="14286" y="5167"/>
                      </a:lnTo>
                      <a:lnTo>
                        <a:pt x="14066" y="4833"/>
                      </a:lnTo>
                      <a:lnTo>
                        <a:pt x="13626" y="4667"/>
                      </a:lnTo>
                      <a:lnTo>
                        <a:pt x="13626" y="3833"/>
                      </a:lnTo>
                      <a:lnTo>
                        <a:pt x="13626" y="3667"/>
                      </a:lnTo>
                      <a:lnTo>
                        <a:pt x="13626" y="3167"/>
                      </a:lnTo>
                      <a:lnTo>
                        <a:pt x="13626" y="3000"/>
                      </a:lnTo>
                      <a:lnTo>
                        <a:pt x="12747" y="2667"/>
                      </a:lnTo>
                      <a:lnTo>
                        <a:pt x="12747" y="2167"/>
                      </a:lnTo>
                      <a:lnTo>
                        <a:pt x="12527" y="2000"/>
                      </a:lnTo>
                      <a:lnTo>
                        <a:pt x="12088" y="1667"/>
                      </a:lnTo>
                      <a:lnTo>
                        <a:pt x="11868" y="1667"/>
                      </a:lnTo>
                      <a:lnTo>
                        <a:pt x="11868" y="1167"/>
                      </a:lnTo>
                      <a:lnTo>
                        <a:pt x="11868" y="1000"/>
                      </a:lnTo>
                      <a:lnTo>
                        <a:pt x="11209" y="667"/>
                      </a:lnTo>
                      <a:lnTo>
                        <a:pt x="10989" y="667"/>
                      </a:lnTo>
                      <a:lnTo>
                        <a:pt x="10549" y="667"/>
                      </a:lnTo>
                      <a:lnTo>
                        <a:pt x="10330" y="0"/>
                      </a:lnTo>
                      <a:lnTo>
                        <a:pt x="9890" y="0"/>
                      </a:lnTo>
                      <a:lnTo>
                        <a:pt x="9670" y="0"/>
                      </a:lnTo>
                      <a:lnTo>
                        <a:pt x="9231" y="0"/>
                      </a:lnTo>
                      <a:lnTo>
                        <a:pt x="8791" y="0"/>
                      </a:lnTo>
                      <a:lnTo>
                        <a:pt x="8791" y="667"/>
                      </a:lnTo>
                      <a:lnTo>
                        <a:pt x="8352" y="667"/>
                      </a:lnTo>
                      <a:lnTo>
                        <a:pt x="8352" y="1000"/>
                      </a:lnTo>
                      <a:lnTo>
                        <a:pt x="8132" y="1167"/>
                      </a:lnTo>
                      <a:lnTo>
                        <a:pt x="7692" y="1667"/>
                      </a:lnTo>
                      <a:lnTo>
                        <a:pt x="7473" y="2000"/>
                      </a:lnTo>
                      <a:lnTo>
                        <a:pt x="7473" y="2167"/>
                      </a:lnTo>
                      <a:lnTo>
                        <a:pt x="6593" y="2667"/>
                      </a:lnTo>
                      <a:lnTo>
                        <a:pt x="6593" y="3000"/>
                      </a:lnTo>
                      <a:lnTo>
                        <a:pt x="6593" y="3167"/>
                      </a:lnTo>
                      <a:lnTo>
                        <a:pt x="6374" y="3833"/>
                      </a:lnTo>
                      <a:lnTo>
                        <a:pt x="6154" y="4167"/>
                      </a:lnTo>
                      <a:lnTo>
                        <a:pt x="6154" y="4833"/>
                      </a:lnTo>
                      <a:lnTo>
                        <a:pt x="5934" y="5667"/>
                      </a:lnTo>
                      <a:lnTo>
                        <a:pt x="5495" y="5833"/>
                      </a:lnTo>
                      <a:lnTo>
                        <a:pt x="5275" y="6667"/>
                      </a:lnTo>
                      <a:lnTo>
                        <a:pt x="4396" y="6833"/>
                      </a:lnTo>
                      <a:lnTo>
                        <a:pt x="4396" y="7667"/>
                      </a:lnTo>
                      <a:lnTo>
                        <a:pt x="3956" y="8167"/>
                      </a:lnTo>
                      <a:lnTo>
                        <a:pt x="3956" y="8833"/>
                      </a:lnTo>
                      <a:lnTo>
                        <a:pt x="3736" y="9167"/>
                      </a:lnTo>
                      <a:lnTo>
                        <a:pt x="3516" y="9833"/>
                      </a:lnTo>
                      <a:lnTo>
                        <a:pt x="3297" y="10667"/>
                      </a:lnTo>
                      <a:lnTo>
                        <a:pt x="3297" y="10833"/>
                      </a:lnTo>
                      <a:lnTo>
                        <a:pt x="2857" y="11667"/>
                      </a:lnTo>
                      <a:lnTo>
                        <a:pt x="2637" y="12167"/>
                      </a:lnTo>
                      <a:lnTo>
                        <a:pt x="2637" y="12833"/>
                      </a:lnTo>
                      <a:lnTo>
                        <a:pt x="2637" y="13167"/>
                      </a:lnTo>
                      <a:lnTo>
                        <a:pt x="2198" y="13833"/>
                      </a:lnTo>
                      <a:lnTo>
                        <a:pt x="1758" y="14667"/>
                      </a:lnTo>
                      <a:lnTo>
                        <a:pt x="1758" y="14833"/>
                      </a:lnTo>
                      <a:lnTo>
                        <a:pt x="1538" y="15667"/>
                      </a:lnTo>
                      <a:lnTo>
                        <a:pt x="1099" y="15667"/>
                      </a:lnTo>
                      <a:lnTo>
                        <a:pt x="1099" y="16667"/>
                      </a:lnTo>
                      <a:lnTo>
                        <a:pt x="1099" y="17167"/>
                      </a:lnTo>
                      <a:lnTo>
                        <a:pt x="1099" y="17667"/>
                      </a:lnTo>
                      <a:lnTo>
                        <a:pt x="1099" y="18000"/>
                      </a:lnTo>
                      <a:lnTo>
                        <a:pt x="659" y="18167"/>
                      </a:lnTo>
                      <a:lnTo>
                        <a:pt x="440" y="19000"/>
                      </a:lnTo>
                      <a:lnTo>
                        <a:pt x="440" y="19167"/>
                      </a:lnTo>
                      <a:lnTo>
                        <a:pt x="440" y="19667"/>
                      </a:lnTo>
                      <a:lnTo>
                        <a:pt x="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2" name="Freeform 179"/>
                <p:cNvSpPr>
                  <a:spLocks/>
                </p:cNvSpPr>
                <p:nvPr/>
              </p:nvSpPr>
              <p:spPr bwMode="auto">
                <a:xfrm>
                  <a:off x="11377" y="152"/>
                  <a:ext cx="8624" cy="19848"/>
                </a:xfrm>
                <a:custGeom>
                  <a:avLst/>
                  <a:gdLst>
                    <a:gd name="T0" fmla="*/ 0 w 20000"/>
                    <a:gd name="T1" fmla="*/ 14673 h 20000"/>
                    <a:gd name="T2" fmla="*/ 0 w 20000"/>
                    <a:gd name="T3" fmla="*/ 13864 h 20000"/>
                    <a:gd name="T4" fmla="*/ 0 w 20000"/>
                    <a:gd name="T5" fmla="*/ 12922 h 20000"/>
                    <a:gd name="T6" fmla="*/ 0 w 20000"/>
                    <a:gd name="T7" fmla="*/ 11979 h 20000"/>
                    <a:gd name="T8" fmla="*/ 0 w 20000"/>
                    <a:gd name="T9" fmla="*/ 11038 h 20000"/>
                    <a:gd name="T10" fmla="*/ 0 w 20000"/>
                    <a:gd name="T11" fmla="*/ 10229 h 20000"/>
                    <a:gd name="T12" fmla="*/ 0 w 20000"/>
                    <a:gd name="T13" fmla="*/ 9423 h 20000"/>
                    <a:gd name="T14" fmla="*/ 0 w 20000"/>
                    <a:gd name="T15" fmla="*/ 8212 h 20000"/>
                    <a:gd name="T16" fmla="*/ 0 w 20000"/>
                    <a:gd name="T17" fmla="*/ 7401 h 20000"/>
                    <a:gd name="T18" fmla="*/ 0 w 20000"/>
                    <a:gd name="T19" fmla="*/ 6595 h 20000"/>
                    <a:gd name="T20" fmla="*/ 0 w 20000"/>
                    <a:gd name="T21" fmla="*/ 5790 h 20000"/>
                    <a:gd name="T22" fmla="*/ 0 w 20000"/>
                    <a:gd name="T23" fmla="*/ 4982 h 20000"/>
                    <a:gd name="T24" fmla="*/ 0 w 20000"/>
                    <a:gd name="T25" fmla="*/ 4174 h 20000"/>
                    <a:gd name="T26" fmla="*/ 0 w 20000"/>
                    <a:gd name="T27" fmla="*/ 3770 h 20000"/>
                    <a:gd name="T28" fmla="*/ 0 w 20000"/>
                    <a:gd name="T29" fmla="*/ 2962 h 20000"/>
                    <a:gd name="T30" fmla="*/ 0 w 20000"/>
                    <a:gd name="T31" fmla="*/ 2423 h 20000"/>
                    <a:gd name="T32" fmla="*/ 0 w 20000"/>
                    <a:gd name="T33" fmla="*/ 1751 h 20000"/>
                    <a:gd name="T34" fmla="*/ 0 w 20000"/>
                    <a:gd name="T35" fmla="*/ 1347 h 20000"/>
                    <a:gd name="T36" fmla="*/ 0 w 20000"/>
                    <a:gd name="T37" fmla="*/ 943 h 20000"/>
                    <a:gd name="T38" fmla="*/ 0 w 20000"/>
                    <a:gd name="T39" fmla="*/ 540 h 20000"/>
                    <a:gd name="T40" fmla="*/ 0 w 20000"/>
                    <a:gd name="T41" fmla="*/ 540 h 20000"/>
                    <a:gd name="T42" fmla="*/ 0 w 20000"/>
                    <a:gd name="T43" fmla="*/ 54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40 h 20000"/>
                    <a:gd name="T54" fmla="*/ 0 w 20000"/>
                    <a:gd name="T55" fmla="*/ 809 h 20000"/>
                    <a:gd name="T56" fmla="*/ 0 w 20000"/>
                    <a:gd name="T57" fmla="*/ 1347 h 20000"/>
                    <a:gd name="T58" fmla="*/ 0 w 20000"/>
                    <a:gd name="T59" fmla="*/ 1751 h 20000"/>
                    <a:gd name="T60" fmla="*/ 0 w 20000"/>
                    <a:gd name="T61" fmla="*/ 2423 h 20000"/>
                    <a:gd name="T62" fmla="*/ 0 w 20000"/>
                    <a:gd name="T63" fmla="*/ 3096 h 20000"/>
                    <a:gd name="T64" fmla="*/ 0 w 20000"/>
                    <a:gd name="T65" fmla="*/ 3902 h 20000"/>
                    <a:gd name="T66" fmla="*/ 0 w 20000"/>
                    <a:gd name="T67" fmla="*/ 4712 h 20000"/>
                    <a:gd name="T68" fmla="*/ 0 w 20000"/>
                    <a:gd name="T69" fmla="*/ 5518 h 20000"/>
                    <a:gd name="T70" fmla="*/ 0 w 20000"/>
                    <a:gd name="T71" fmla="*/ 6595 h 20000"/>
                    <a:gd name="T72" fmla="*/ 0 w 20000"/>
                    <a:gd name="T73" fmla="*/ 7401 h 20000"/>
                    <a:gd name="T74" fmla="*/ 0 w 20000"/>
                    <a:gd name="T75" fmla="*/ 8615 h 20000"/>
                    <a:gd name="T76" fmla="*/ 0 w 20000"/>
                    <a:gd name="T77" fmla="*/ 9423 h 20000"/>
                    <a:gd name="T78" fmla="*/ 0 w 20000"/>
                    <a:gd name="T79" fmla="*/ 10365 h 20000"/>
                    <a:gd name="T80" fmla="*/ 0 w 20000"/>
                    <a:gd name="T81" fmla="*/ 11172 h 20000"/>
                    <a:gd name="T82" fmla="*/ 0 w 20000"/>
                    <a:gd name="T83" fmla="*/ 11979 h 20000"/>
                    <a:gd name="T84" fmla="*/ 0 w 20000"/>
                    <a:gd name="T85" fmla="*/ 12655 h 20000"/>
                    <a:gd name="T86" fmla="*/ 0 w 20000"/>
                    <a:gd name="T87" fmla="*/ 13461 h 20000"/>
                    <a:gd name="T88" fmla="*/ 0 w 20000"/>
                    <a:gd name="T89" fmla="*/ 14271 h 20000"/>
                    <a:gd name="T90" fmla="*/ 0 w 20000"/>
                    <a:gd name="T91" fmla="*/ 14673 h 20000"/>
                    <a:gd name="T92" fmla="*/ 0 w 20000"/>
                    <a:gd name="T93" fmla="*/ 15345 h 20000"/>
                    <a:gd name="T94" fmla="*/ 0 w 20000"/>
                    <a:gd name="T95" fmla="*/ 1588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80" y="19000"/>
                      </a:moveTo>
                      <a:lnTo>
                        <a:pt x="19780" y="18167"/>
                      </a:lnTo>
                      <a:lnTo>
                        <a:pt x="19780" y="17667"/>
                      </a:lnTo>
                      <a:lnTo>
                        <a:pt x="19121" y="17167"/>
                      </a:lnTo>
                      <a:lnTo>
                        <a:pt x="19121" y="16667"/>
                      </a:lnTo>
                      <a:lnTo>
                        <a:pt x="19121" y="16000"/>
                      </a:lnTo>
                      <a:lnTo>
                        <a:pt x="18901" y="15667"/>
                      </a:lnTo>
                      <a:lnTo>
                        <a:pt x="18901" y="14833"/>
                      </a:lnTo>
                      <a:lnTo>
                        <a:pt x="18462" y="14000"/>
                      </a:lnTo>
                      <a:lnTo>
                        <a:pt x="18462" y="13667"/>
                      </a:lnTo>
                      <a:lnTo>
                        <a:pt x="18022" y="13167"/>
                      </a:lnTo>
                      <a:lnTo>
                        <a:pt x="17582" y="12667"/>
                      </a:lnTo>
                      <a:lnTo>
                        <a:pt x="17582" y="11833"/>
                      </a:lnTo>
                      <a:lnTo>
                        <a:pt x="17582" y="11667"/>
                      </a:lnTo>
                      <a:lnTo>
                        <a:pt x="16923" y="10833"/>
                      </a:lnTo>
                      <a:lnTo>
                        <a:pt x="16923" y="10167"/>
                      </a:lnTo>
                      <a:lnTo>
                        <a:pt x="16703" y="9833"/>
                      </a:lnTo>
                      <a:lnTo>
                        <a:pt x="16703" y="9167"/>
                      </a:lnTo>
                      <a:lnTo>
                        <a:pt x="16264" y="8833"/>
                      </a:lnTo>
                      <a:lnTo>
                        <a:pt x="16264" y="8167"/>
                      </a:lnTo>
                      <a:lnTo>
                        <a:pt x="15824" y="7833"/>
                      </a:lnTo>
                      <a:lnTo>
                        <a:pt x="15824" y="7167"/>
                      </a:lnTo>
                      <a:lnTo>
                        <a:pt x="15385" y="6833"/>
                      </a:lnTo>
                      <a:lnTo>
                        <a:pt x="14725" y="6167"/>
                      </a:lnTo>
                      <a:lnTo>
                        <a:pt x="14725" y="5833"/>
                      </a:lnTo>
                      <a:lnTo>
                        <a:pt x="14286" y="5167"/>
                      </a:lnTo>
                      <a:lnTo>
                        <a:pt x="14066" y="4833"/>
                      </a:lnTo>
                      <a:lnTo>
                        <a:pt x="13626" y="4667"/>
                      </a:lnTo>
                      <a:lnTo>
                        <a:pt x="13626" y="3833"/>
                      </a:lnTo>
                      <a:lnTo>
                        <a:pt x="13626" y="3667"/>
                      </a:lnTo>
                      <a:lnTo>
                        <a:pt x="13626" y="3167"/>
                      </a:lnTo>
                      <a:lnTo>
                        <a:pt x="13626" y="3000"/>
                      </a:lnTo>
                      <a:lnTo>
                        <a:pt x="12747" y="2667"/>
                      </a:lnTo>
                      <a:lnTo>
                        <a:pt x="12747" y="2167"/>
                      </a:lnTo>
                      <a:lnTo>
                        <a:pt x="12527" y="2000"/>
                      </a:lnTo>
                      <a:lnTo>
                        <a:pt x="12088" y="1667"/>
                      </a:lnTo>
                      <a:lnTo>
                        <a:pt x="11868" y="1667"/>
                      </a:lnTo>
                      <a:lnTo>
                        <a:pt x="11868" y="1167"/>
                      </a:lnTo>
                      <a:lnTo>
                        <a:pt x="11868" y="1000"/>
                      </a:lnTo>
                      <a:lnTo>
                        <a:pt x="11209" y="667"/>
                      </a:lnTo>
                      <a:lnTo>
                        <a:pt x="10989" y="667"/>
                      </a:lnTo>
                      <a:lnTo>
                        <a:pt x="10549" y="667"/>
                      </a:lnTo>
                      <a:lnTo>
                        <a:pt x="10330" y="0"/>
                      </a:lnTo>
                      <a:lnTo>
                        <a:pt x="9890" y="0"/>
                      </a:lnTo>
                      <a:lnTo>
                        <a:pt x="9670" y="0"/>
                      </a:lnTo>
                      <a:lnTo>
                        <a:pt x="9231" y="0"/>
                      </a:lnTo>
                      <a:lnTo>
                        <a:pt x="8791" y="0"/>
                      </a:lnTo>
                      <a:lnTo>
                        <a:pt x="8791" y="667"/>
                      </a:lnTo>
                      <a:lnTo>
                        <a:pt x="8352" y="667"/>
                      </a:lnTo>
                      <a:lnTo>
                        <a:pt x="8352" y="1000"/>
                      </a:lnTo>
                      <a:lnTo>
                        <a:pt x="8132" y="1167"/>
                      </a:lnTo>
                      <a:lnTo>
                        <a:pt x="7692" y="1667"/>
                      </a:lnTo>
                      <a:lnTo>
                        <a:pt x="7473" y="2000"/>
                      </a:lnTo>
                      <a:lnTo>
                        <a:pt x="7473" y="2167"/>
                      </a:lnTo>
                      <a:lnTo>
                        <a:pt x="6593" y="2667"/>
                      </a:lnTo>
                      <a:lnTo>
                        <a:pt x="6593" y="3000"/>
                      </a:lnTo>
                      <a:lnTo>
                        <a:pt x="6593" y="3167"/>
                      </a:lnTo>
                      <a:lnTo>
                        <a:pt x="6374" y="3833"/>
                      </a:lnTo>
                      <a:lnTo>
                        <a:pt x="6154" y="4167"/>
                      </a:lnTo>
                      <a:lnTo>
                        <a:pt x="6154" y="4833"/>
                      </a:lnTo>
                      <a:lnTo>
                        <a:pt x="5934" y="5667"/>
                      </a:lnTo>
                      <a:lnTo>
                        <a:pt x="5495" y="5833"/>
                      </a:lnTo>
                      <a:lnTo>
                        <a:pt x="5275" y="6667"/>
                      </a:lnTo>
                      <a:lnTo>
                        <a:pt x="4396" y="6833"/>
                      </a:lnTo>
                      <a:lnTo>
                        <a:pt x="4396" y="7667"/>
                      </a:lnTo>
                      <a:lnTo>
                        <a:pt x="3956" y="8167"/>
                      </a:lnTo>
                      <a:lnTo>
                        <a:pt x="3956" y="8833"/>
                      </a:lnTo>
                      <a:lnTo>
                        <a:pt x="3736" y="9167"/>
                      </a:lnTo>
                      <a:lnTo>
                        <a:pt x="3516" y="9833"/>
                      </a:lnTo>
                      <a:lnTo>
                        <a:pt x="3297" y="10667"/>
                      </a:lnTo>
                      <a:lnTo>
                        <a:pt x="3297" y="10833"/>
                      </a:lnTo>
                      <a:lnTo>
                        <a:pt x="2857" y="11667"/>
                      </a:lnTo>
                      <a:lnTo>
                        <a:pt x="2637" y="12167"/>
                      </a:lnTo>
                      <a:lnTo>
                        <a:pt x="2637" y="12833"/>
                      </a:lnTo>
                      <a:lnTo>
                        <a:pt x="2637" y="13167"/>
                      </a:lnTo>
                      <a:lnTo>
                        <a:pt x="2198" y="13833"/>
                      </a:lnTo>
                      <a:lnTo>
                        <a:pt x="1758" y="14667"/>
                      </a:lnTo>
                      <a:lnTo>
                        <a:pt x="1758" y="14833"/>
                      </a:lnTo>
                      <a:lnTo>
                        <a:pt x="1538" y="15667"/>
                      </a:lnTo>
                      <a:lnTo>
                        <a:pt x="1099" y="15667"/>
                      </a:lnTo>
                      <a:lnTo>
                        <a:pt x="1099" y="16667"/>
                      </a:lnTo>
                      <a:lnTo>
                        <a:pt x="1099" y="17167"/>
                      </a:lnTo>
                      <a:lnTo>
                        <a:pt x="1099" y="17667"/>
                      </a:lnTo>
                      <a:lnTo>
                        <a:pt x="1099" y="18000"/>
                      </a:lnTo>
                      <a:lnTo>
                        <a:pt x="659" y="18167"/>
                      </a:lnTo>
                      <a:lnTo>
                        <a:pt x="440" y="19000"/>
                      </a:lnTo>
                      <a:lnTo>
                        <a:pt x="440" y="19167"/>
                      </a:lnTo>
                      <a:lnTo>
                        <a:pt x="440" y="19667"/>
                      </a:lnTo>
                      <a:lnTo>
                        <a:pt x="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26" name="Group 180"/>
              <p:cNvGrpSpPr>
                <a:grpSpLocks/>
              </p:cNvGrpSpPr>
              <p:nvPr/>
            </p:nvGrpSpPr>
            <p:grpSpPr bwMode="auto">
              <a:xfrm>
                <a:off x="4461" y="3738"/>
                <a:ext cx="76" cy="44"/>
                <a:chOff x="0" y="0"/>
                <a:chExt cx="19999" cy="20000"/>
              </a:xfrm>
            </p:grpSpPr>
            <p:sp>
              <p:nvSpPr>
                <p:cNvPr id="16499" name="Freeform 181"/>
                <p:cNvSpPr>
                  <a:spLocks/>
                </p:cNvSpPr>
                <p:nvPr/>
              </p:nvSpPr>
              <p:spPr bwMode="auto">
                <a:xfrm>
                  <a:off x="0" y="0"/>
                  <a:ext cx="8588" cy="19848"/>
                </a:xfrm>
                <a:custGeom>
                  <a:avLst/>
                  <a:gdLst>
                    <a:gd name="T0" fmla="*/ 0 w 20000"/>
                    <a:gd name="T1" fmla="*/ 14673 h 20000"/>
                    <a:gd name="T2" fmla="*/ 0 w 20000"/>
                    <a:gd name="T3" fmla="*/ 13864 h 20000"/>
                    <a:gd name="T4" fmla="*/ 0 w 20000"/>
                    <a:gd name="T5" fmla="*/ 12922 h 20000"/>
                    <a:gd name="T6" fmla="*/ 0 w 20000"/>
                    <a:gd name="T7" fmla="*/ 11979 h 20000"/>
                    <a:gd name="T8" fmla="*/ 0 w 20000"/>
                    <a:gd name="T9" fmla="*/ 11038 h 20000"/>
                    <a:gd name="T10" fmla="*/ 0 w 20000"/>
                    <a:gd name="T11" fmla="*/ 10229 h 20000"/>
                    <a:gd name="T12" fmla="*/ 0 w 20000"/>
                    <a:gd name="T13" fmla="*/ 9423 h 20000"/>
                    <a:gd name="T14" fmla="*/ 0 w 20000"/>
                    <a:gd name="T15" fmla="*/ 8212 h 20000"/>
                    <a:gd name="T16" fmla="*/ 0 w 20000"/>
                    <a:gd name="T17" fmla="*/ 7401 h 20000"/>
                    <a:gd name="T18" fmla="*/ 0 w 20000"/>
                    <a:gd name="T19" fmla="*/ 6595 h 20000"/>
                    <a:gd name="T20" fmla="*/ 0 w 20000"/>
                    <a:gd name="T21" fmla="*/ 5790 h 20000"/>
                    <a:gd name="T22" fmla="*/ 0 w 20000"/>
                    <a:gd name="T23" fmla="*/ 4982 h 20000"/>
                    <a:gd name="T24" fmla="*/ 0 w 20000"/>
                    <a:gd name="T25" fmla="*/ 4174 h 20000"/>
                    <a:gd name="T26" fmla="*/ 0 w 20000"/>
                    <a:gd name="T27" fmla="*/ 3770 h 20000"/>
                    <a:gd name="T28" fmla="*/ 0 w 20000"/>
                    <a:gd name="T29" fmla="*/ 2962 h 20000"/>
                    <a:gd name="T30" fmla="*/ 0 w 20000"/>
                    <a:gd name="T31" fmla="*/ 2423 h 20000"/>
                    <a:gd name="T32" fmla="*/ 0 w 20000"/>
                    <a:gd name="T33" fmla="*/ 1751 h 20000"/>
                    <a:gd name="T34" fmla="*/ 0 w 20000"/>
                    <a:gd name="T35" fmla="*/ 1347 h 20000"/>
                    <a:gd name="T36" fmla="*/ 0 w 20000"/>
                    <a:gd name="T37" fmla="*/ 943 h 20000"/>
                    <a:gd name="T38" fmla="*/ 0 w 20000"/>
                    <a:gd name="T39" fmla="*/ 540 h 20000"/>
                    <a:gd name="T40" fmla="*/ 0 w 20000"/>
                    <a:gd name="T41" fmla="*/ 540 h 20000"/>
                    <a:gd name="T42" fmla="*/ 0 w 20000"/>
                    <a:gd name="T43" fmla="*/ 54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40 h 20000"/>
                    <a:gd name="T54" fmla="*/ 0 w 20000"/>
                    <a:gd name="T55" fmla="*/ 809 h 20000"/>
                    <a:gd name="T56" fmla="*/ 0 w 20000"/>
                    <a:gd name="T57" fmla="*/ 1347 h 20000"/>
                    <a:gd name="T58" fmla="*/ 0 w 20000"/>
                    <a:gd name="T59" fmla="*/ 1751 h 20000"/>
                    <a:gd name="T60" fmla="*/ 0 w 20000"/>
                    <a:gd name="T61" fmla="*/ 2423 h 20000"/>
                    <a:gd name="T62" fmla="*/ 0 w 20000"/>
                    <a:gd name="T63" fmla="*/ 3096 h 20000"/>
                    <a:gd name="T64" fmla="*/ 0 w 20000"/>
                    <a:gd name="T65" fmla="*/ 3902 h 20000"/>
                    <a:gd name="T66" fmla="*/ 0 w 20000"/>
                    <a:gd name="T67" fmla="*/ 4712 h 20000"/>
                    <a:gd name="T68" fmla="*/ 0 w 20000"/>
                    <a:gd name="T69" fmla="*/ 5518 h 20000"/>
                    <a:gd name="T70" fmla="*/ 0 w 20000"/>
                    <a:gd name="T71" fmla="*/ 6595 h 20000"/>
                    <a:gd name="T72" fmla="*/ 0 w 20000"/>
                    <a:gd name="T73" fmla="*/ 7401 h 20000"/>
                    <a:gd name="T74" fmla="*/ 0 w 20000"/>
                    <a:gd name="T75" fmla="*/ 8615 h 20000"/>
                    <a:gd name="T76" fmla="*/ 0 w 20000"/>
                    <a:gd name="T77" fmla="*/ 9423 h 20000"/>
                    <a:gd name="T78" fmla="*/ 0 w 20000"/>
                    <a:gd name="T79" fmla="*/ 10365 h 20000"/>
                    <a:gd name="T80" fmla="*/ 0 w 20000"/>
                    <a:gd name="T81" fmla="*/ 11172 h 20000"/>
                    <a:gd name="T82" fmla="*/ 0 w 20000"/>
                    <a:gd name="T83" fmla="*/ 11979 h 20000"/>
                    <a:gd name="T84" fmla="*/ 0 w 20000"/>
                    <a:gd name="T85" fmla="*/ 12655 h 20000"/>
                    <a:gd name="T86" fmla="*/ 0 w 20000"/>
                    <a:gd name="T87" fmla="*/ 13461 h 20000"/>
                    <a:gd name="T88" fmla="*/ 0 w 20000"/>
                    <a:gd name="T89" fmla="*/ 14271 h 20000"/>
                    <a:gd name="T90" fmla="*/ 0 w 20000"/>
                    <a:gd name="T91" fmla="*/ 14673 h 20000"/>
                    <a:gd name="T92" fmla="*/ 0 w 20000"/>
                    <a:gd name="T93" fmla="*/ 15345 h 20000"/>
                    <a:gd name="T94" fmla="*/ 0 w 20000"/>
                    <a:gd name="T95" fmla="*/ 1588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56" y="19000"/>
                      </a:moveTo>
                      <a:lnTo>
                        <a:pt x="19756" y="18167"/>
                      </a:lnTo>
                      <a:lnTo>
                        <a:pt x="19756" y="17667"/>
                      </a:lnTo>
                      <a:lnTo>
                        <a:pt x="19024" y="17167"/>
                      </a:lnTo>
                      <a:lnTo>
                        <a:pt x="19024" y="16667"/>
                      </a:lnTo>
                      <a:lnTo>
                        <a:pt x="19024" y="16000"/>
                      </a:lnTo>
                      <a:lnTo>
                        <a:pt x="19024" y="15667"/>
                      </a:lnTo>
                      <a:lnTo>
                        <a:pt x="19024" y="14833"/>
                      </a:lnTo>
                      <a:lnTo>
                        <a:pt x="18537" y="14000"/>
                      </a:lnTo>
                      <a:lnTo>
                        <a:pt x="18537" y="13667"/>
                      </a:lnTo>
                      <a:lnTo>
                        <a:pt x="18049" y="13167"/>
                      </a:lnTo>
                      <a:lnTo>
                        <a:pt x="17561" y="12667"/>
                      </a:lnTo>
                      <a:lnTo>
                        <a:pt x="17561" y="11833"/>
                      </a:lnTo>
                      <a:lnTo>
                        <a:pt x="17561" y="11667"/>
                      </a:lnTo>
                      <a:lnTo>
                        <a:pt x="16829" y="10833"/>
                      </a:lnTo>
                      <a:lnTo>
                        <a:pt x="16829" y="10167"/>
                      </a:lnTo>
                      <a:lnTo>
                        <a:pt x="16829" y="9833"/>
                      </a:lnTo>
                      <a:lnTo>
                        <a:pt x="16829" y="9167"/>
                      </a:lnTo>
                      <a:lnTo>
                        <a:pt x="16341" y="8833"/>
                      </a:lnTo>
                      <a:lnTo>
                        <a:pt x="16341" y="8167"/>
                      </a:lnTo>
                      <a:lnTo>
                        <a:pt x="15854" y="7833"/>
                      </a:lnTo>
                      <a:lnTo>
                        <a:pt x="15854" y="7167"/>
                      </a:lnTo>
                      <a:lnTo>
                        <a:pt x="15366" y="6833"/>
                      </a:lnTo>
                      <a:lnTo>
                        <a:pt x="14634" y="6167"/>
                      </a:lnTo>
                      <a:lnTo>
                        <a:pt x="14634" y="5833"/>
                      </a:lnTo>
                      <a:lnTo>
                        <a:pt x="14146" y="5167"/>
                      </a:lnTo>
                      <a:lnTo>
                        <a:pt x="14146" y="4833"/>
                      </a:lnTo>
                      <a:lnTo>
                        <a:pt x="13659" y="4667"/>
                      </a:lnTo>
                      <a:lnTo>
                        <a:pt x="13659" y="3833"/>
                      </a:lnTo>
                      <a:lnTo>
                        <a:pt x="13659" y="3667"/>
                      </a:lnTo>
                      <a:lnTo>
                        <a:pt x="13659" y="3167"/>
                      </a:lnTo>
                      <a:lnTo>
                        <a:pt x="13659" y="3000"/>
                      </a:lnTo>
                      <a:lnTo>
                        <a:pt x="12683" y="2667"/>
                      </a:lnTo>
                      <a:lnTo>
                        <a:pt x="12683" y="2167"/>
                      </a:lnTo>
                      <a:lnTo>
                        <a:pt x="12439" y="2000"/>
                      </a:lnTo>
                      <a:lnTo>
                        <a:pt x="12195" y="1667"/>
                      </a:lnTo>
                      <a:lnTo>
                        <a:pt x="11951" y="1667"/>
                      </a:lnTo>
                      <a:lnTo>
                        <a:pt x="11951" y="1167"/>
                      </a:lnTo>
                      <a:lnTo>
                        <a:pt x="11951" y="1000"/>
                      </a:lnTo>
                      <a:lnTo>
                        <a:pt x="11220" y="667"/>
                      </a:lnTo>
                      <a:lnTo>
                        <a:pt x="10976" y="667"/>
                      </a:lnTo>
                      <a:lnTo>
                        <a:pt x="10488" y="667"/>
                      </a:lnTo>
                      <a:lnTo>
                        <a:pt x="10244" y="0"/>
                      </a:lnTo>
                      <a:lnTo>
                        <a:pt x="10000" y="0"/>
                      </a:lnTo>
                      <a:lnTo>
                        <a:pt x="9756" y="0"/>
                      </a:lnTo>
                      <a:lnTo>
                        <a:pt x="9268" y="0"/>
                      </a:lnTo>
                      <a:lnTo>
                        <a:pt x="8780" y="0"/>
                      </a:lnTo>
                      <a:lnTo>
                        <a:pt x="8780" y="667"/>
                      </a:lnTo>
                      <a:lnTo>
                        <a:pt x="8293" y="667"/>
                      </a:lnTo>
                      <a:lnTo>
                        <a:pt x="8293" y="1000"/>
                      </a:lnTo>
                      <a:lnTo>
                        <a:pt x="8049" y="1167"/>
                      </a:lnTo>
                      <a:lnTo>
                        <a:pt x="7805" y="1667"/>
                      </a:lnTo>
                      <a:lnTo>
                        <a:pt x="7561" y="2000"/>
                      </a:lnTo>
                      <a:lnTo>
                        <a:pt x="7561" y="2167"/>
                      </a:lnTo>
                      <a:lnTo>
                        <a:pt x="6585" y="2667"/>
                      </a:lnTo>
                      <a:lnTo>
                        <a:pt x="6585" y="3000"/>
                      </a:lnTo>
                      <a:lnTo>
                        <a:pt x="6585" y="3167"/>
                      </a:lnTo>
                      <a:lnTo>
                        <a:pt x="6341" y="3833"/>
                      </a:lnTo>
                      <a:lnTo>
                        <a:pt x="6098" y="4167"/>
                      </a:lnTo>
                      <a:lnTo>
                        <a:pt x="6098" y="4833"/>
                      </a:lnTo>
                      <a:lnTo>
                        <a:pt x="5854" y="5667"/>
                      </a:lnTo>
                      <a:lnTo>
                        <a:pt x="5610" y="5833"/>
                      </a:lnTo>
                      <a:lnTo>
                        <a:pt x="5366" y="6667"/>
                      </a:lnTo>
                      <a:lnTo>
                        <a:pt x="4390" y="6833"/>
                      </a:lnTo>
                      <a:lnTo>
                        <a:pt x="4390" y="7667"/>
                      </a:lnTo>
                      <a:lnTo>
                        <a:pt x="3902" y="8167"/>
                      </a:lnTo>
                      <a:lnTo>
                        <a:pt x="3902" y="8833"/>
                      </a:lnTo>
                      <a:lnTo>
                        <a:pt x="3659" y="9167"/>
                      </a:lnTo>
                      <a:lnTo>
                        <a:pt x="3415" y="9833"/>
                      </a:lnTo>
                      <a:lnTo>
                        <a:pt x="3171" y="10667"/>
                      </a:lnTo>
                      <a:lnTo>
                        <a:pt x="3171" y="10833"/>
                      </a:lnTo>
                      <a:lnTo>
                        <a:pt x="2927" y="11667"/>
                      </a:lnTo>
                      <a:lnTo>
                        <a:pt x="2683" y="12167"/>
                      </a:lnTo>
                      <a:lnTo>
                        <a:pt x="2683" y="12833"/>
                      </a:lnTo>
                      <a:lnTo>
                        <a:pt x="2683" y="13167"/>
                      </a:lnTo>
                      <a:lnTo>
                        <a:pt x="2195" y="13833"/>
                      </a:lnTo>
                      <a:lnTo>
                        <a:pt x="1707" y="14667"/>
                      </a:lnTo>
                      <a:lnTo>
                        <a:pt x="1707" y="14833"/>
                      </a:lnTo>
                      <a:lnTo>
                        <a:pt x="1463" y="15667"/>
                      </a:lnTo>
                      <a:lnTo>
                        <a:pt x="976" y="15667"/>
                      </a:lnTo>
                      <a:lnTo>
                        <a:pt x="976" y="16667"/>
                      </a:lnTo>
                      <a:lnTo>
                        <a:pt x="976" y="17167"/>
                      </a:lnTo>
                      <a:lnTo>
                        <a:pt x="976" y="17667"/>
                      </a:lnTo>
                      <a:lnTo>
                        <a:pt x="976" y="18000"/>
                      </a:lnTo>
                      <a:lnTo>
                        <a:pt x="732" y="18167"/>
                      </a:lnTo>
                      <a:lnTo>
                        <a:pt x="488" y="19000"/>
                      </a:lnTo>
                      <a:lnTo>
                        <a:pt x="488" y="19167"/>
                      </a:lnTo>
                      <a:lnTo>
                        <a:pt x="488" y="19667"/>
                      </a:lnTo>
                      <a:lnTo>
                        <a:pt x="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0" name="Freeform 182"/>
                <p:cNvSpPr>
                  <a:spLocks/>
                </p:cNvSpPr>
                <p:nvPr/>
              </p:nvSpPr>
              <p:spPr bwMode="auto">
                <a:xfrm>
                  <a:off x="11419" y="169"/>
                  <a:ext cx="8580" cy="19831"/>
                </a:xfrm>
                <a:custGeom>
                  <a:avLst/>
                  <a:gdLst>
                    <a:gd name="T0" fmla="*/ 0 w 20000"/>
                    <a:gd name="T1" fmla="*/ 14326 h 20000"/>
                    <a:gd name="T2" fmla="*/ 0 w 20000"/>
                    <a:gd name="T3" fmla="*/ 13538 h 20000"/>
                    <a:gd name="T4" fmla="*/ 0 w 20000"/>
                    <a:gd name="T5" fmla="*/ 12619 h 20000"/>
                    <a:gd name="T6" fmla="*/ 0 w 20000"/>
                    <a:gd name="T7" fmla="*/ 11698 h 20000"/>
                    <a:gd name="T8" fmla="*/ 0 w 20000"/>
                    <a:gd name="T9" fmla="*/ 10775 h 20000"/>
                    <a:gd name="T10" fmla="*/ 0 w 20000"/>
                    <a:gd name="T11" fmla="*/ 9988 h 20000"/>
                    <a:gd name="T12" fmla="*/ 0 w 20000"/>
                    <a:gd name="T13" fmla="*/ 9200 h 20000"/>
                    <a:gd name="T14" fmla="*/ 0 w 20000"/>
                    <a:gd name="T15" fmla="*/ 8017 h 20000"/>
                    <a:gd name="T16" fmla="*/ 0 w 20000"/>
                    <a:gd name="T17" fmla="*/ 7228 h 20000"/>
                    <a:gd name="T18" fmla="*/ 0 w 20000"/>
                    <a:gd name="T19" fmla="*/ 6441 h 20000"/>
                    <a:gd name="T20" fmla="*/ 0 w 20000"/>
                    <a:gd name="T21" fmla="*/ 5649 h 20000"/>
                    <a:gd name="T22" fmla="*/ 0 w 20000"/>
                    <a:gd name="T23" fmla="*/ 4863 h 20000"/>
                    <a:gd name="T24" fmla="*/ 0 w 20000"/>
                    <a:gd name="T25" fmla="*/ 4075 h 20000"/>
                    <a:gd name="T26" fmla="*/ 0 w 20000"/>
                    <a:gd name="T27" fmla="*/ 3681 h 20000"/>
                    <a:gd name="T28" fmla="*/ 0 w 20000"/>
                    <a:gd name="T29" fmla="*/ 2892 h 20000"/>
                    <a:gd name="T30" fmla="*/ 0 w 20000"/>
                    <a:gd name="T31" fmla="*/ 2366 h 20000"/>
                    <a:gd name="T32" fmla="*/ 0 w 20000"/>
                    <a:gd name="T33" fmla="*/ 1708 h 20000"/>
                    <a:gd name="T34" fmla="*/ 0 w 20000"/>
                    <a:gd name="T35" fmla="*/ 1315 h 20000"/>
                    <a:gd name="T36" fmla="*/ 0 w 20000"/>
                    <a:gd name="T37" fmla="*/ 920 h 20000"/>
                    <a:gd name="T38" fmla="*/ 0 w 20000"/>
                    <a:gd name="T39" fmla="*/ 525 h 20000"/>
                    <a:gd name="T40" fmla="*/ 0 w 20000"/>
                    <a:gd name="T41" fmla="*/ 525 h 20000"/>
                    <a:gd name="T42" fmla="*/ 0 w 20000"/>
                    <a:gd name="T43" fmla="*/ 52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25 h 20000"/>
                    <a:gd name="T54" fmla="*/ 0 w 20000"/>
                    <a:gd name="T55" fmla="*/ 789 h 20000"/>
                    <a:gd name="T56" fmla="*/ 0 w 20000"/>
                    <a:gd name="T57" fmla="*/ 1315 h 20000"/>
                    <a:gd name="T58" fmla="*/ 0 w 20000"/>
                    <a:gd name="T59" fmla="*/ 1708 h 20000"/>
                    <a:gd name="T60" fmla="*/ 0 w 20000"/>
                    <a:gd name="T61" fmla="*/ 2366 h 20000"/>
                    <a:gd name="T62" fmla="*/ 0 w 20000"/>
                    <a:gd name="T63" fmla="*/ 3022 h 20000"/>
                    <a:gd name="T64" fmla="*/ 0 w 20000"/>
                    <a:gd name="T65" fmla="*/ 3812 h 20000"/>
                    <a:gd name="T66" fmla="*/ 0 w 20000"/>
                    <a:gd name="T67" fmla="*/ 4599 h 20000"/>
                    <a:gd name="T68" fmla="*/ 0 w 20000"/>
                    <a:gd name="T69" fmla="*/ 5388 h 20000"/>
                    <a:gd name="T70" fmla="*/ 0 w 20000"/>
                    <a:gd name="T71" fmla="*/ 6441 h 20000"/>
                    <a:gd name="T72" fmla="*/ 0 w 20000"/>
                    <a:gd name="T73" fmla="*/ 7228 h 20000"/>
                    <a:gd name="T74" fmla="*/ 0 w 20000"/>
                    <a:gd name="T75" fmla="*/ 8411 h 20000"/>
                    <a:gd name="T76" fmla="*/ 0 w 20000"/>
                    <a:gd name="T77" fmla="*/ 9200 h 20000"/>
                    <a:gd name="T78" fmla="*/ 0 w 20000"/>
                    <a:gd name="T79" fmla="*/ 10119 h 20000"/>
                    <a:gd name="T80" fmla="*/ 0 w 20000"/>
                    <a:gd name="T81" fmla="*/ 10908 h 20000"/>
                    <a:gd name="T82" fmla="*/ 0 w 20000"/>
                    <a:gd name="T83" fmla="*/ 11698 h 20000"/>
                    <a:gd name="T84" fmla="*/ 0 w 20000"/>
                    <a:gd name="T85" fmla="*/ 12349 h 20000"/>
                    <a:gd name="T86" fmla="*/ 0 w 20000"/>
                    <a:gd name="T87" fmla="*/ 13142 h 20000"/>
                    <a:gd name="T88" fmla="*/ 0 w 20000"/>
                    <a:gd name="T89" fmla="*/ 13930 h 20000"/>
                    <a:gd name="T90" fmla="*/ 0 w 20000"/>
                    <a:gd name="T91" fmla="*/ 14326 h 20000"/>
                    <a:gd name="T92" fmla="*/ 0 w 20000"/>
                    <a:gd name="T93" fmla="*/ 14981 h 20000"/>
                    <a:gd name="T94" fmla="*/ 0 w 20000"/>
                    <a:gd name="T95" fmla="*/ 1550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56" y="19000"/>
                      </a:moveTo>
                      <a:lnTo>
                        <a:pt x="19756" y="18167"/>
                      </a:lnTo>
                      <a:lnTo>
                        <a:pt x="19756" y="17667"/>
                      </a:lnTo>
                      <a:lnTo>
                        <a:pt x="19024" y="17167"/>
                      </a:lnTo>
                      <a:lnTo>
                        <a:pt x="19024" y="16667"/>
                      </a:lnTo>
                      <a:lnTo>
                        <a:pt x="19024" y="16000"/>
                      </a:lnTo>
                      <a:lnTo>
                        <a:pt x="19024" y="15667"/>
                      </a:lnTo>
                      <a:lnTo>
                        <a:pt x="19024" y="14833"/>
                      </a:lnTo>
                      <a:lnTo>
                        <a:pt x="18537" y="14000"/>
                      </a:lnTo>
                      <a:lnTo>
                        <a:pt x="18537" y="13667"/>
                      </a:lnTo>
                      <a:lnTo>
                        <a:pt x="18049" y="13167"/>
                      </a:lnTo>
                      <a:lnTo>
                        <a:pt x="17561" y="12667"/>
                      </a:lnTo>
                      <a:lnTo>
                        <a:pt x="17561" y="11833"/>
                      </a:lnTo>
                      <a:lnTo>
                        <a:pt x="17561" y="11667"/>
                      </a:lnTo>
                      <a:lnTo>
                        <a:pt x="16829" y="10833"/>
                      </a:lnTo>
                      <a:lnTo>
                        <a:pt x="16829" y="10167"/>
                      </a:lnTo>
                      <a:lnTo>
                        <a:pt x="16829" y="9833"/>
                      </a:lnTo>
                      <a:lnTo>
                        <a:pt x="16829" y="9167"/>
                      </a:lnTo>
                      <a:lnTo>
                        <a:pt x="16341" y="8833"/>
                      </a:lnTo>
                      <a:lnTo>
                        <a:pt x="16341" y="8167"/>
                      </a:lnTo>
                      <a:lnTo>
                        <a:pt x="15854" y="7833"/>
                      </a:lnTo>
                      <a:lnTo>
                        <a:pt x="15854" y="7167"/>
                      </a:lnTo>
                      <a:lnTo>
                        <a:pt x="15366" y="6833"/>
                      </a:lnTo>
                      <a:lnTo>
                        <a:pt x="14634" y="6167"/>
                      </a:lnTo>
                      <a:lnTo>
                        <a:pt x="14634" y="5833"/>
                      </a:lnTo>
                      <a:lnTo>
                        <a:pt x="14146" y="5167"/>
                      </a:lnTo>
                      <a:lnTo>
                        <a:pt x="14146" y="4833"/>
                      </a:lnTo>
                      <a:lnTo>
                        <a:pt x="13659" y="4667"/>
                      </a:lnTo>
                      <a:lnTo>
                        <a:pt x="13659" y="3833"/>
                      </a:lnTo>
                      <a:lnTo>
                        <a:pt x="13659" y="3667"/>
                      </a:lnTo>
                      <a:lnTo>
                        <a:pt x="13659" y="3167"/>
                      </a:lnTo>
                      <a:lnTo>
                        <a:pt x="13659" y="3000"/>
                      </a:lnTo>
                      <a:lnTo>
                        <a:pt x="12683" y="2667"/>
                      </a:lnTo>
                      <a:lnTo>
                        <a:pt x="12683" y="2167"/>
                      </a:lnTo>
                      <a:lnTo>
                        <a:pt x="12439" y="2000"/>
                      </a:lnTo>
                      <a:lnTo>
                        <a:pt x="12195" y="1667"/>
                      </a:lnTo>
                      <a:lnTo>
                        <a:pt x="11951" y="1667"/>
                      </a:lnTo>
                      <a:lnTo>
                        <a:pt x="11951" y="1167"/>
                      </a:lnTo>
                      <a:lnTo>
                        <a:pt x="11951" y="1000"/>
                      </a:lnTo>
                      <a:lnTo>
                        <a:pt x="11220" y="667"/>
                      </a:lnTo>
                      <a:lnTo>
                        <a:pt x="10976" y="667"/>
                      </a:lnTo>
                      <a:lnTo>
                        <a:pt x="10488" y="667"/>
                      </a:lnTo>
                      <a:lnTo>
                        <a:pt x="10244" y="0"/>
                      </a:lnTo>
                      <a:lnTo>
                        <a:pt x="10000" y="0"/>
                      </a:lnTo>
                      <a:lnTo>
                        <a:pt x="9756" y="0"/>
                      </a:lnTo>
                      <a:lnTo>
                        <a:pt x="9268" y="0"/>
                      </a:lnTo>
                      <a:lnTo>
                        <a:pt x="8780" y="0"/>
                      </a:lnTo>
                      <a:lnTo>
                        <a:pt x="8780" y="667"/>
                      </a:lnTo>
                      <a:lnTo>
                        <a:pt x="8293" y="667"/>
                      </a:lnTo>
                      <a:lnTo>
                        <a:pt x="8293" y="1000"/>
                      </a:lnTo>
                      <a:lnTo>
                        <a:pt x="8049" y="1167"/>
                      </a:lnTo>
                      <a:lnTo>
                        <a:pt x="7805" y="1667"/>
                      </a:lnTo>
                      <a:lnTo>
                        <a:pt x="7561" y="2000"/>
                      </a:lnTo>
                      <a:lnTo>
                        <a:pt x="7561" y="2167"/>
                      </a:lnTo>
                      <a:lnTo>
                        <a:pt x="6585" y="2667"/>
                      </a:lnTo>
                      <a:lnTo>
                        <a:pt x="6585" y="3000"/>
                      </a:lnTo>
                      <a:lnTo>
                        <a:pt x="6585" y="3167"/>
                      </a:lnTo>
                      <a:lnTo>
                        <a:pt x="6341" y="3833"/>
                      </a:lnTo>
                      <a:lnTo>
                        <a:pt x="6098" y="4167"/>
                      </a:lnTo>
                      <a:lnTo>
                        <a:pt x="6098" y="4833"/>
                      </a:lnTo>
                      <a:lnTo>
                        <a:pt x="5854" y="5667"/>
                      </a:lnTo>
                      <a:lnTo>
                        <a:pt x="5610" y="5833"/>
                      </a:lnTo>
                      <a:lnTo>
                        <a:pt x="5366" y="6667"/>
                      </a:lnTo>
                      <a:lnTo>
                        <a:pt x="4390" y="6833"/>
                      </a:lnTo>
                      <a:lnTo>
                        <a:pt x="4390" y="7667"/>
                      </a:lnTo>
                      <a:lnTo>
                        <a:pt x="3902" y="8167"/>
                      </a:lnTo>
                      <a:lnTo>
                        <a:pt x="3902" y="8833"/>
                      </a:lnTo>
                      <a:lnTo>
                        <a:pt x="3659" y="9167"/>
                      </a:lnTo>
                      <a:lnTo>
                        <a:pt x="3415" y="9833"/>
                      </a:lnTo>
                      <a:lnTo>
                        <a:pt x="3171" y="10667"/>
                      </a:lnTo>
                      <a:lnTo>
                        <a:pt x="3171" y="10833"/>
                      </a:lnTo>
                      <a:lnTo>
                        <a:pt x="2927" y="11667"/>
                      </a:lnTo>
                      <a:lnTo>
                        <a:pt x="2683" y="12167"/>
                      </a:lnTo>
                      <a:lnTo>
                        <a:pt x="2683" y="12833"/>
                      </a:lnTo>
                      <a:lnTo>
                        <a:pt x="2683" y="13167"/>
                      </a:lnTo>
                      <a:lnTo>
                        <a:pt x="2195" y="13833"/>
                      </a:lnTo>
                      <a:lnTo>
                        <a:pt x="1707" y="14667"/>
                      </a:lnTo>
                      <a:lnTo>
                        <a:pt x="1707" y="14833"/>
                      </a:lnTo>
                      <a:lnTo>
                        <a:pt x="1463" y="15667"/>
                      </a:lnTo>
                      <a:lnTo>
                        <a:pt x="976" y="15667"/>
                      </a:lnTo>
                      <a:lnTo>
                        <a:pt x="976" y="16667"/>
                      </a:lnTo>
                      <a:lnTo>
                        <a:pt x="976" y="17167"/>
                      </a:lnTo>
                      <a:lnTo>
                        <a:pt x="976" y="17667"/>
                      </a:lnTo>
                      <a:lnTo>
                        <a:pt x="976" y="18000"/>
                      </a:lnTo>
                      <a:lnTo>
                        <a:pt x="732" y="18167"/>
                      </a:lnTo>
                      <a:lnTo>
                        <a:pt x="488" y="19000"/>
                      </a:lnTo>
                      <a:lnTo>
                        <a:pt x="488" y="19167"/>
                      </a:lnTo>
                      <a:lnTo>
                        <a:pt x="488" y="19667"/>
                      </a:lnTo>
                      <a:lnTo>
                        <a:pt x="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27" name="Group 183"/>
              <p:cNvGrpSpPr>
                <a:grpSpLocks/>
              </p:cNvGrpSpPr>
              <p:nvPr/>
            </p:nvGrpSpPr>
            <p:grpSpPr bwMode="auto">
              <a:xfrm>
                <a:off x="3607" y="3730"/>
                <a:ext cx="83" cy="44"/>
                <a:chOff x="8" y="0"/>
                <a:chExt cx="20006" cy="20000"/>
              </a:xfrm>
            </p:grpSpPr>
            <p:sp>
              <p:nvSpPr>
                <p:cNvPr id="16497" name="Freeform 184"/>
                <p:cNvSpPr>
                  <a:spLocks/>
                </p:cNvSpPr>
                <p:nvPr/>
              </p:nvSpPr>
              <p:spPr bwMode="auto">
                <a:xfrm>
                  <a:off x="11396" y="0"/>
                  <a:ext cx="8618" cy="19831"/>
                </a:xfrm>
                <a:custGeom>
                  <a:avLst/>
                  <a:gdLst>
                    <a:gd name="T0" fmla="*/ 0 w 20000"/>
                    <a:gd name="T1" fmla="*/ 14326 h 20000"/>
                    <a:gd name="T2" fmla="*/ 0 w 20000"/>
                    <a:gd name="T3" fmla="*/ 13538 h 20000"/>
                    <a:gd name="T4" fmla="*/ 0 w 20000"/>
                    <a:gd name="T5" fmla="*/ 12619 h 20000"/>
                    <a:gd name="T6" fmla="*/ 0 w 20000"/>
                    <a:gd name="T7" fmla="*/ 11698 h 20000"/>
                    <a:gd name="T8" fmla="*/ 0 w 20000"/>
                    <a:gd name="T9" fmla="*/ 10775 h 20000"/>
                    <a:gd name="T10" fmla="*/ 0 w 20000"/>
                    <a:gd name="T11" fmla="*/ 9988 h 20000"/>
                    <a:gd name="T12" fmla="*/ 0 w 20000"/>
                    <a:gd name="T13" fmla="*/ 9200 h 20000"/>
                    <a:gd name="T14" fmla="*/ 0 w 20000"/>
                    <a:gd name="T15" fmla="*/ 8017 h 20000"/>
                    <a:gd name="T16" fmla="*/ 0 w 20000"/>
                    <a:gd name="T17" fmla="*/ 7228 h 20000"/>
                    <a:gd name="T18" fmla="*/ 0 w 20000"/>
                    <a:gd name="T19" fmla="*/ 6441 h 20000"/>
                    <a:gd name="T20" fmla="*/ 0 w 20000"/>
                    <a:gd name="T21" fmla="*/ 5649 h 20000"/>
                    <a:gd name="T22" fmla="*/ 0 w 20000"/>
                    <a:gd name="T23" fmla="*/ 4863 h 20000"/>
                    <a:gd name="T24" fmla="*/ 0 w 20000"/>
                    <a:gd name="T25" fmla="*/ 4075 h 20000"/>
                    <a:gd name="T26" fmla="*/ 0 w 20000"/>
                    <a:gd name="T27" fmla="*/ 3681 h 20000"/>
                    <a:gd name="T28" fmla="*/ 0 w 20000"/>
                    <a:gd name="T29" fmla="*/ 2892 h 20000"/>
                    <a:gd name="T30" fmla="*/ 0 w 20000"/>
                    <a:gd name="T31" fmla="*/ 2366 h 20000"/>
                    <a:gd name="T32" fmla="*/ 0 w 20000"/>
                    <a:gd name="T33" fmla="*/ 1708 h 20000"/>
                    <a:gd name="T34" fmla="*/ 0 w 20000"/>
                    <a:gd name="T35" fmla="*/ 1315 h 20000"/>
                    <a:gd name="T36" fmla="*/ 0 w 20000"/>
                    <a:gd name="T37" fmla="*/ 920 h 20000"/>
                    <a:gd name="T38" fmla="*/ 0 w 20000"/>
                    <a:gd name="T39" fmla="*/ 525 h 20000"/>
                    <a:gd name="T40" fmla="*/ 0 w 20000"/>
                    <a:gd name="T41" fmla="*/ 525 h 20000"/>
                    <a:gd name="T42" fmla="*/ 0 w 20000"/>
                    <a:gd name="T43" fmla="*/ 52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25 h 20000"/>
                    <a:gd name="T54" fmla="*/ 0 w 20000"/>
                    <a:gd name="T55" fmla="*/ 789 h 20000"/>
                    <a:gd name="T56" fmla="*/ 0 w 20000"/>
                    <a:gd name="T57" fmla="*/ 1315 h 20000"/>
                    <a:gd name="T58" fmla="*/ 0 w 20000"/>
                    <a:gd name="T59" fmla="*/ 1708 h 20000"/>
                    <a:gd name="T60" fmla="*/ 0 w 20000"/>
                    <a:gd name="T61" fmla="*/ 2366 h 20000"/>
                    <a:gd name="T62" fmla="*/ 0 w 20000"/>
                    <a:gd name="T63" fmla="*/ 3022 h 20000"/>
                    <a:gd name="T64" fmla="*/ 0 w 20000"/>
                    <a:gd name="T65" fmla="*/ 3812 h 20000"/>
                    <a:gd name="T66" fmla="*/ 0 w 20000"/>
                    <a:gd name="T67" fmla="*/ 4599 h 20000"/>
                    <a:gd name="T68" fmla="*/ 0 w 20000"/>
                    <a:gd name="T69" fmla="*/ 5388 h 20000"/>
                    <a:gd name="T70" fmla="*/ 0 w 20000"/>
                    <a:gd name="T71" fmla="*/ 6441 h 20000"/>
                    <a:gd name="T72" fmla="*/ 0 w 20000"/>
                    <a:gd name="T73" fmla="*/ 7228 h 20000"/>
                    <a:gd name="T74" fmla="*/ 0 w 20000"/>
                    <a:gd name="T75" fmla="*/ 8411 h 20000"/>
                    <a:gd name="T76" fmla="*/ 0 w 20000"/>
                    <a:gd name="T77" fmla="*/ 9200 h 20000"/>
                    <a:gd name="T78" fmla="*/ 0 w 20000"/>
                    <a:gd name="T79" fmla="*/ 10119 h 20000"/>
                    <a:gd name="T80" fmla="*/ 0 w 20000"/>
                    <a:gd name="T81" fmla="*/ 10908 h 20000"/>
                    <a:gd name="T82" fmla="*/ 0 w 20000"/>
                    <a:gd name="T83" fmla="*/ 11698 h 20000"/>
                    <a:gd name="T84" fmla="*/ 0 w 20000"/>
                    <a:gd name="T85" fmla="*/ 12349 h 20000"/>
                    <a:gd name="T86" fmla="*/ 0 w 20000"/>
                    <a:gd name="T87" fmla="*/ 13142 h 20000"/>
                    <a:gd name="T88" fmla="*/ 0 w 20000"/>
                    <a:gd name="T89" fmla="*/ 13930 h 20000"/>
                    <a:gd name="T90" fmla="*/ 0 w 20000"/>
                    <a:gd name="T91" fmla="*/ 14326 h 20000"/>
                    <a:gd name="T92" fmla="*/ 0 w 20000"/>
                    <a:gd name="T93" fmla="*/ 14981 h 20000"/>
                    <a:gd name="T94" fmla="*/ 0 w 20000"/>
                    <a:gd name="T95" fmla="*/ 1550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167"/>
                      </a:lnTo>
                      <a:lnTo>
                        <a:pt x="0" y="17667"/>
                      </a:lnTo>
                      <a:lnTo>
                        <a:pt x="659" y="17167"/>
                      </a:lnTo>
                      <a:lnTo>
                        <a:pt x="659" y="16667"/>
                      </a:lnTo>
                      <a:lnTo>
                        <a:pt x="659" y="16000"/>
                      </a:lnTo>
                      <a:lnTo>
                        <a:pt x="879" y="15667"/>
                      </a:lnTo>
                      <a:lnTo>
                        <a:pt x="879" y="14833"/>
                      </a:lnTo>
                      <a:lnTo>
                        <a:pt x="1319" y="14000"/>
                      </a:lnTo>
                      <a:lnTo>
                        <a:pt x="1319" y="13667"/>
                      </a:lnTo>
                      <a:lnTo>
                        <a:pt x="1758" y="13167"/>
                      </a:lnTo>
                      <a:lnTo>
                        <a:pt x="2198" y="12667"/>
                      </a:lnTo>
                      <a:lnTo>
                        <a:pt x="2198" y="11833"/>
                      </a:lnTo>
                      <a:lnTo>
                        <a:pt x="2198" y="11667"/>
                      </a:lnTo>
                      <a:lnTo>
                        <a:pt x="2857" y="10833"/>
                      </a:lnTo>
                      <a:lnTo>
                        <a:pt x="2857" y="10167"/>
                      </a:lnTo>
                      <a:lnTo>
                        <a:pt x="3077" y="9833"/>
                      </a:lnTo>
                      <a:lnTo>
                        <a:pt x="3077" y="9167"/>
                      </a:lnTo>
                      <a:lnTo>
                        <a:pt x="3516" y="8833"/>
                      </a:lnTo>
                      <a:lnTo>
                        <a:pt x="3516" y="8167"/>
                      </a:lnTo>
                      <a:lnTo>
                        <a:pt x="3956" y="7833"/>
                      </a:lnTo>
                      <a:lnTo>
                        <a:pt x="3956" y="7167"/>
                      </a:lnTo>
                      <a:lnTo>
                        <a:pt x="4396" y="6833"/>
                      </a:lnTo>
                      <a:lnTo>
                        <a:pt x="4615" y="6167"/>
                      </a:lnTo>
                      <a:lnTo>
                        <a:pt x="4615" y="5833"/>
                      </a:lnTo>
                      <a:lnTo>
                        <a:pt x="5495" y="5167"/>
                      </a:lnTo>
                      <a:lnTo>
                        <a:pt x="5714" y="4833"/>
                      </a:lnTo>
                      <a:lnTo>
                        <a:pt x="6154" y="4667"/>
                      </a:lnTo>
                      <a:lnTo>
                        <a:pt x="6154" y="3833"/>
                      </a:lnTo>
                      <a:lnTo>
                        <a:pt x="6154" y="3667"/>
                      </a:lnTo>
                      <a:lnTo>
                        <a:pt x="6154" y="3167"/>
                      </a:lnTo>
                      <a:lnTo>
                        <a:pt x="6154" y="3000"/>
                      </a:lnTo>
                      <a:lnTo>
                        <a:pt x="7033" y="2667"/>
                      </a:lnTo>
                      <a:lnTo>
                        <a:pt x="7033" y="2167"/>
                      </a:lnTo>
                      <a:lnTo>
                        <a:pt x="7253" y="2000"/>
                      </a:lnTo>
                      <a:lnTo>
                        <a:pt x="7692" y="1667"/>
                      </a:lnTo>
                      <a:lnTo>
                        <a:pt x="7912" y="1667"/>
                      </a:lnTo>
                      <a:lnTo>
                        <a:pt x="7912" y="1167"/>
                      </a:lnTo>
                      <a:lnTo>
                        <a:pt x="7912" y="1000"/>
                      </a:lnTo>
                      <a:lnTo>
                        <a:pt x="8571" y="667"/>
                      </a:lnTo>
                      <a:lnTo>
                        <a:pt x="8791" y="667"/>
                      </a:lnTo>
                      <a:lnTo>
                        <a:pt x="9231" y="667"/>
                      </a:lnTo>
                      <a:lnTo>
                        <a:pt x="9451" y="0"/>
                      </a:lnTo>
                      <a:lnTo>
                        <a:pt x="9890" y="0"/>
                      </a:lnTo>
                      <a:lnTo>
                        <a:pt x="10110" y="0"/>
                      </a:lnTo>
                      <a:lnTo>
                        <a:pt x="10549" y="0"/>
                      </a:lnTo>
                      <a:lnTo>
                        <a:pt x="10989" y="0"/>
                      </a:lnTo>
                      <a:lnTo>
                        <a:pt x="10989" y="667"/>
                      </a:lnTo>
                      <a:lnTo>
                        <a:pt x="11429" y="667"/>
                      </a:lnTo>
                      <a:lnTo>
                        <a:pt x="11429" y="1000"/>
                      </a:lnTo>
                      <a:lnTo>
                        <a:pt x="11648" y="1167"/>
                      </a:lnTo>
                      <a:lnTo>
                        <a:pt x="12088" y="1667"/>
                      </a:lnTo>
                      <a:lnTo>
                        <a:pt x="12308" y="2000"/>
                      </a:lnTo>
                      <a:lnTo>
                        <a:pt x="12308" y="2167"/>
                      </a:lnTo>
                      <a:lnTo>
                        <a:pt x="13187" y="2667"/>
                      </a:lnTo>
                      <a:lnTo>
                        <a:pt x="13187" y="3000"/>
                      </a:lnTo>
                      <a:lnTo>
                        <a:pt x="13187" y="3167"/>
                      </a:lnTo>
                      <a:lnTo>
                        <a:pt x="13407" y="3833"/>
                      </a:lnTo>
                      <a:lnTo>
                        <a:pt x="13626" y="4167"/>
                      </a:lnTo>
                      <a:lnTo>
                        <a:pt x="13626" y="4833"/>
                      </a:lnTo>
                      <a:lnTo>
                        <a:pt x="13846" y="5667"/>
                      </a:lnTo>
                      <a:lnTo>
                        <a:pt x="14286" y="5833"/>
                      </a:lnTo>
                      <a:lnTo>
                        <a:pt x="14505" y="6667"/>
                      </a:lnTo>
                      <a:lnTo>
                        <a:pt x="15385" y="6833"/>
                      </a:lnTo>
                      <a:lnTo>
                        <a:pt x="15385" y="7667"/>
                      </a:lnTo>
                      <a:lnTo>
                        <a:pt x="15824" y="8167"/>
                      </a:lnTo>
                      <a:lnTo>
                        <a:pt x="15824" y="8833"/>
                      </a:lnTo>
                      <a:lnTo>
                        <a:pt x="16044" y="9167"/>
                      </a:lnTo>
                      <a:lnTo>
                        <a:pt x="16264" y="9833"/>
                      </a:lnTo>
                      <a:lnTo>
                        <a:pt x="16484" y="10667"/>
                      </a:lnTo>
                      <a:lnTo>
                        <a:pt x="16484" y="10833"/>
                      </a:lnTo>
                      <a:lnTo>
                        <a:pt x="16923" y="11667"/>
                      </a:lnTo>
                      <a:lnTo>
                        <a:pt x="17143" y="12167"/>
                      </a:lnTo>
                      <a:lnTo>
                        <a:pt x="17143" y="12833"/>
                      </a:lnTo>
                      <a:lnTo>
                        <a:pt x="17143" y="13167"/>
                      </a:lnTo>
                      <a:lnTo>
                        <a:pt x="17582" y="13833"/>
                      </a:lnTo>
                      <a:lnTo>
                        <a:pt x="18022" y="14667"/>
                      </a:lnTo>
                      <a:lnTo>
                        <a:pt x="18022" y="14833"/>
                      </a:lnTo>
                      <a:lnTo>
                        <a:pt x="18242" y="15667"/>
                      </a:lnTo>
                      <a:lnTo>
                        <a:pt x="18681" y="15667"/>
                      </a:lnTo>
                      <a:lnTo>
                        <a:pt x="18681" y="16667"/>
                      </a:lnTo>
                      <a:lnTo>
                        <a:pt x="18681" y="17167"/>
                      </a:lnTo>
                      <a:lnTo>
                        <a:pt x="18681" y="17667"/>
                      </a:lnTo>
                      <a:lnTo>
                        <a:pt x="18681" y="18000"/>
                      </a:lnTo>
                      <a:lnTo>
                        <a:pt x="19121" y="18167"/>
                      </a:lnTo>
                      <a:lnTo>
                        <a:pt x="19341" y="19000"/>
                      </a:lnTo>
                      <a:lnTo>
                        <a:pt x="19341" y="19167"/>
                      </a:lnTo>
                      <a:lnTo>
                        <a:pt x="19341" y="19667"/>
                      </a:lnTo>
                      <a:lnTo>
                        <a:pt x="1978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98" name="Freeform 185"/>
                <p:cNvSpPr>
                  <a:spLocks/>
                </p:cNvSpPr>
                <p:nvPr/>
              </p:nvSpPr>
              <p:spPr bwMode="auto">
                <a:xfrm>
                  <a:off x="8" y="169"/>
                  <a:ext cx="8633" cy="19831"/>
                </a:xfrm>
                <a:custGeom>
                  <a:avLst/>
                  <a:gdLst>
                    <a:gd name="T0" fmla="*/ 0 w 20000"/>
                    <a:gd name="T1" fmla="*/ 14326 h 20000"/>
                    <a:gd name="T2" fmla="*/ 0 w 20000"/>
                    <a:gd name="T3" fmla="*/ 13538 h 20000"/>
                    <a:gd name="T4" fmla="*/ 0 w 20000"/>
                    <a:gd name="T5" fmla="*/ 12619 h 20000"/>
                    <a:gd name="T6" fmla="*/ 0 w 20000"/>
                    <a:gd name="T7" fmla="*/ 11698 h 20000"/>
                    <a:gd name="T8" fmla="*/ 0 w 20000"/>
                    <a:gd name="T9" fmla="*/ 10775 h 20000"/>
                    <a:gd name="T10" fmla="*/ 0 w 20000"/>
                    <a:gd name="T11" fmla="*/ 9988 h 20000"/>
                    <a:gd name="T12" fmla="*/ 0 w 20000"/>
                    <a:gd name="T13" fmla="*/ 9200 h 20000"/>
                    <a:gd name="T14" fmla="*/ 0 w 20000"/>
                    <a:gd name="T15" fmla="*/ 8017 h 20000"/>
                    <a:gd name="T16" fmla="*/ 0 w 20000"/>
                    <a:gd name="T17" fmla="*/ 7228 h 20000"/>
                    <a:gd name="T18" fmla="*/ 0 w 20000"/>
                    <a:gd name="T19" fmla="*/ 6441 h 20000"/>
                    <a:gd name="T20" fmla="*/ 0 w 20000"/>
                    <a:gd name="T21" fmla="*/ 5649 h 20000"/>
                    <a:gd name="T22" fmla="*/ 0 w 20000"/>
                    <a:gd name="T23" fmla="*/ 4863 h 20000"/>
                    <a:gd name="T24" fmla="*/ 0 w 20000"/>
                    <a:gd name="T25" fmla="*/ 4075 h 20000"/>
                    <a:gd name="T26" fmla="*/ 0 w 20000"/>
                    <a:gd name="T27" fmla="*/ 3681 h 20000"/>
                    <a:gd name="T28" fmla="*/ 0 w 20000"/>
                    <a:gd name="T29" fmla="*/ 2892 h 20000"/>
                    <a:gd name="T30" fmla="*/ 0 w 20000"/>
                    <a:gd name="T31" fmla="*/ 2366 h 20000"/>
                    <a:gd name="T32" fmla="*/ 0 w 20000"/>
                    <a:gd name="T33" fmla="*/ 1708 h 20000"/>
                    <a:gd name="T34" fmla="*/ 0 w 20000"/>
                    <a:gd name="T35" fmla="*/ 1315 h 20000"/>
                    <a:gd name="T36" fmla="*/ 0 w 20000"/>
                    <a:gd name="T37" fmla="*/ 920 h 20000"/>
                    <a:gd name="T38" fmla="*/ 0 w 20000"/>
                    <a:gd name="T39" fmla="*/ 525 h 20000"/>
                    <a:gd name="T40" fmla="*/ 0 w 20000"/>
                    <a:gd name="T41" fmla="*/ 525 h 20000"/>
                    <a:gd name="T42" fmla="*/ 0 w 20000"/>
                    <a:gd name="T43" fmla="*/ 52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25 h 20000"/>
                    <a:gd name="T54" fmla="*/ 0 w 20000"/>
                    <a:gd name="T55" fmla="*/ 789 h 20000"/>
                    <a:gd name="T56" fmla="*/ 0 w 20000"/>
                    <a:gd name="T57" fmla="*/ 1315 h 20000"/>
                    <a:gd name="T58" fmla="*/ 0 w 20000"/>
                    <a:gd name="T59" fmla="*/ 1708 h 20000"/>
                    <a:gd name="T60" fmla="*/ 0 w 20000"/>
                    <a:gd name="T61" fmla="*/ 2366 h 20000"/>
                    <a:gd name="T62" fmla="*/ 0 w 20000"/>
                    <a:gd name="T63" fmla="*/ 3022 h 20000"/>
                    <a:gd name="T64" fmla="*/ 0 w 20000"/>
                    <a:gd name="T65" fmla="*/ 3812 h 20000"/>
                    <a:gd name="T66" fmla="*/ 0 w 20000"/>
                    <a:gd name="T67" fmla="*/ 4599 h 20000"/>
                    <a:gd name="T68" fmla="*/ 0 w 20000"/>
                    <a:gd name="T69" fmla="*/ 5388 h 20000"/>
                    <a:gd name="T70" fmla="*/ 0 w 20000"/>
                    <a:gd name="T71" fmla="*/ 6441 h 20000"/>
                    <a:gd name="T72" fmla="*/ 0 w 20000"/>
                    <a:gd name="T73" fmla="*/ 7228 h 20000"/>
                    <a:gd name="T74" fmla="*/ 0 w 20000"/>
                    <a:gd name="T75" fmla="*/ 8411 h 20000"/>
                    <a:gd name="T76" fmla="*/ 0 w 20000"/>
                    <a:gd name="T77" fmla="*/ 9200 h 20000"/>
                    <a:gd name="T78" fmla="*/ 0 w 20000"/>
                    <a:gd name="T79" fmla="*/ 10119 h 20000"/>
                    <a:gd name="T80" fmla="*/ 0 w 20000"/>
                    <a:gd name="T81" fmla="*/ 10908 h 20000"/>
                    <a:gd name="T82" fmla="*/ 0 w 20000"/>
                    <a:gd name="T83" fmla="*/ 11698 h 20000"/>
                    <a:gd name="T84" fmla="*/ 0 w 20000"/>
                    <a:gd name="T85" fmla="*/ 12349 h 20000"/>
                    <a:gd name="T86" fmla="*/ 0 w 20000"/>
                    <a:gd name="T87" fmla="*/ 13142 h 20000"/>
                    <a:gd name="T88" fmla="*/ 0 w 20000"/>
                    <a:gd name="T89" fmla="*/ 13930 h 20000"/>
                    <a:gd name="T90" fmla="*/ 0 w 20000"/>
                    <a:gd name="T91" fmla="*/ 14326 h 20000"/>
                    <a:gd name="T92" fmla="*/ 0 w 20000"/>
                    <a:gd name="T93" fmla="*/ 14981 h 20000"/>
                    <a:gd name="T94" fmla="*/ 0 w 20000"/>
                    <a:gd name="T95" fmla="*/ 1550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167"/>
                      </a:lnTo>
                      <a:lnTo>
                        <a:pt x="0" y="17667"/>
                      </a:lnTo>
                      <a:lnTo>
                        <a:pt x="659" y="17167"/>
                      </a:lnTo>
                      <a:lnTo>
                        <a:pt x="659" y="16667"/>
                      </a:lnTo>
                      <a:lnTo>
                        <a:pt x="659" y="16000"/>
                      </a:lnTo>
                      <a:lnTo>
                        <a:pt x="879" y="15667"/>
                      </a:lnTo>
                      <a:lnTo>
                        <a:pt x="879" y="14833"/>
                      </a:lnTo>
                      <a:lnTo>
                        <a:pt x="1319" y="14000"/>
                      </a:lnTo>
                      <a:lnTo>
                        <a:pt x="1319" y="13667"/>
                      </a:lnTo>
                      <a:lnTo>
                        <a:pt x="1758" y="13167"/>
                      </a:lnTo>
                      <a:lnTo>
                        <a:pt x="2198" y="12667"/>
                      </a:lnTo>
                      <a:lnTo>
                        <a:pt x="2198" y="11833"/>
                      </a:lnTo>
                      <a:lnTo>
                        <a:pt x="2198" y="11667"/>
                      </a:lnTo>
                      <a:lnTo>
                        <a:pt x="2857" y="10833"/>
                      </a:lnTo>
                      <a:lnTo>
                        <a:pt x="2857" y="10167"/>
                      </a:lnTo>
                      <a:lnTo>
                        <a:pt x="3077" y="9833"/>
                      </a:lnTo>
                      <a:lnTo>
                        <a:pt x="3077" y="9167"/>
                      </a:lnTo>
                      <a:lnTo>
                        <a:pt x="3516" y="8833"/>
                      </a:lnTo>
                      <a:lnTo>
                        <a:pt x="3516" y="8167"/>
                      </a:lnTo>
                      <a:lnTo>
                        <a:pt x="3956" y="7833"/>
                      </a:lnTo>
                      <a:lnTo>
                        <a:pt x="3956" y="7167"/>
                      </a:lnTo>
                      <a:lnTo>
                        <a:pt x="4396" y="6833"/>
                      </a:lnTo>
                      <a:lnTo>
                        <a:pt x="4615" y="6167"/>
                      </a:lnTo>
                      <a:lnTo>
                        <a:pt x="4615" y="5833"/>
                      </a:lnTo>
                      <a:lnTo>
                        <a:pt x="5495" y="5167"/>
                      </a:lnTo>
                      <a:lnTo>
                        <a:pt x="5714" y="4833"/>
                      </a:lnTo>
                      <a:lnTo>
                        <a:pt x="6154" y="4667"/>
                      </a:lnTo>
                      <a:lnTo>
                        <a:pt x="6154" y="3833"/>
                      </a:lnTo>
                      <a:lnTo>
                        <a:pt x="6154" y="3667"/>
                      </a:lnTo>
                      <a:lnTo>
                        <a:pt x="6154" y="3167"/>
                      </a:lnTo>
                      <a:lnTo>
                        <a:pt x="6154" y="3000"/>
                      </a:lnTo>
                      <a:lnTo>
                        <a:pt x="7033" y="2667"/>
                      </a:lnTo>
                      <a:lnTo>
                        <a:pt x="7033" y="2167"/>
                      </a:lnTo>
                      <a:lnTo>
                        <a:pt x="7253" y="2000"/>
                      </a:lnTo>
                      <a:lnTo>
                        <a:pt x="7692" y="1667"/>
                      </a:lnTo>
                      <a:lnTo>
                        <a:pt x="7912" y="1667"/>
                      </a:lnTo>
                      <a:lnTo>
                        <a:pt x="7912" y="1167"/>
                      </a:lnTo>
                      <a:lnTo>
                        <a:pt x="7912" y="1000"/>
                      </a:lnTo>
                      <a:lnTo>
                        <a:pt x="8571" y="667"/>
                      </a:lnTo>
                      <a:lnTo>
                        <a:pt x="8791" y="667"/>
                      </a:lnTo>
                      <a:lnTo>
                        <a:pt x="9231" y="667"/>
                      </a:lnTo>
                      <a:lnTo>
                        <a:pt x="9451" y="0"/>
                      </a:lnTo>
                      <a:lnTo>
                        <a:pt x="9890" y="0"/>
                      </a:lnTo>
                      <a:lnTo>
                        <a:pt x="10110" y="0"/>
                      </a:lnTo>
                      <a:lnTo>
                        <a:pt x="10549" y="0"/>
                      </a:lnTo>
                      <a:lnTo>
                        <a:pt x="10989" y="0"/>
                      </a:lnTo>
                      <a:lnTo>
                        <a:pt x="10989" y="667"/>
                      </a:lnTo>
                      <a:lnTo>
                        <a:pt x="11429" y="667"/>
                      </a:lnTo>
                      <a:lnTo>
                        <a:pt x="11429" y="1000"/>
                      </a:lnTo>
                      <a:lnTo>
                        <a:pt x="11648" y="1167"/>
                      </a:lnTo>
                      <a:lnTo>
                        <a:pt x="12088" y="1667"/>
                      </a:lnTo>
                      <a:lnTo>
                        <a:pt x="12308" y="2000"/>
                      </a:lnTo>
                      <a:lnTo>
                        <a:pt x="12308" y="2167"/>
                      </a:lnTo>
                      <a:lnTo>
                        <a:pt x="13187" y="2667"/>
                      </a:lnTo>
                      <a:lnTo>
                        <a:pt x="13187" y="3000"/>
                      </a:lnTo>
                      <a:lnTo>
                        <a:pt x="13187" y="3167"/>
                      </a:lnTo>
                      <a:lnTo>
                        <a:pt x="13407" y="3833"/>
                      </a:lnTo>
                      <a:lnTo>
                        <a:pt x="13626" y="4167"/>
                      </a:lnTo>
                      <a:lnTo>
                        <a:pt x="13626" y="4833"/>
                      </a:lnTo>
                      <a:lnTo>
                        <a:pt x="13846" y="5667"/>
                      </a:lnTo>
                      <a:lnTo>
                        <a:pt x="14286" y="5833"/>
                      </a:lnTo>
                      <a:lnTo>
                        <a:pt x="14505" y="6667"/>
                      </a:lnTo>
                      <a:lnTo>
                        <a:pt x="15385" y="6833"/>
                      </a:lnTo>
                      <a:lnTo>
                        <a:pt x="15385" y="7667"/>
                      </a:lnTo>
                      <a:lnTo>
                        <a:pt x="15824" y="8167"/>
                      </a:lnTo>
                      <a:lnTo>
                        <a:pt x="15824" y="8833"/>
                      </a:lnTo>
                      <a:lnTo>
                        <a:pt x="16044" y="9167"/>
                      </a:lnTo>
                      <a:lnTo>
                        <a:pt x="16264" y="9833"/>
                      </a:lnTo>
                      <a:lnTo>
                        <a:pt x="16484" y="10667"/>
                      </a:lnTo>
                      <a:lnTo>
                        <a:pt x="16484" y="10833"/>
                      </a:lnTo>
                      <a:lnTo>
                        <a:pt x="16923" y="11667"/>
                      </a:lnTo>
                      <a:lnTo>
                        <a:pt x="17143" y="12167"/>
                      </a:lnTo>
                      <a:lnTo>
                        <a:pt x="17143" y="12833"/>
                      </a:lnTo>
                      <a:lnTo>
                        <a:pt x="17143" y="13167"/>
                      </a:lnTo>
                      <a:lnTo>
                        <a:pt x="17582" y="13833"/>
                      </a:lnTo>
                      <a:lnTo>
                        <a:pt x="18022" y="14667"/>
                      </a:lnTo>
                      <a:lnTo>
                        <a:pt x="18022" y="14833"/>
                      </a:lnTo>
                      <a:lnTo>
                        <a:pt x="18242" y="15667"/>
                      </a:lnTo>
                      <a:lnTo>
                        <a:pt x="18681" y="15667"/>
                      </a:lnTo>
                      <a:lnTo>
                        <a:pt x="18681" y="16667"/>
                      </a:lnTo>
                      <a:lnTo>
                        <a:pt x="18681" y="17167"/>
                      </a:lnTo>
                      <a:lnTo>
                        <a:pt x="18681" y="17667"/>
                      </a:lnTo>
                      <a:lnTo>
                        <a:pt x="18681" y="18000"/>
                      </a:lnTo>
                      <a:lnTo>
                        <a:pt x="19121" y="18167"/>
                      </a:lnTo>
                      <a:lnTo>
                        <a:pt x="19341" y="19000"/>
                      </a:lnTo>
                      <a:lnTo>
                        <a:pt x="19341" y="19167"/>
                      </a:lnTo>
                      <a:lnTo>
                        <a:pt x="19341" y="19667"/>
                      </a:lnTo>
                      <a:lnTo>
                        <a:pt x="1978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28" name="Group 186"/>
              <p:cNvGrpSpPr>
                <a:grpSpLocks/>
              </p:cNvGrpSpPr>
              <p:nvPr/>
            </p:nvGrpSpPr>
            <p:grpSpPr bwMode="auto">
              <a:xfrm>
                <a:off x="3689" y="3033"/>
                <a:ext cx="67" cy="741"/>
                <a:chOff x="1" y="0"/>
                <a:chExt cx="19999" cy="20000"/>
              </a:xfrm>
            </p:grpSpPr>
            <p:sp>
              <p:nvSpPr>
                <p:cNvPr id="16495" name="Arc 187"/>
                <p:cNvSpPr>
                  <a:spLocks/>
                </p:cNvSpPr>
                <p:nvPr/>
              </p:nvSpPr>
              <p:spPr bwMode="auto">
                <a:xfrm>
                  <a:off x="9287" y="168"/>
                  <a:ext cx="10713" cy="1983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977 h 21600"/>
                    <a:gd name="T4" fmla="*/ 0 w 21600"/>
                    <a:gd name="T5" fmla="*/ 1977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96" name="Arc 188"/>
                <p:cNvSpPr>
                  <a:spLocks/>
                </p:cNvSpPr>
                <p:nvPr/>
              </p:nvSpPr>
              <p:spPr bwMode="auto">
                <a:xfrm flipH="1">
                  <a:off x="1" y="0"/>
                  <a:ext cx="10605" cy="1983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977 h 21600"/>
                    <a:gd name="T4" fmla="*/ 0 w 21600"/>
                    <a:gd name="T5" fmla="*/ 1977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29" name="Group 189"/>
              <p:cNvGrpSpPr>
                <a:grpSpLocks/>
              </p:cNvGrpSpPr>
              <p:nvPr/>
            </p:nvGrpSpPr>
            <p:grpSpPr bwMode="auto">
              <a:xfrm>
                <a:off x="3524" y="3261"/>
                <a:ext cx="75" cy="513"/>
                <a:chOff x="-1" y="0"/>
                <a:chExt cx="20009" cy="20000"/>
              </a:xfrm>
            </p:grpSpPr>
            <p:sp>
              <p:nvSpPr>
                <p:cNvPr id="16493" name="Arc 190"/>
                <p:cNvSpPr>
                  <a:spLocks/>
                </p:cNvSpPr>
                <p:nvPr/>
              </p:nvSpPr>
              <p:spPr bwMode="auto">
                <a:xfrm>
                  <a:off x="9212" y="170"/>
                  <a:ext cx="10796" cy="1983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970 h 21600"/>
                    <a:gd name="T4" fmla="*/ 0 w 21600"/>
                    <a:gd name="T5" fmla="*/ 197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94" name="Arc 191"/>
                <p:cNvSpPr>
                  <a:spLocks/>
                </p:cNvSpPr>
                <p:nvPr/>
              </p:nvSpPr>
              <p:spPr bwMode="auto">
                <a:xfrm flipH="1">
                  <a:off x="-1" y="0"/>
                  <a:ext cx="10788" cy="1983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970 h 21600"/>
                    <a:gd name="T4" fmla="*/ 0 w 21600"/>
                    <a:gd name="T5" fmla="*/ 197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0" name="Group 192"/>
              <p:cNvGrpSpPr>
                <a:grpSpLocks/>
              </p:cNvGrpSpPr>
              <p:nvPr/>
            </p:nvGrpSpPr>
            <p:grpSpPr bwMode="auto">
              <a:xfrm>
                <a:off x="3344" y="3672"/>
                <a:ext cx="75" cy="124"/>
                <a:chOff x="1" y="0"/>
                <a:chExt cx="20031" cy="20000"/>
              </a:xfrm>
            </p:grpSpPr>
            <p:sp>
              <p:nvSpPr>
                <p:cNvPr id="16491" name="Arc 193"/>
                <p:cNvSpPr>
                  <a:spLocks/>
                </p:cNvSpPr>
                <p:nvPr/>
              </p:nvSpPr>
              <p:spPr bwMode="auto">
                <a:xfrm>
                  <a:off x="9266" y="180"/>
                  <a:ext cx="10766" cy="1982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945 h 21600"/>
                    <a:gd name="T4" fmla="*/ 0 w 21600"/>
                    <a:gd name="T5" fmla="*/ 194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92" name="Arc 194"/>
                <p:cNvSpPr>
                  <a:spLocks/>
                </p:cNvSpPr>
                <p:nvPr/>
              </p:nvSpPr>
              <p:spPr bwMode="auto">
                <a:xfrm flipH="1">
                  <a:off x="1" y="0"/>
                  <a:ext cx="10837" cy="19826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1961 h 21600"/>
                    <a:gd name="T4" fmla="*/ 0 w 21600"/>
                    <a:gd name="T5" fmla="*/ 1961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1" name="Group 195"/>
              <p:cNvGrpSpPr>
                <a:grpSpLocks/>
              </p:cNvGrpSpPr>
              <p:nvPr/>
            </p:nvGrpSpPr>
            <p:grpSpPr bwMode="auto">
              <a:xfrm>
                <a:off x="3773" y="3738"/>
                <a:ext cx="83" cy="44"/>
                <a:chOff x="1" y="0"/>
                <a:chExt cx="19999" cy="20000"/>
              </a:xfrm>
            </p:grpSpPr>
            <p:sp>
              <p:nvSpPr>
                <p:cNvPr id="16489" name="Freeform 196"/>
                <p:cNvSpPr>
                  <a:spLocks/>
                </p:cNvSpPr>
                <p:nvPr/>
              </p:nvSpPr>
              <p:spPr bwMode="auto">
                <a:xfrm>
                  <a:off x="11385" y="0"/>
                  <a:ext cx="8615" cy="19831"/>
                </a:xfrm>
                <a:custGeom>
                  <a:avLst/>
                  <a:gdLst>
                    <a:gd name="T0" fmla="*/ 0 w 20000"/>
                    <a:gd name="T1" fmla="*/ 14326 h 20000"/>
                    <a:gd name="T2" fmla="*/ 0 w 20000"/>
                    <a:gd name="T3" fmla="*/ 13538 h 20000"/>
                    <a:gd name="T4" fmla="*/ 0 w 20000"/>
                    <a:gd name="T5" fmla="*/ 12619 h 20000"/>
                    <a:gd name="T6" fmla="*/ 0 w 20000"/>
                    <a:gd name="T7" fmla="*/ 11698 h 20000"/>
                    <a:gd name="T8" fmla="*/ 0 w 20000"/>
                    <a:gd name="T9" fmla="*/ 10775 h 20000"/>
                    <a:gd name="T10" fmla="*/ 0 w 20000"/>
                    <a:gd name="T11" fmla="*/ 9988 h 20000"/>
                    <a:gd name="T12" fmla="*/ 0 w 20000"/>
                    <a:gd name="T13" fmla="*/ 9200 h 20000"/>
                    <a:gd name="T14" fmla="*/ 0 w 20000"/>
                    <a:gd name="T15" fmla="*/ 8017 h 20000"/>
                    <a:gd name="T16" fmla="*/ 0 w 20000"/>
                    <a:gd name="T17" fmla="*/ 7228 h 20000"/>
                    <a:gd name="T18" fmla="*/ 0 w 20000"/>
                    <a:gd name="T19" fmla="*/ 6441 h 20000"/>
                    <a:gd name="T20" fmla="*/ 0 w 20000"/>
                    <a:gd name="T21" fmla="*/ 5649 h 20000"/>
                    <a:gd name="T22" fmla="*/ 0 w 20000"/>
                    <a:gd name="T23" fmla="*/ 4863 h 20000"/>
                    <a:gd name="T24" fmla="*/ 0 w 20000"/>
                    <a:gd name="T25" fmla="*/ 4075 h 20000"/>
                    <a:gd name="T26" fmla="*/ 0 w 20000"/>
                    <a:gd name="T27" fmla="*/ 3681 h 20000"/>
                    <a:gd name="T28" fmla="*/ 0 w 20000"/>
                    <a:gd name="T29" fmla="*/ 2892 h 20000"/>
                    <a:gd name="T30" fmla="*/ 0 w 20000"/>
                    <a:gd name="T31" fmla="*/ 2366 h 20000"/>
                    <a:gd name="T32" fmla="*/ 0 w 20000"/>
                    <a:gd name="T33" fmla="*/ 1708 h 20000"/>
                    <a:gd name="T34" fmla="*/ 0 w 20000"/>
                    <a:gd name="T35" fmla="*/ 1315 h 20000"/>
                    <a:gd name="T36" fmla="*/ 0 w 20000"/>
                    <a:gd name="T37" fmla="*/ 920 h 20000"/>
                    <a:gd name="T38" fmla="*/ 0 w 20000"/>
                    <a:gd name="T39" fmla="*/ 525 h 20000"/>
                    <a:gd name="T40" fmla="*/ 0 w 20000"/>
                    <a:gd name="T41" fmla="*/ 525 h 20000"/>
                    <a:gd name="T42" fmla="*/ 0 w 20000"/>
                    <a:gd name="T43" fmla="*/ 52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25 h 20000"/>
                    <a:gd name="T54" fmla="*/ 0 w 20000"/>
                    <a:gd name="T55" fmla="*/ 789 h 20000"/>
                    <a:gd name="T56" fmla="*/ 0 w 20000"/>
                    <a:gd name="T57" fmla="*/ 1315 h 20000"/>
                    <a:gd name="T58" fmla="*/ 0 w 20000"/>
                    <a:gd name="T59" fmla="*/ 1708 h 20000"/>
                    <a:gd name="T60" fmla="*/ 0 w 20000"/>
                    <a:gd name="T61" fmla="*/ 2366 h 20000"/>
                    <a:gd name="T62" fmla="*/ 0 w 20000"/>
                    <a:gd name="T63" fmla="*/ 3022 h 20000"/>
                    <a:gd name="T64" fmla="*/ 0 w 20000"/>
                    <a:gd name="T65" fmla="*/ 3812 h 20000"/>
                    <a:gd name="T66" fmla="*/ 0 w 20000"/>
                    <a:gd name="T67" fmla="*/ 4599 h 20000"/>
                    <a:gd name="T68" fmla="*/ 0 w 20000"/>
                    <a:gd name="T69" fmla="*/ 5388 h 20000"/>
                    <a:gd name="T70" fmla="*/ 0 w 20000"/>
                    <a:gd name="T71" fmla="*/ 6441 h 20000"/>
                    <a:gd name="T72" fmla="*/ 0 w 20000"/>
                    <a:gd name="T73" fmla="*/ 7228 h 20000"/>
                    <a:gd name="T74" fmla="*/ 0 w 20000"/>
                    <a:gd name="T75" fmla="*/ 8411 h 20000"/>
                    <a:gd name="T76" fmla="*/ 0 w 20000"/>
                    <a:gd name="T77" fmla="*/ 9200 h 20000"/>
                    <a:gd name="T78" fmla="*/ 0 w 20000"/>
                    <a:gd name="T79" fmla="*/ 10119 h 20000"/>
                    <a:gd name="T80" fmla="*/ 0 w 20000"/>
                    <a:gd name="T81" fmla="*/ 10908 h 20000"/>
                    <a:gd name="T82" fmla="*/ 0 w 20000"/>
                    <a:gd name="T83" fmla="*/ 11698 h 20000"/>
                    <a:gd name="T84" fmla="*/ 0 w 20000"/>
                    <a:gd name="T85" fmla="*/ 12349 h 20000"/>
                    <a:gd name="T86" fmla="*/ 0 w 20000"/>
                    <a:gd name="T87" fmla="*/ 13142 h 20000"/>
                    <a:gd name="T88" fmla="*/ 0 w 20000"/>
                    <a:gd name="T89" fmla="*/ 13930 h 20000"/>
                    <a:gd name="T90" fmla="*/ 0 w 20000"/>
                    <a:gd name="T91" fmla="*/ 14326 h 20000"/>
                    <a:gd name="T92" fmla="*/ 0 w 20000"/>
                    <a:gd name="T93" fmla="*/ 14981 h 20000"/>
                    <a:gd name="T94" fmla="*/ 0 w 20000"/>
                    <a:gd name="T95" fmla="*/ 1550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167"/>
                      </a:lnTo>
                      <a:lnTo>
                        <a:pt x="0" y="17667"/>
                      </a:lnTo>
                      <a:lnTo>
                        <a:pt x="659" y="17167"/>
                      </a:lnTo>
                      <a:lnTo>
                        <a:pt x="659" y="16667"/>
                      </a:lnTo>
                      <a:lnTo>
                        <a:pt x="659" y="16000"/>
                      </a:lnTo>
                      <a:lnTo>
                        <a:pt x="879" y="15667"/>
                      </a:lnTo>
                      <a:lnTo>
                        <a:pt x="879" y="14833"/>
                      </a:lnTo>
                      <a:lnTo>
                        <a:pt x="1319" y="14000"/>
                      </a:lnTo>
                      <a:lnTo>
                        <a:pt x="1319" y="13667"/>
                      </a:lnTo>
                      <a:lnTo>
                        <a:pt x="1758" y="13167"/>
                      </a:lnTo>
                      <a:lnTo>
                        <a:pt x="2198" y="12667"/>
                      </a:lnTo>
                      <a:lnTo>
                        <a:pt x="2198" y="11833"/>
                      </a:lnTo>
                      <a:lnTo>
                        <a:pt x="2198" y="11667"/>
                      </a:lnTo>
                      <a:lnTo>
                        <a:pt x="2857" y="10833"/>
                      </a:lnTo>
                      <a:lnTo>
                        <a:pt x="2857" y="10167"/>
                      </a:lnTo>
                      <a:lnTo>
                        <a:pt x="3077" y="9833"/>
                      </a:lnTo>
                      <a:lnTo>
                        <a:pt x="3077" y="9167"/>
                      </a:lnTo>
                      <a:lnTo>
                        <a:pt x="3516" y="8833"/>
                      </a:lnTo>
                      <a:lnTo>
                        <a:pt x="3516" y="8167"/>
                      </a:lnTo>
                      <a:lnTo>
                        <a:pt x="3956" y="7833"/>
                      </a:lnTo>
                      <a:lnTo>
                        <a:pt x="3956" y="7167"/>
                      </a:lnTo>
                      <a:lnTo>
                        <a:pt x="4396" y="6833"/>
                      </a:lnTo>
                      <a:lnTo>
                        <a:pt x="4615" y="6167"/>
                      </a:lnTo>
                      <a:lnTo>
                        <a:pt x="4615" y="5833"/>
                      </a:lnTo>
                      <a:lnTo>
                        <a:pt x="5495" y="5167"/>
                      </a:lnTo>
                      <a:lnTo>
                        <a:pt x="5714" y="4833"/>
                      </a:lnTo>
                      <a:lnTo>
                        <a:pt x="6154" y="4667"/>
                      </a:lnTo>
                      <a:lnTo>
                        <a:pt x="6154" y="3833"/>
                      </a:lnTo>
                      <a:lnTo>
                        <a:pt x="6154" y="3667"/>
                      </a:lnTo>
                      <a:lnTo>
                        <a:pt x="6154" y="3167"/>
                      </a:lnTo>
                      <a:lnTo>
                        <a:pt x="6154" y="3000"/>
                      </a:lnTo>
                      <a:lnTo>
                        <a:pt x="7033" y="2667"/>
                      </a:lnTo>
                      <a:lnTo>
                        <a:pt x="7033" y="2167"/>
                      </a:lnTo>
                      <a:lnTo>
                        <a:pt x="7253" y="2000"/>
                      </a:lnTo>
                      <a:lnTo>
                        <a:pt x="7692" y="1667"/>
                      </a:lnTo>
                      <a:lnTo>
                        <a:pt x="7912" y="1667"/>
                      </a:lnTo>
                      <a:lnTo>
                        <a:pt x="7912" y="1167"/>
                      </a:lnTo>
                      <a:lnTo>
                        <a:pt x="7912" y="1000"/>
                      </a:lnTo>
                      <a:lnTo>
                        <a:pt x="8571" y="667"/>
                      </a:lnTo>
                      <a:lnTo>
                        <a:pt x="8791" y="667"/>
                      </a:lnTo>
                      <a:lnTo>
                        <a:pt x="9231" y="667"/>
                      </a:lnTo>
                      <a:lnTo>
                        <a:pt x="9451" y="0"/>
                      </a:lnTo>
                      <a:lnTo>
                        <a:pt x="9890" y="0"/>
                      </a:lnTo>
                      <a:lnTo>
                        <a:pt x="10110" y="0"/>
                      </a:lnTo>
                      <a:lnTo>
                        <a:pt x="10549" y="0"/>
                      </a:lnTo>
                      <a:lnTo>
                        <a:pt x="10989" y="0"/>
                      </a:lnTo>
                      <a:lnTo>
                        <a:pt x="10989" y="667"/>
                      </a:lnTo>
                      <a:lnTo>
                        <a:pt x="11429" y="667"/>
                      </a:lnTo>
                      <a:lnTo>
                        <a:pt x="11429" y="1000"/>
                      </a:lnTo>
                      <a:lnTo>
                        <a:pt x="11648" y="1167"/>
                      </a:lnTo>
                      <a:lnTo>
                        <a:pt x="12088" y="1667"/>
                      </a:lnTo>
                      <a:lnTo>
                        <a:pt x="12308" y="2000"/>
                      </a:lnTo>
                      <a:lnTo>
                        <a:pt x="12308" y="2167"/>
                      </a:lnTo>
                      <a:lnTo>
                        <a:pt x="13187" y="2667"/>
                      </a:lnTo>
                      <a:lnTo>
                        <a:pt x="13187" y="3000"/>
                      </a:lnTo>
                      <a:lnTo>
                        <a:pt x="13187" y="3167"/>
                      </a:lnTo>
                      <a:lnTo>
                        <a:pt x="13407" y="3833"/>
                      </a:lnTo>
                      <a:lnTo>
                        <a:pt x="13626" y="4167"/>
                      </a:lnTo>
                      <a:lnTo>
                        <a:pt x="13626" y="4833"/>
                      </a:lnTo>
                      <a:lnTo>
                        <a:pt x="13846" y="5667"/>
                      </a:lnTo>
                      <a:lnTo>
                        <a:pt x="14286" y="5833"/>
                      </a:lnTo>
                      <a:lnTo>
                        <a:pt x="14505" y="6667"/>
                      </a:lnTo>
                      <a:lnTo>
                        <a:pt x="15385" y="6833"/>
                      </a:lnTo>
                      <a:lnTo>
                        <a:pt x="15385" y="7667"/>
                      </a:lnTo>
                      <a:lnTo>
                        <a:pt x="15824" y="8167"/>
                      </a:lnTo>
                      <a:lnTo>
                        <a:pt x="15824" y="8833"/>
                      </a:lnTo>
                      <a:lnTo>
                        <a:pt x="16044" y="9167"/>
                      </a:lnTo>
                      <a:lnTo>
                        <a:pt x="16264" y="9833"/>
                      </a:lnTo>
                      <a:lnTo>
                        <a:pt x="16484" y="10667"/>
                      </a:lnTo>
                      <a:lnTo>
                        <a:pt x="16484" y="10833"/>
                      </a:lnTo>
                      <a:lnTo>
                        <a:pt x="16923" y="11667"/>
                      </a:lnTo>
                      <a:lnTo>
                        <a:pt x="17143" y="12167"/>
                      </a:lnTo>
                      <a:lnTo>
                        <a:pt x="17143" y="12833"/>
                      </a:lnTo>
                      <a:lnTo>
                        <a:pt x="17143" y="13167"/>
                      </a:lnTo>
                      <a:lnTo>
                        <a:pt x="17582" y="13833"/>
                      </a:lnTo>
                      <a:lnTo>
                        <a:pt x="18022" y="14667"/>
                      </a:lnTo>
                      <a:lnTo>
                        <a:pt x="18022" y="14833"/>
                      </a:lnTo>
                      <a:lnTo>
                        <a:pt x="18242" y="15667"/>
                      </a:lnTo>
                      <a:lnTo>
                        <a:pt x="18681" y="15667"/>
                      </a:lnTo>
                      <a:lnTo>
                        <a:pt x="18681" y="16667"/>
                      </a:lnTo>
                      <a:lnTo>
                        <a:pt x="18681" y="17167"/>
                      </a:lnTo>
                      <a:lnTo>
                        <a:pt x="18681" y="17667"/>
                      </a:lnTo>
                      <a:lnTo>
                        <a:pt x="18681" y="18000"/>
                      </a:lnTo>
                      <a:lnTo>
                        <a:pt x="19121" y="18167"/>
                      </a:lnTo>
                      <a:lnTo>
                        <a:pt x="19341" y="19000"/>
                      </a:lnTo>
                      <a:lnTo>
                        <a:pt x="19341" y="19167"/>
                      </a:lnTo>
                      <a:lnTo>
                        <a:pt x="19341" y="19667"/>
                      </a:lnTo>
                      <a:lnTo>
                        <a:pt x="1978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90" name="Freeform 197"/>
                <p:cNvSpPr>
                  <a:spLocks/>
                </p:cNvSpPr>
                <p:nvPr/>
              </p:nvSpPr>
              <p:spPr bwMode="auto">
                <a:xfrm>
                  <a:off x="1" y="152"/>
                  <a:ext cx="8615" cy="19848"/>
                </a:xfrm>
                <a:custGeom>
                  <a:avLst/>
                  <a:gdLst>
                    <a:gd name="T0" fmla="*/ 0 w 20000"/>
                    <a:gd name="T1" fmla="*/ 14673 h 20000"/>
                    <a:gd name="T2" fmla="*/ 0 w 20000"/>
                    <a:gd name="T3" fmla="*/ 13864 h 20000"/>
                    <a:gd name="T4" fmla="*/ 0 w 20000"/>
                    <a:gd name="T5" fmla="*/ 12922 h 20000"/>
                    <a:gd name="T6" fmla="*/ 0 w 20000"/>
                    <a:gd name="T7" fmla="*/ 11979 h 20000"/>
                    <a:gd name="T8" fmla="*/ 0 w 20000"/>
                    <a:gd name="T9" fmla="*/ 11038 h 20000"/>
                    <a:gd name="T10" fmla="*/ 0 w 20000"/>
                    <a:gd name="T11" fmla="*/ 10229 h 20000"/>
                    <a:gd name="T12" fmla="*/ 0 w 20000"/>
                    <a:gd name="T13" fmla="*/ 9423 h 20000"/>
                    <a:gd name="T14" fmla="*/ 0 w 20000"/>
                    <a:gd name="T15" fmla="*/ 8212 h 20000"/>
                    <a:gd name="T16" fmla="*/ 0 w 20000"/>
                    <a:gd name="T17" fmla="*/ 7401 h 20000"/>
                    <a:gd name="T18" fmla="*/ 0 w 20000"/>
                    <a:gd name="T19" fmla="*/ 6595 h 20000"/>
                    <a:gd name="T20" fmla="*/ 0 w 20000"/>
                    <a:gd name="T21" fmla="*/ 5790 h 20000"/>
                    <a:gd name="T22" fmla="*/ 0 w 20000"/>
                    <a:gd name="T23" fmla="*/ 4982 h 20000"/>
                    <a:gd name="T24" fmla="*/ 0 w 20000"/>
                    <a:gd name="T25" fmla="*/ 4174 h 20000"/>
                    <a:gd name="T26" fmla="*/ 0 w 20000"/>
                    <a:gd name="T27" fmla="*/ 3770 h 20000"/>
                    <a:gd name="T28" fmla="*/ 0 w 20000"/>
                    <a:gd name="T29" fmla="*/ 2962 h 20000"/>
                    <a:gd name="T30" fmla="*/ 0 w 20000"/>
                    <a:gd name="T31" fmla="*/ 2423 h 20000"/>
                    <a:gd name="T32" fmla="*/ 0 w 20000"/>
                    <a:gd name="T33" fmla="*/ 1751 h 20000"/>
                    <a:gd name="T34" fmla="*/ 0 w 20000"/>
                    <a:gd name="T35" fmla="*/ 1347 h 20000"/>
                    <a:gd name="T36" fmla="*/ 0 w 20000"/>
                    <a:gd name="T37" fmla="*/ 943 h 20000"/>
                    <a:gd name="T38" fmla="*/ 0 w 20000"/>
                    <a:gd name="T39" fmla="*/ 540 h 20000"/>
                    <a:gd name="T40" fmla="*/ 0 w 20000"/>
                    <a:gd name="T41" fmla="*/ 540 h 20000"/>
                    <a:gd name="T42" fmla="*/ 0 w 20000"/>
                    <a:gd name="T43" fmla="*/ 54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40 h 20000"/>
                    <a:gd name="T54" fmla="*/ 0 w 20000"/>
                    <a:gd name="T55" fmla="*/ 809 h 20000"/>
                    <a:gd name="T56" fmla="*/ 0 w 20000"/>
                    <a:gd name="T57" fmla="*/ 1347 h 20000"/>
                    <a:gd name="T58" fmla="*/ 0 w 20000"/>
                    <a:gd name="T59" fmla="*/ 1751 h 20000"/>
                    <a:gd name="T60" fmla="*/ 0 w 20000"/>
                    <a:gd name="T61" fmla="*/ 2423 h 20000"/>
                    <a:gd name="T62" fmla="*/ 0 w 20000"/>
                    <a:gd name="T63" fmla="*/ 3096 h 20000"/>
                    <a:gd name="T64" fmla="*/ 0 w 20000"/>
                    <a:gd name="T65" fmla="*/ 3902 h 20000"/>
                    <a:gd name="T66" fmla="*/ 0 w 20000"/>
                    <a:gd name="T67" fmla="*/ 4712 h 20000"/>
                    <a:gd name="T68" fmla="*/ 0 w 20000"/>
                    <a:gd name="T69" fmla="*/ 5518 h 20000"/>
                    <a:gd name="T70" fmla="*/ 0 w 20000"/>
                    <a:gd name="T71" fmla="*/ 6595 h 20000"/>
                    <a:gd name="T72" fmla="*/ 0 w 20000"/>
                    <a:gd name="T73" fmla="*/ 7401 h 20000"/>
                    <a:gd name="T74" fmla="*/ 0 w 20000"/>
                    <a:gd name="T75" fmla="*/ 8615 h 20000"/>
                    <a:gd name="T76" fmla="*/ 0 w 20000"/>
                    <a:gd name="T77" fmla="*/ 9423 h 20000"/>
                    <a:gd name="T78" fmla="*/ 0 w 20000"/>
                    <a:gd name="T79" fmla="*/ 10365 h 20000"/>
                    <a:gd name="T80" fmla="*/ 0 w 20000"/>
                    <a:gd name="T81" fmla="*/ 11172 h 20000"/>
                    <a:gd name="T82" fmla="*/ 0 w 20000"/>
                    <a:gd name="T83" fmla="*/ 11979 h 20000"/>
                    <a:gd name="T84" fmla="*/ 0 w 20000"/>
                    <a:gd name="T85" fmla="*/ 12655 h 20000"/>
                    <a:gd name="T86" fmla="*/ 0 w 20000"/>
                    <a:gd name="T87" fmla="*/ 13461 h 20000"/>
                    <a:gd name="T88" fmla="*/ 0 w 20000"/>
                    <a:gd name="T89" fmla="*/ 14271 h 20000"/>
                    <a:gd name="T90" fmla="*/ 0 w 20000"/>
                    <a:gd name="T91" fmla="*/ 14673 h 20000"/>
                    <a:gd name="T92" fmla="*/ 0 w 20000"/>
                    <a:gd name="T93" fmla="*/ 15345 h 20000"/>
                    <a:gd name="T94" fmla="*/ 0 w 20000"/>
                    <a:gd name="T95" fmla="*/ 1588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167"/>
                      </a:lnTo>
                      <a:lnTo>
                        <a:pt x="0" y="17667"/>
                      </a:lnTo>
                      <a:lnTo>
                        <a:pt x="659" y="17167"/>
                      </a:lnTo>
                      <a:lnTo>
                        <a:pt x="659" y="16667"/>
                      </a:lnTo>
                      <a:lnTo>
                        <a:pt x="659" y="16000"/>
                      </a:lnTo>
                      <a:lnTo>
                        <a:pt x="879" y="15667"/>
                      </a:lnTo>
                      <a:lnTo>
                        <a:pt x="879" y="14833"/>
                      </a:lnTo>
                      <a:lnTo>
                        <a:pt x="1319" y="14000"/>
                      </a:lnTo>
                      <a:lnTo>
                        <a:pt x="1319" y="13667"/>
                      </a:lnTo>
                      <a:lnTo>
                        <a:pt x="1758" y="13167"/>
                      </a:lnTo>
                      <a:lnTo>
                        <a:pt x="2198" y="12667"/>
                      </a:lnTo>
                      <a:lnTo>
                        <a:pt x="2198" y="11833"/>
                      </a:lnTo>
                      <a:lnTo>
                        <a:pt x="2198" y="11667"/>
                      </a:lnTo>
                      <a:lnTo>
                        <a:pt x="2857" y="10833"/>
                      </a:lnTo>
                      <a:lnTo>
                        <a:pt x="2857" y="10167"/>
                      </a:lnTo>
                      <a:lnTo>
                        <a:pt x="3077" y="9833"/>
                      </a:lnTo>
                      <a:lnTo>
                        <a:pt x="3077" y="9167"/>
                      </a:lnTo>
                      <a:lnTo>
                        <a:pt x="3516" y="8833"/>
                      </a:lnTo>
                      <a:lnTo>
                        <a:pt x="3516" y="8167"/>
                      </a:lnTo>
                      <a:lnTo>
                        <a:pt x="3956" y="7833"/>
                      </a:lnTo>
                      <a:lnTo>
                        <a:pt x="3956" y="7167"/>
                      </a:lnTo>
                      <a:lnTo>
                        <a:pt x="4396" y="6833"/>
                      </a:lnTo>
                      <a:lnTo>
                        <a:pt x="4615" y="6167"/>
                      </a:lnTo>
                      <a:lnTo>
                        <a:pt x="4615" y="5833"/>
                      </a:lnTo>
                      <a:lnTo>
                        <a:pt x="5495" y="5167"/>
                      </a:lnTo>
                      <a:lnTo>
                        <a:pt x="5714" y="4833"/>
                      </a:lnTo>
                      <a:lnTo>
                        <a:pt x="6154" y="4667"/>
                      </a:lnTo>
                      <a:lnTo>
                        <a:pt x="6154" y="3833"/>
                      </a:lnTo>
                      <a:lnTo>
                        <a:pt x="6154" y="3667"/>
                      </a:lnTo>
                      <a:lnTo>
                        <a:pt x="6154" y="3167"/>
                      </a:lnTo>
                      <a:lnTo>
                        <a:pt x="6154" y="3000"/>
                      </a:lnTo>
                      <a:lnTo>
                        <a:pt x="7033" y="2667"/>
                      </a:lnTo>
                      <a:lnTo>
                        <a:pt x="7033" y="2167"/>
                      </a:lnTo>
                      <a:lnTo>
                        <a:pt x="7253" y="2000"/>
                      </a:lnTo>
                      <a:lnTo>
                        <a:pt x="7692" y="1667"/>
                      </a:lnTo>
                      <a:lnTo>
                        <a:pt x="7912" y="1667"/>
                      </a:lnTo>
                      <a:lnTo>
                        <a:pt x="7912" y="1167"/>
                      </a:lnTo>
                      <a:lnTo>
                        <a:pt x="7912" y="1000"/>
                      </a:lnTo>
                      <a:lnTo>
                        <a:pt x="8571" y="667"/>
                      </a:lnTo>
                      <a:lnTo>
                        <a:pt x="8791" y="667"/>
                      </a:lnTo>
                      <a:lnTo>
                        <a:pt x="9231" y="667"/>
                      </a:lnTo>
                      <a:lnTo>
                        <a:pt x="9451" y="0"/>
                      </a:lnTo>
                      <a:lnTo>
                        <a:pt x="9890" y="0"/>
                      </a:lnTo>
                      <a:lnTo>
                        <a:pt x="10110" y="0"/>
                      </a:lnTo>
                      <a:lnTo>
                        <a:pt x="10549" y="0"/>
                      </a:lnTo>
                      <a:lnTo>
                        <a:pt x="10989" y="0"/>
                      </a:lnTo>
                      <a:lnTo>
                        <a:pt x="10989" y="667"/>
                      </a:lnTo>
                      <a:lnTo>
                        <a:pt x="11429" y="667"/>
                      </a:lnTo>
                      <a:lnTo>
                        <a:pt x="11429" y="1000"/>
                      </a:lnTo>
                      <a:lnTo>
                        <a:pt x="11648" y="1167"/>
                      </a:lnTo>
                      <a:lnTo>
                        <a:pt x="12088" y="1667"/>
                      </a:lnTo>
                      <a:lnTo>
                        <a:pt x="12308" y="2000"/>
                      </a:lnTo>
                      <a:lnTo>
                        <a:pt x="12308" y="2167"/>
                      </a:lnTo>
                      <a:lnTo>
                        <a:pt x="13187" y="2667"/>
                      </a:lnTo>
                      <a:lnTo>
                        <a:pt x="13187" y="3000"/>
                      </a:lnTo>
                      <a:lnTo>
                        <a:pt x="13187" y="3167"/>
                      </a:lnTo>
                      <a:lnTo>
                        <a:pt x="13407" y="3833"/>
                      </a:lnTo>
                      <a:lnTo>
                        <a:pt x="13626" y="4167"/>
                      </a:lnTo>
                      <a:lnTo>
                        <a:pt x="13626" y="4833"/>
                      </a:lnTo>
                      <a:lnTo>
                        <a:pt x="13846" y="5667"/>
                      </a:lnTo>
                      <a:lnTo>
                        <a:pt x="14286" y="5833"/>
                      </a:lnTo>
                      <a:lnTo>
                        <a:pt x="14505" y="6667"/>
                      </a:lnTo>
                      <a:lnTo>
                        <a:pt x="15385" y="6833"/>
                      </a:lnTo>
                      <a:lnTo>
                        <a:pt x="15385" y="7667"/>
                      </a:lnTo>
                      <a:lnTo>
                        <a:pt x="15824" y="8167"/>
                      </a:lnTo>
                      <a:lnTo>
                        <a:pt x="15824" y="8833"/>
                      </a:lnTo>
                      <a:lnTo>
                        <a:pt x="16044" y="9167"/>
                      </a:lnTo>
                      <a:lnTo>
                        <a:pt x="16264" y="9833"/>
                      </a:lnTo>
                      <a:lnTo>
                        <a:pt x="16484" y="10667"/>
                      </a:lnTo>
                      <a:lnTo>
                        <a:pt x="16484" y="10833"/>
                      </a:lnTo>
                      <a:lnTo>
                        <a:pt x="16923" y="11667"/>
                      </a:lnTo>
                      <a:lnTo>
                        <a:pt x="17143" y="12167"/>
                      </a:lnTo>
                      <a:lnTo>
                        <a:pt x="17143" y="12833"/>
                      </a:lnTo>
                      <a:lnTo>
                        <a:pt x="17143" y="13167"/>
                      </a:lnTo>
                      <a:lnTo>
                        <a:pt x="17582" y="13833"/>
                      </a:lnTo>
                      <a:lnTo>
                        <a:pt x="18022" y="14667"/>
                      </a:lnTo>
                      <a:lnTo>
                        <a:pt x="18022" y="14833"/>
                      </a:lnTo>
                      <a:lnTo>
                        <a:pt x="18242" y="15667"/>
                      </a:lnTo>
                      <a:lnTo>
                        <a:pt x="18681" y="15667"/>
                      </a:lnTo>
                      <a:lnTo>
                        <a:pt x="18681" y="16667"/>
                      </a:lnTo>
                      <a:lnTo>
                        <a:pt x="18681" y="17167"/>
                      </a:lnTo>
                      <a:lnTo>
                        <a:pt x="18681" y="17667"/>
                      </a:lnTo>
                      <a:lnTo>
                        <a:pt x="18681" y="18000"/>
                      </a:lnTo>
                      <a:lnTo>
                        <a:pt x="19121" y="18167"/>
                      </a:lnTo>
                      <a:lnTo>
                        <a:pt x="19341" y="19000"/>
                      </a:lnTo>
                      <a:lnTo>
                        <a:pt x="19341" y="19167"/>
                      </a:lnTo>
                      <a:lnTo>
                        <a:pt x="19341" y="19667"/>
                      </a:lnTo>
                      <a:lnTo>
                        <a:pt x="1978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2" name="Group 198"/>
              <p:cNvGrpSpPr>
                <a:grpSpLocks/>
              </p:cNvGrpSpPr>
              <p:nvPr/>
            </p:nvGrpSpPr>
            <p:grpSpPr bwMode="auto">
              <a:xfrm>
                <a:off x="3440" y="3730"/>
                <a:ext cx="84" cy="44"/>
                <a:chOff x="0" y="0"/>
                <a:chExt cx="20000" cy="20000"/>
              </a:xfrm>
            </p:grpSpPr>
            <p:sp>
              <p:nvSpPr>
                <p:cNvPr id="16487" name="Freeform 199"/>
                <p:cNvSpPr>
                  <a:spLocks/>
                </p:cNvSpPr>
                <p:nvPr/>
              </p:nvSpPr>
              <p:spPr bwMode="auto">
                <a:xfrm>
                  <a:off x="11364" y="0"/>
                  <a:ext cx="8636" cy="19831"/>
                </a:xfrm>
                <a:custGeom>
                  <a:avLst/>
                  <a:gdLst>
                    <a:gd name="T0" fmla="*/ 0 w 20000"/>
                    <a:gd name="T1" fmla="*/ 14326 h 20000"/>
                    <a:gd name="T2" fmla="*/ 0 w 20000"/>
                    <a:gd name="T3" fmla="*/ 13538 h 20000"/>
                    <a:gd name="T4" fmla="*/ 0 w 20000"/>
                    <a:gd name="T5" fmla="*/ 12619 h 20000"/>
                    <a:gd name="T6" fmla="*/ 0 w 20000"/>
                    <a:gd name="T7" fmla="*/ 11698 h 20000"/>
                    <a:gd name="T8" fmla="*/ 0 w 20000"/>
                    <a:gd name="T9" fmla="*/ 10775 h 20000"/>
                    <a:gd name="T10" fmla="*/ 0 w 20000"/>
                    <a:gd name="T11" fmla="*/ 9988 h 20000"/>
                    <a:gd name="T12" fmla="*/ 0 w 20000"/>
                    <a:gd name="T13" fmla="*/ 9200 h 20000"/>
                    <a:gd name="T14" fmla="*/ 0 w 20000"/>
                    <a:gd name="T15" fmla="*/ 8017 h 20000"/>
                    <a:gd name="T16" fmla="*/ 0 w 20000"/>
                    <a:gd name="T17" fmla="*/ 7228 h 20000"/>
                    <a:gd name="T18" fmla="*/ 0 w 20000"/>
                    <a:gd name="T19" fmla="*/ 6441 h 20000"/>
                    <a:gd name="T20" fmla="*/ 0 w 20000"/>
                    <a:gd name="T21" fmla="*/ 5649 h 20000"/>
                    <a:gd name="T22" fmla="*/ 0 w 20000"/>
                    <a:gd name="T23" fmla="*/ 4863 h 20000"/>
                    <a:gd name="T24" fmla="*/ 0 w 20000"/>
                    <a:gd name="T25" fmla="*/ 4075 h 20000"/>
                    <a:gd name="T26" fmla="*/ 0 w 20000"/>
                    <a:gd name="T27" fmla="*/ 3681 h 20000"/>
                    <a:gd name="T28" fmla="*/ 0 w 20000"/>
                    <a:gd name="T29" fmla="*/ 2892 h 20000"/>
                    <a:gd name="T30" fmla="*/ 0 w 20000"/>
                    <a:gd name="T31" fmla="*/ 2366 h 20000"/>
                    <a:gd name="T32" fmla="*/ 0 w 20000"/>
                    <a:gd name="T33" fmla="*/ 1708 h 20000"/>
                    <a:gd name="T34" fmla="*/ 0 w 20000"/>
                    <a:gd name="T35" fmla="*/ 1315 h 20000"/>
                    <a:gd name="T36" fmla="*/ 0 w 20000"/>
                    <a:gd name="T37" fmla="*/ 920 h 20000"/>
                    <a:gd name="T38" fmla="*/ 0 w 20000"/>
                    <a:gd name="T39" fmla="*/ 525 h 20000"/>
                    <a:gd name="T40" fmla="*/ 0 w 20000"/>
                    <a:gd name="T41" fmla="*/ 525 h 20000"/>
                    <a:gd name="T42" fmla="*/ 0 w 20000"/>
                    <a:gd name="T43" fmla="*/ 52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25 h 20000"/>
                    <a:gd name="T54" fmla="*/ 0 w 20000"/>
                    <a:gd name="T55" fmla="*/ 789 h 20000"/>
                    <a:gd name="T56" fmla="*/ 0 w 20000"/>
                    <a:gd name="T57" fmla="*/ 1315 h 20000"/>
                    <a:gd name="T58" fmla="*/ 0 w 20000"/>
                    <a:gd name="T59" fmla="*/ 1708 h 20000"/>
                    <a:gd name="T60" fmla="*/ 0 w 20000"/>
                    <a:gd name="T61" fmla="*/ 2366 h 20000"/>
                    <a:gd name="T62" fmla="*/ 0 w 20000"/>
                    <a:gd name="T63" fmla="*/ 3022 h 20000"/>
                    <a:gd name="T64" fmla="*/ 0 w 20000"/>
                    <a:gd name="T65" fmla="*/ 3812 h 20000"/>
                    <a:gd name="T66" fmla="*/ 0 w 20000"/>
                    <a:gd name="T67" fmla="*/ 4599 h 20000"/>
                    <a:gd name="T68" fmla="*/ 0 w 20000"/>
                    <a:gd name="T69" fmla="*/ 5388 h 20000"/>
                    <a:gd name="T70" fmla="*/ 0 w 20000"/>
                    <a:gd name="T71" fmla="*/ 6441 h 20000"/>
                    <a:gd name="T72" fmla="*/ 0 w 20000"/>
                    <a:gd name="T73" fmla="*/ 7228 h 20000"/>
                    <a:gd name="T74" fmla="*/ 0 w 20000"/>
                    <a:gd name="T75" fmla="*/ 8411 h 20000"/>
                    <a:gd name="T76" fmla="*/ 0 w 20000"/>
                    <a:gd name="T77" fmla="*/ 9200 h 20000"/>
                    <a:gd name="T78" fmla="*/ 0 w 20000"/>
                    <a:gd name="T79" fmla="*/ 10119 h 20000"/>
                    <a:gd name="T80" fmla="*/ 0 w 20000"/>
                    <a:gd name="T81" fmla="*/ 10908 h 20000"/>
                    <a:gd name="T82" fmla="*/ 0 w 20000"/>
                    <a:gd name="T83" fmla="*/ 11698 h 20000"/>
                    <a:gd name="T84" fmla="*/ 0 w 20000"/>
                    <a:gd name="T85" fmla="*/ 12349 h 20000"/>
                    <a:gd name="T86" fmla="*/ 0 w 20000"/>
                    <a:gd name="T87" fmla="*/ 13142 h 20000"/>
                    <a:gd name="T88" fmla="*/ 0 w 20000"/>
                    <a:gd name="T89" fmla="*/ 13930 h 20000"/>
                    <a:gd name="T90" fmla="*/ 0 w 20000"/>
                    <a:gd name="T91" fmla="*/ 14326 h 20000"/>
                    <a:gd name="T92" fmla="*/ 0 w 20000"/>
                    <a:gd name="T93" fmla="*/ 14981 h 20000"/>
                    <a:gd name="T94" fmla="*/ 0 w 20000"/>
                    <a:gd name="T95" fmla="*/ 1550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167"/>
                      </a:lnTo>
                      <a:lnTo>
                        <a:pt x="0" y="17667"/>
                      </a:lnTo>
                      <a:lnTo>
                        <a:pt x="659" y="17167"/>
                      </a:lnTo>
                      <a:lnTo>
                        <a:pt x="659" y="16667"/>
                      </a:lnTo>
                      <a:lnTo>
                        <a:pt x="659" y="16000"/>
                      </a:lnTo>
                      <a:lnTo>
                        <a:pt x="879" y="15667"/>
                      </a:lnTo>
                      <a:lnTo>
                        <a:pt x="879" y="14833"/>
                      </a:lnTo>
                      <a:lnTo>
                        <a:pt x="1319" y="14000"/>
                      </a:lnTo>
                      <a:lnTo>
                        <a:pt x="1319" y="13667"/>
                      </a:lnTo>
                      <a:lnTo>
                        <a:pt x="1758" y="13167"/>
                      </a:lnTo>
                      <a:lnTo>
                        <a:pt x="2198" y="12667"/>
                      </a:lnTo>
                      <a:lnTo>
                        <a:pt x="2198" y="11833"/>
                      </a:lnTo>
                      <a:lnTo>
                        <a:pt x="2198" y="11667"/>
                      </a:lnTo>
                      <a:lnTo>
                        <a:pt x="2857" y="10833"/>
                      </a:lnTo>
                      <a:lnTo>
                        <a:pt x="2857" y="10167"/>
                      </a:lnTo>
                      <a:lnTo>
                        <a:pt x="3077" y="9833"/>
                      </a:lnTo>
                      <a:lnTo>
                        <a:pt x="3077" y="9167"/>
                      </a:lnTo>
                      <a:lnTo>
                        <a:pt x="3516" y="8833"/>
                      </a:lnTo>
                      <a:lnTo>
                        <a:pt x="3516" y="8167"/>
                      </a:lnTo>
                      <a:lnTo>
                        <a:pt x="3956" y="7833"/>
                      </a:lnTo>
                      <a:lnTo>
                        <a:pt x="3956" y="7167"/>
                      </a:lnTo>
                      <a:lnTo>
                        <a:pt x="4396" y="6833"/>
                      </a:lnTo>
                      <a:lnTo>
                        <a:pt x="4615" y="6167"/>
                      </a:lnTo>
                      <a:lnTo>
                        <a:pt x="4615" y="5833"/>
                      </a:lnTo>
                      <a:lnTo>
                        <a:pt x="5495" y="5167"/>
                      </a:lnTo>
                      <a:lnTo>
                        <a:pt x="5714" y="4833"/>
                      </a:lnTo>
                      <a:lnTo>
                        <a:pt x="6154" y="4667"/>
                      </a:lnTo>
                      <a:lnTo>
                        <a:pt x="6154" y="3833"/>
                      </a:lnTo>
                      <a:lnTo>
                        <a:pt x="6154" y="3667"/>
                      </a:lnTo>
                      <a:lnTo>
                        <a:pt x="6154" y="3167"/>
                      </a:lnTo>
                      <a:lnTo>
                        <a:pt x="6154" y="3000"/>
                      </a:lnTo>
                      <a:lnTo>
                        <a:pt x="7033" y="2667"/>
                      </a:lnTo>
                      <a:lnTo>
                        <a:pt x="7033" y="2167"/>
                      </a:lnTo>
                      <a:lnTo>
                        <a:pt x="7253" y="2000"/>
                      </a:lnTo>
                      <a:lnTo>
                        <a:pt x="7692" y="1667"/>
                      </a:lnTo>
                      <a:lnTo>
                        <a:pt x="7912" y="1667"/>
                      </a:lnTo>
                      <a:lnTo>
                        <a:pt x="7912" y="1167"/>
                      </a:lnTo>
                      <a:lnTo>
                        <a:pt x="7912" y="1000"/>
                      </a:lnTo>
                      <a:lnTo>
                        <a:pt x="8571" y="667"/>
                      </a:lnTo>
                      <a:lnTo>
                        <a:pt x="8791" y="667"/>
                      </a:lnTo>
                      <a:lnTo>
                        <a:pt x="9231" y="667"/>
                      </a:lnTo>
                      <a:lnTo>
                        <a:pt x="9451" y="0"/>
                      </a:lnTo>
                      <a:lnTo>
                        <a:pt x="9890" y="0"/>
                      </a:lnTo>
                      <a:lnTo>
                        <a:pt x="10110" y="0"/>
                      </a:lnTo>
                      <a:lnTo>
                        <a:pt x="10549" y="0"/>
                      </a:lnTo>
                      <a:lnTo>
                        <a:pt x="10989" y="0"/>
                      </a:lnTo>
                      <a:lnTo>
                        <a:pt x="10989" y="667"/>
                      </a:lnTo>
                      <a:lnTo>
                        <a:pt x="11429" y="667"/>
                      </a:lnTo>
                      <a:lnTo>
                        <a:pt x="11429" y="1000"/>
                      </a:lnTo>
                      <a:lnTo>
                        <a:pt x="11648" y="1167"/>
                      </a:lnTo>
                      <a:lnTo>
                        <a:pt x="12088" y="1667"/>
                      </a:lnTo>
                      <a:lnTo>
                        <a:pt x="12308" y="2000"/>
                      </a:lnTo>
                      <a:lnTo>
                        <a:pt x="12308" y="2167"/>
                      </a:lnTo>
                      <a:lnTo>
                        <a:pt x="13187" y="2667"/>
                      </a:lnTo>
                      <a:lnTo>
                        <a:pt x="13187" y="3000"/>
                      </a:lnTo>
                      <a:lnTo>
                        <a:pt x="13187" y="3167"/>
                      </a:lnTo>
                      <a:lnTo>
                        <a:pt x="13407" y="3833"/>
                      </a:lnTo>
                      <a:lnTo>
                        <a:pt x="13626" y="4167"/>
                      </a:lnTo>
                      <a:lnTo>
                        <a:pt x="13626" y="4833"/>
                      </a:lnTo>
                      <a:lnTo>
                        <a:pt x="13846" y="5667"/>
                      </a:lnTo>
                      <a:lnTo>
                        <a:pt x="14286" y="5833"/>
                      </a:lnTo>
                      <a:lnTo>
                        <a:pt x="14505" y="6667"/>
                      </a:lnTo>
                      <a:lnTo>
                        <a:pt x="15385" y="6833"/>
                      </a:lnTo>
                      <a:lnTo>
                        <a:pt x="15385" y="7667"/>
                      </a:lnTo>
                      <a:lnTo>
                        <a:pt x="15824" y="8167"/>
                      </a:lnTo>
                      <a:lnTo>
                        <a:pt x="15824" y="8833"/>
                      </a:lnTo>
                      <a:lnTo>
                        <a:pt x="16044" y="9167"/>
                      </a:lnTo>
                      <a:lnTo>
                        <a:pt x="16264" y="9833"/>
                      </a:lnTo>
                      <a:lnTo>
                        <a:pt x="16484" y="10667"/>
                      </a:lnTo>
                      <a:lnTo>
                        <a:pt x="16484" y="10833"/>
                      </a:lnTo>
                      <a:lnTo>
                        <a:pt x="16923" y="11667"/>
                      </a:lnTo>
                      <a:lnTo>
                        <a:pt x="17143" y="12167"/>
                      </a:lnTo>
                      <a:lnTo>
                        <a:pt x="17143" y="12833"/>
                      </a:lnTo>
                      <a:lnTo>
                        <a:pt x="17143" y="13167"/>
                      </a:lnTo>
                      <a:lnTo>
                        <a:pt x="17582" y="13833"/>
                      </a:lnTo>
                      <a:lnTo>
                        <a:pt x="18022" y="14667"/>
                      </a:lnTo>
                      <a:lnTo>
                        <a:pt x="18022" y="14833"/>
                      </a:lnTo>
                      <a:lnTo>
                        <a:pt x="18242" y="15667"/>
                      </a:lnTo>
                      <a:lnTo>
                        <a:pt x="18681" y="15667"/>
                      </a:lnTo>
                      <a:lnTo>
                        <a:pt x="18681" y="16667"/>
                      </a:lnTo>
                      <a:lnTo>
                        <a:pt x="18681" y="17167"/>
                      </a:lnTo>
                      <a:lnTo>
                        <a:pt x="18681" y="17667"/>
                      </a:lnTo>
                      <a:lnTo>
                        <a:pt x="18681" y="18000"/>
                      </a:lnTo>
                      <a:lnTo>
                        <a:pt x="19121" y="18167"/>
                      </a:lnTo>
                      <a:lnTo>
                        <a:pt x="19341" y="19000"/>
                      </a:lnTo>
                      <a:lnTo>
                        <a:pt x="19341" y="19167"/>
                      </a:lnTo>
                      <a:lnTo>
                        <a:pt x="19341" y="19667"/>
                      </a:lnTo>
                      <a:lnTo>
                        <a:pt x="1978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8" name="Freeform 200"/>
                <p:cNvSpPr>
                  <a:spLocks/>
                </p:cNvSpPr>
                <p:nvPr/>
              </p:nvSpPr>
              <p:spPr bwMode="auto">
                <a:xfrm>
                  <a:off x="0" y="152"/>
                  <a:ext cx="8636" cy="19848"/>
                </a:xfrm>
                <a:custGeom>
                  <a:avLst/>
                  <a:gdLst>
                    <a:gd name="T0" fmla="*/ 0 w 20000"/>
                    <a:gd name="T1" fmla="*/ 14673 h 20000"/>
                    <a:gd name="T2" fmla="*/ 0 w 20000"/>
                    <a:gd name="T3" fmla="*/ 13864 h 20000"/>
                    <a:gd name="T4" fmla="*/ 0 w 20000"/>
                    <a:gd name="T5" fmla="*/ 12922 h 20000"/>
                    <a:gd name="T6" fmla="*/ 0 w 20000"/>
                    <a:gd name="T7" fmla="*/ 11979 h 20000"/>
                    <a:gd name="T8" fmla="*/ 0 w 20000"/>
                    <a:gd name="T9" fmla="*/ 11038 h 20000"/>
                    <a:gd name="T10" fmla="*/ 0 w 20000"/>
                    <a:gd name="T11" fmla="*/ 10229 h 20000"/>
                    <a:gd name="T12" fmla="*/ 0 w 20000"/>
                    <a:gd name="T13" fmla="*/ 9423 h 20000"/>
                    <a:gd name="T14" fmla="*/ 0 w 20000"/>
                    <a:gd name="T15" fmla="*/ 8212 h 20000"/>
                    <a:gd name="T16" fmla="*/ 0 w 20000"/>
                    <a:gd name="T17" fmla="*/ 7401 h 20000"/>
                    <a:gd name="T18" fmla="*/ 0 w 20000"/>
                    <a:gd name="T19" fmla="*/ 6595 h 20000"/>
                    <a:gd name="T20" fmla="*/ 0 w 20000"/>
                    <a:gd name="T21" fmla="*/ 5790 h 20000"/>
                    <a:gd name="T22" fmla="*/ 0 w 20000"/>
                    <a:gd name="T23" fmla="*/ 4982 h 20000"/>
                    <a:gd name="T24" fmla="*/ 0 w 20000"/>
                    <a:gd name="T25" fmla="*/ 4174 h 20000"/>
                    <a:gd name="T26" fmla="*/ 0 w 20000"/>
                    <a:gd name="T27" fmla="*/ 3770 h 20000"/>
                    <a:gd name="T28" fmla="*/ 0 w 20000"/>
                    <a:gd name="T29" fmla="*/ 2962 h 20000"/>
                    <a:gd name="T30" fmla="*/ 0 w 20000"/>
                    <a:gd name="T31" fmla="*/ 2423 h 20000"/>
                    <a:gd name="T32" fmla="*/ 0 w 20000"/>
                    <a:gd name="T33" fmla="*/ 1751 h 20000"/>
                    <a:gd name="T34" fmla="*/ 0 w 20000"/>
                    <a:gd name="T35" fmla="*/ 1347 h 20000"/>
                    <a:gd name="T36" fmla="*/ 0 w 20000"/>
                    <a:gd name="T37" fmla="*/ 943 h 20000"/>
                    <a:gd name="T38" fmla="*/ 0 w 20000"/>
                    <a:gd name="T39" fmla="*/ 540 h 20000"/>
                    <a:gd name="T40" fmla="*/ 0 w 20000"/>
                    <a:gd name="T41" fmla="*/ 540 h 20000"/>
                    <a:gd name="T42" fmla="*/ 0 w 20000"/>
                    <a:gd name="T43" fmla="*/ 54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40 h 20000"/>
                    <a:gd name="T54" fmla="*/ 0 w 20000"/>
                    <a:gd name="T55" fmla="*/ 809 h 20000"/>
                    <a:gd name="T56" fmla="*/ 0 w 20000"/>
                    <a:gd name="T57" fmla="*/ 1347 h 20000"/>
                    <a:gd name="T58" fmla="*/ 0 w 20000"/>
                    <a:gd name="T59" fmla="*/ 1751 h 20000"/>
                    <a:gd name="T60" fmla="*/ 0 w 20000"/>
                    <a:gd name="T61" fmla="*/ 2423 h 20000"/>
                    <a:gd name="T62" fmla="*/ 0 w 20000"/>
                    <a:gd name="T63" fmla="*/ 3096 h 20000"/>
                    <a:gd name="T64" fmla="*/ 0 w 20000"/>
                    <a:gd name="T65" fmla="*/ 3902 h 20000"/>
                    <a:gd name="T66" fmla="*/ 0 w 20000"/>
                    <a:gd name="T67" fmla="*/ 4712 h 20000"/>
                    <a:gd name="T68" fmla="*/ 0 w 20000"/>
                    <a:gd name="T69" fmla="*/ 5518 h 20000"/>
                    <a:gd name="T70" fmla="*/ 0 w 20000"/>
                    <a:gd name="T71" fmla="*/ 6595 h 20000"/>
                    <a:gd name="T72" fmla="*/ 0 w 20000"/>
                    <a:gd name="T73" fmla="*/ 7401 h 20000"/>
                    <a:gd name="T74" fmla="*/ 0 w 20000"/>
                    <a:gd name="T75" fmla="*/ 8615 h 20000"/>
                    <a:gd name="T76" fmla="*/ 0 w 20000"/>
                    <a:gd name="T77" fmla="*/ 9423 h 20000"/>
                    <a:gd name="T78" fmla="*/ 0 w 20000"/>
                    <a:gd name="T79" fmla="*/ 10365 h 20000"/>
                    <a:gd name="T80" fmla="*/ 0 w 20000"/>
                    <a:gd name="T81" fmla="*/ 11172 h 20000"/>
                    <a:gd name="T82" fmla="*/ 0 w 20000"/>
                    <a:gd name="T83" fmla="*/ 11979 h 20000"/>
                    <a:gd name="T84" fmla="*/ 0 w 20000"/>
                    <a:gd name="T85" fmla="*/ 12655 h 20000"/>
                    <a:gd name="T86" fmla="*/ 0 w 20000"/>
                    <a:gd name="T87" fmla="*/ 13461 h 20000"/>
                    <a:gd name="T88" fmla="*/ 0 w 20000"/>
                    <a:gd name="T89" fmla="*/ 14271 h 20000"/>
                    <a:gd name="T90" fmla="*/ 0 w 20000"/>
                    <a:gd name="T91" fmla="*/ 14673 h 20000"/>
                    <a:gd name="T92" fmla="*/ 0 w 20000"/>
                    <a:gd name="T93" fmla="*/ 15345 h 20000"/>
                    <a:gd name="T94" fmla="*/ 0 w 20000"/>
                    <a:gd name="T95" fmla="*/ 1588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167"/>
                      </a:lnTo>
                      <a:lnTo>
                        <a:pt x="0" y="17667"/>
                      </a:lnTo>
                      <a:lnTo>
                        <a:pt x="659" y="17167"/>
                      </a:lnTo>
                      <a:lnTo>
                        <a:pt x="659" y="16667"/>
                      </a:lnTo>
                      <a:lnTo>
                        <a:pt x="659" y="16000"/>
                      </a:lnTo>
                      <a:lnTo>
                        <a:pt x="879" y="15667"/>
                      </a:lnTo>
                      <a:lnTo>
                        <a:pt x="879" y="14833"/>
                      </a:lnTo>
                      <a:lnTo>
                        <a:pt x="1319" y="14000"/>
                      </a:lnTo>
                      <a:lnTo>
                        <a:pt x="1319" y="13667"/>
                      </a:lnTo>
                      <a:lnTo>
                        <a:pt x="1758" y="13167"/>
                      </a:lnTo>
                      <a:lnTo>
                        <a:pt x="2198" y="12667"/>
                      </a:lnTo>
                      <a:lnTo>
                        <a:pt x="2198" y="11833"/>
                      </a:lnTo>
                      <a:lnTo>
                        <a:pt x="2198" y="11667"/>
                      </a:lnTo>
                      <a:lnTo>
                        <a:pt x="2857" y="10833"/>
                      </a:lnTo>
                      <a:lnTo>
                        <a:pt x="2857" y="10167"/>
                      </a:lnTo>
                      <a:lnTo>
                        <a:pt x="3077" y="9833"/>
                      </a:lnTo>
                      <a:lnTo>
                        <a:pt x="3077" y="9167"/>
                      </a:lnTo>
                      <a:lnTo>
                        <a:pt x="3516" y="8833"/>
                      </a:lnTo>
                      <a:lnTo>
                        <a:pt x="3516" y="8167"/>
                      </a:lnTo>
                      <a:lnTo>
                        <a:pt x="3956" y="7833"/>
                      </a:lnTo>
                      <a:lnTo>
                        <a:pt x="3956" y="7167"/>
                      </a:lnTo>
                      <a:lnTo>
                        <a:pt x="4396" y="6833"/>
                      </a:lnTo>
                      <a:lnTo>
                        <a:pt x="4615" y="6167"/>
                      </a:lnTo>
                      <a:lnTo>
                        <a:pt x="4615" y="5833"/>
                      </a:lnTo>
                      <a:lnTo>
                        <a:pt x="5495" y="5167"/>
                      </a:lnTo>
                      <a:lnTo>
                        <a:pt x="5714" y="4833"/>
                      </a:lnTo>
                      <a:lnTo>
                        <a:pt x="6154" y="4667"/>
                      </a:lnTo>
                      <a:lnTo>
                        <a:pt x="6154" y="3833"/>
                      </a:lnTo>
                      <a:lnTo>
                        <a:pt x="6154" y="3667"/>
                      </a:lnTo>
                      <a:lnTo>
                        <a:pt x="6154" y="3167"/>
                      </a:lnTo>
                      <a:lnTo>
                        <a:pt x="6154" y="3000"/>
                      </a:lnTo>
                      <a:lnTo>
                        <a:pt x="7033" y="2667"/>
                      </a:lnTo>
                      <a:lnTo>
                        <a:pt x="7033" y="2167"/>
                      </a:lnTo>
                      <a:lnTo>
                        <a:pt x="7253" y="2000"/>
                      </a:lnTo>
                      <a:lnTo>
                        <a:pt x="7692" y="1667"/>
                      </a:lnTo>
                      <a:lnTo>
                        <a:pt x="7912" y="1667"/>
                      </a:lnTo>
                      <a:lnTo>
                        <a:pt x="7912" y="1167"/>
                      </a:lnTo>
                      <a:lnTo>
                        <a:pt x="7912" y="1000"/>
                      </a:lnTo>
                      <a:lnTo>
                        <a:pt x="8571" y="667"/>
                      </a:lnTo>
                      <a:lnTo>
                        <a:pt x="8791" y="667"/>
                      </a:lnTo>
                      <a:lnTo>
                        <a:pt x="9231" y="667"/>
                      </a:lnTo>
                      <a:lnTo>
                        <a:pt x="9451" y="0"/>
                      </a:lnTo>
                      <a:lnTo>
                        <a:pt x="9890" y="0"/>
                      </a:lnTo>
                      <a:lnTo>
                        <a:pt x="10110" y="0"/>
                      </a:lnTo>
                      <a:lnTo>
                        <a:pt x="10549" y="0"/>
                      </a:lnTo>
                      <a:lnTo>
                        <a:pt x="10989" y="0"/>
                      </a:lnTo>
                      <a:lnTo>
                        <a:pt x="10989" y="667"/>
                      </a:lnTo>
                      <a:lnTo>
                        <a:pt x="11429" y="667"/>
                      </a:lnTo>
                      <a:lnTo>
                        <a:pt x="11429" y="1000"/>
                      </a:lnTo>
                      <a:lnTo>
                        <a:pt x="11648" y="1167"/>
                      </a:lnTo>
                      <a:lnTo>
                        <a:pt x="12088" y="1667"/>
                      </a:lnTo>
                      <a:lnTo>
                        <a:pt x="12308" y="2000"/>
                      </a:lnTo>
                      <a:lnTo>
                        <a:pt x="12308" y="2167"/>
                      </a:lnTo>
                      <a:lnTo>
                        <a:pt x="13187" y="2667"/>
                      </a:lnTo>
                      <a:lnTo>
                        <a:pt x="13187" y="3000"/>
                      </a:lnTo>
                      <a:lnTo>
                        <a:pt x="13187" y="3167"/>
                      </a:lnTo>
                      <a:lnTo>
                        <a:pt x="13407" y="3833"/>
                      </a:lnTo>
                      <a:lnTo>
                        <a:pt x="13626" y="4167"/>
                      </a:lnTo>
                      <a:lnTo>
                        <a:pt x="13626" y="4833"/>
                      </a:lnTo>
                      <a:lnTo>
                        <a:pt x="13846" y="5667"/>
                      </a:lnTo>
                      <a:lnTo>
                        <a:pt x="14286" y="5833"/>
                      </a:lnTo>
                      <a:lnTo>
                        <a:pt x="14505" y="6667"/>
                      </a:lnTo>
                      <a:lnTo>
                        <a:pt x="15385" y="6833"/>
                      </a:lnTo>
                      <a:lnTo>
                        <a:pt x="15385" y="7667"/>
                      </a:lnTo>
                      <a:lnTo>
                        <a:pt x="15824" y="8167"/>
                      </a:lnTo>
                      <a:lnTo>
                        <a:pt x="15824" y="8833"/>
                      </a:lnTo>
                      <a:lnTo>
                        <a:pt x="16044" y="9167"/>
                      </a:lnTo>
                      <a:lnTo>
                        <a:pt x="16264" y="9833"/>
                      </a:lnTo>
                      <a:lnTo>
                        <a:pt x="16484" y="10667"/>
                      </a:lnTo>
                      <a:lnTo>
                        <a:pt x="16484" y="10833"/>
                      </a:lnTo>
                      <a:lnTo>
                        <a:pt x="16923" y="11667"/>
                      </a:lnTo>
                      <a:lnTo>
                        <a:pt x="17143" y="12167"/>
                      </a:lnTo>
                      <a:lnTo>
                        <a:pt x="17143" y="12833"/>
                      </a:lnTo>
                      <a:lnTo>
                        <a:pt x="17143" y="13167"/>
                      </a:lnTo>
                      <a:lnTo>
                        <a:pt x="17582" y="13833"/>
                      </a:lnTo>
                      <a:lnTo>
                        <a:pt x="18022" y="14667"/>
                      </a:lnTo>
                      <a:lnTo>
                        <a:pt x="18022" y="14833"/>
                      </a:lnTo>
                      <a:lnTo>
                        <a:pt x="18242" y="15667"/>
                      </a:lnTo>
                      <a:lnTo>
                        <a:pt x="18681" y="15667"/>
                      </a:lnTo>
                      <a:lnTo>
                        <a:pt x="18681" y="16667"/>
                      </a:lnTo>
                      <a:lnTo>
                        <a:pt x="18681" y="17167"/>
                      </a:lnTo>
                      <a:lnTo>
                        <a:pt x="18681" y="17667"/>
                      </a:lnTo>
                      <a:lnTo>
                        <a:pt x="18681" y="18000"/>
                      </a:lnTo>
                      <a:lnTo>
                        <a:pt x="19121" y="18167"/>
                      </a:lnTo>
                      <a:lnTo>
                        <a:pt x="19341" y="19000"/>
                      </a:lnTo>
                      <a:lnTo>
                        <a:pt x="19341" y="19167"/>
                      </a:lnTo>
                      <a:lnTo>
                        <a:pt x="19341" y="19667"/>
                      </a:lnTo>
                      <a:lnTo>
                        <a:pt x="19780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3" name="Group 201"/>
              <p:cNvGrpSpPr>
                <a:grpSpLocks/>
              </p:cNvGrpSpPr>
              <p:nvPr/>
            </p:nvGrpSpPr>
            <p:grpSpPr bwMode="auto">
              <a:xfrm>
                <a:off x="3258" y="3738"/>
                <a:ext cx="75" cy="44"/>
                <a:chOff x="-7" y="0"/>
                <a:chExt cx="19999" cy="20000"/>
              </a:xfrm>
            </p:grpSpPr>
            <p:sp>
              <p:nvSpPr>
                <p:cNvPr id="16485" name="Freeform 202"/>
                <p:cNvSpPr>
                  <a:spLocks/>
                </p:cNvSpPr>
                <p:nvPr/>
              </p:nvSpPr>
              <p:spPr bwMode="auto">
                <a:xfrm>
                  <a:off x="11371" y="0"/>
                  <a:ext cx="8621" cy="19848"/>
                </a:xfrm>
                <a:custGeom>
                  <a:avLst/>
                  <a:gdLst>
                    <a:gd name="T0" fmla="*/ 0 w 20000"/>
                    <a:gd name="T1" fmla="*/ 14673 h 20000"/>
                    <a:gd name="T2" fmla="*/ 0 w 20000"/>
                    <a:gd name="T3" fmla="*/ 13864 h 20000"/>
                    <a:gd name="T4" fmla="*/ 0 w 20000"/>
                    <a:gd name="T5" fmla="*/ 12922 h 20000"/>
                    <a:gd name="T6" fmla="*/ 0 w 20000"/>
                    <a:gd name="T7" fmla="*/ 11979 h 20000"/>
                    <a:gd name="T8" fmla="*/ 0 w 20000"/>
                    <a:gd name="T9" fmla="*/ 11038 h 20000"/>
                    <a:gd name="T10" fmla="*/ 0 w 20000"/>
                    <a:gd name="T11" fmla="*/ 10229 h 20000"/>
                    <a:gd name="T12" fmla="*/ 0 w 20000"/>
                    <a:gd name="T13" fmla="*/ 9423 h 20000"/>
                    <a:gd name="T14" fmla="*/ 0 w 20000"/>
                    <a:gd name="T15" fmla="*/ 8212 h 20000"/>
                    <a:gd name="T16" fmla="*/ 0 w 20000"/>
                    <a:gd name="T17" fmla="*/ 7401 h 20000"/>
                    <a:gd name="T18" fmla="*/ 0 w 20000"/>
                    <a:gd name="T19" fmla="*/ 6595 h 20000"/>
                    <a:gd name="T20" fmla="*/ 0 w 20000"/>
                    <a:gd name="T21" fmla="*/ 5790 h 20000"/>
                    <a:gd name="T22" fmla="*/ 0 w 20000"/>
                    <a:gd name="T23" fmla="*/ 4982 h 20000"/>
                    <a:gd name="T24" fmla="*/ 0 w 20000"/>
                    <a:gd name="T25" fmla="*/ 4174 h 20000"/>
                    <a:gd name="T26" fmla="*/ 0 w 20000"/>
                    <a:gd name="T27" fmla="*/ 3770 h 20000"/>
                    <a:gd name="T28" fmla="*/ 0 w 20000"/>
                    <a:gd name="T29" fmla="*/ 2962 h 20000"/>
                    <a:gd name="T30" fmla="*/ 0 w 20000"/>
                    <a:gd name="T31" fmla="*/ 2423 h 20000"/>
                    <a:gd name="T32" fmla="*/ 0 w 20000"/>
                    <a:gd name="T33" fmla="*/ 1751 h 20000"/>
                    <a:gd name="T34" fmla="*/ 0 w 20000"/>
                    <a:gd name="T35" fmla="*/ 1347 h 20000"/>
                    <a:gd name="T36" fmla="*/ 0 w 20000"/>
                    <a:gd name="T37" fmla="*/ 943 h 20000"/>
                    <a:gd name="T38" fmla="*/ 0 w 20000"/>
                    <a:gd name="T39" fmla="*/ 540 h 20000"/>
                    <a:gd name="T40" fmla="*/ 0 w 20000"/>
                    <a:gd name="T41" fmla="*/ 540 h 20000"/>
                    <a:gd name="T42" fmla="*/ 0 w 20000"/>
                    <a:gd name="T43" fmla="*/ 54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40 h 20000"/>
                    <a:gd name="T54" fmla="*/ 0 w 20000"/>
                    <a:gd name="T55" fmla="*/ 809 h 20000"/>
                    <a:gd name="T56" fmla="*/ 0 w 20000"/>
                    <a:gd name="T57" fmla="*/ 1347 h 20000"/>
                    <a:gd name="T58" fmla="*/ 0 w 20000"/>
                    <a:gd name="T59" fmla="*/ 1751 h 20000"/>
                    <a:gd name="T60" fmla="*/ 0 w 20000"/>
                    <a:gd name="T61" fmla="*/ 2423 h 20000"/>
                    <a:gd name="T62" fmla="*/ 0 w 20000"/>
                    <a:gd name="T63" fmla="*/ 3096 h 20000"/>
                    <a:gd name="T64" fmla="*/ 0 w 20000"/>
                    <a:gd name="T65" fmla="*/ 3902 h 20000"/>
                    <a:gd name="T66" fmla="*/ 0 w 20000"/>
                    <a:gd name="T67" fmla="*/ 4712 h 20000"/>
                    <a:gd name="T68" fmla="*/ 0 w 20000"/>
                    <a:gd name="T69" fmla="*/ 5518 h 20000"/>
                    <a:gd name="T70" fmla="*/ 0 w 20000"/>
                    <a:gd name="T71" fmla="*/ 6595 h 20000"/>
                    <a:gd name="T72" fmla="*/ 0 w 20000"/>
                    <a:gd name="T73" fmla="*/ 7401 h 20000"/>
                    <a:gd name="T74" fmla="*/ 0 w 20000"/>
                    <a:gd name="T75" fmla="*/ 8615 h 20000"/>
                    <a:gd name="T76" fmla="*/ 0 w 20000"/>
                    <a:gd name="T77" fmla="*/ 9423 h 20000"/>
                    <a:gd name="T78" fmla="*/ 0 w 20000"/>
                    <a:gd name="T79" fmla="*/ 10365 h 20000"/>
                    <a:gd name="T80" fmla="*/ 0 w 20000"/>
                    <a:gd name="T81" fmla="*/ 11172 h 20000"/>
                    <a:gd name="T82" fmla="*/ 0 w 20000"/>
                    <a:gd name="T83" fmla="*/ 11979 h 20000"/>
                    <a:gd name="T84" fmla="*/ 0 w 20000"/>
                    <a:gd name="T85" fmla="*/ 12655 h 20000"/>
                    <a:gd name="T86" fmla="*/ 0 w 20000"/>
                    <a:gd name="T87" fmla="*/ 13461 h 20000"/>
                    <a:gd name="T88" fmla="*/ 0 w 20000"/>
                    <a:gd name="T89" fmla="*/ 14271 h 20000"/>
                    <a:gd name="T90" fmla="*/ 0 w 20000"/>
                    <a:gd name="T91" fmla="*/ 14673 h 20000"/>
                    <a:gd name="T92" fmla="*/ 0 w 20000"/>
                    <a:gd name="T93" fmla="*/ 15345 h 20000"/>
                    <a:gd name="T94" fmla="*/ 0 w 20000"/>
                    <a:gd name="T95" fmla="*/ 1588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167"/>
                      </a:lnTo>
                      <a:lnTo>
                        <a:pt x="0" y="17667"/>
                      </a:lnTo>
                      <a:lnTo>
                        <a:pt x="732" y="17167"/>
                      </a:lnTo>
                      <a:lnTo>
                        <a:pt x="732" y="16667"/>
                      </a:lnTo>
                      <a:lnTo>
                        <a:pt x="732" y="16000"/>
                      </a:lnTo>
                      <a:lnTo>
                        <a:pt x="732" y="15667"/>
                      </a:lnTo>
                      <a:lnTo>
                        <a:pt x="732" y="14833"/>
                      </a:lnTo>
                      <a:lnTo>
                        <a:pt x="1220" y="14000"/>
                      </a:lnTo>
                      <a:lnTo>
                        <a:pt x="1220" y="13667"/>
                      </a:lnTo>
                      <a:lnTo>
                        <a:pt x="1707" y="13167"/>
                      </a:lnTo>
                      <a:lnTo>
                        <a:pt x="2195" y="12667"/>
                      </a:lnTo>
                      <a:lnTo>
                        <a:pt x="2195" y="11833"/>
                      </a:lnTo>
                      <a:lnTo>
                        <a:pt x="2195" y="11667"/>
                      </a:lnTo>
                      <a:lnTo>
                        <a:pt x="2927" y="10833"/>
                      </a:lnTo>
                      <a:lnTo>
                        <a:pt x="2927" y="10167"/>
                      </a:lnTo>
                      <a:lnTo>
                        <a:pt x="2927" y="9833"/>
                      </a:lnTo>
                      <a:lnTo>
                        <a:pt x="2927" y="9167"/>
                      </a:lnTo>
                      <a:lnTo>
                        <a:pt x="3415" y="8833"/>
                      </a:lnTo>
                      <a:lnTo>
                        <a:pt x="3415" y="8167"/>
                      </a:lnTo>
                      <a:lnTo>
                        <a:pt x="3902" y="7833"/>
                      </a:lnTo>
                      <a:lnTo>
                        <a:pt x="3902" y="7167"/>
                      </a:lnTo>
                      <a:lnTo>
                        <a:pt x="4390" y="6833"/>
                      </a:lnTo>
                      <a:lnTo>
                        <a:pt x="4634" y="6167"/>
                      </a:lnTo>
                      <a:lnTo>
                        <a:pt x="4634" y="5833"/>
                      </a:lnTo>
                      <a:lnTo>
                        <a:pt x="5610" y="5167"/>
                      </a:lnTo>
                      <a:lnTo>
                        <a:pt x="5610" y="4833"/>
                      </a:lnTo>
                      <a:lnTo>
                        <a:pt x="6098" y="4667"/>
                      </a:lnTo>
                      <a:lnTo>
                        <a:pt x="6098" y="3833"/>
                      </a:lnTo>
                      <a:lnTo>
                        <a:pt x="6098" y="3667"/>
                      </a:lnTo>
                      <a:lnTo>
                        <a:pt x="6098" y="3167"/>
                      </a:lnTo>
                      <a:lnTo>
                        <a:pt x="6098" y="3000"/>
                      </a:lnTo>
                      <a:lnTo>
                        <a:pt x="7073" y="2667"/>
                      </a:lnTo>
                      <a:lnTo>
                        <a:pt x="7073" y="2167"/>
                      </a:lnTo>
                      <a:lnTo>
                        <a:pt x="7317" y="2000"/>
                      </a:lnTo>
                      <a:lnTo>
                        <a:pt x="7561" y="1667"/>
                      </a:lnTo>
                      <a:lnTo>
                        <a:pt x="7805" y="1667"/>
                      </a:lnTo>
                      <a:lnTo>
                        <a:pt x="7805" y="1167"/>
                      </a:lnTo>
                      <a:lnTo>
                        <a:pt x="7805" y="1000"/>
                      </a:lnTo>
                      <a:lnTo>
                        <a:pt x="8537" y="667"/>
                      </a:lnTo>
                      <a:lnTo>
                        <a:pt x="8780" y="667"/>
                      </a:lnTo>
                      <a:lnTo>
                        <a:pt x="9268" y="667"/>
                      </a:lnTo>
                      <a:lnTo>
                        <a:pt x="9512" y="0"/>
                      </a:lnTo>
                      <a:lnTo>
                        <a:pt x="9756" y="0"/>
                      </a:lnTo>
                      <a:lnTo>
                        <a:pt x="10000" y="0"/>
                      </a:lnTo>
                      <a:lnTo>
                        <a:pt x="10488" y="0"/>
                      </a:lnTo>
                      <a:lnTo>
                        <a:pt x="10976" y="0"/>
                      </a:lnTo>
                      <a:lnTo>
                        <a:pt x="10976" y="667"/>
                      </a:lnTo>
                      <a:lnTo>
                        <a:pt x="11463" y="667"/>
                      </a:lnTo>
                      <a:lnTo>
                        <a:pt x="11463" y="1000"/>
                      </a:lnTo>
                      <a:lnTo>
                        <a:pt x="11707" y="1167"/>
                      </a:lnTo>
                      <a:lnTo>
                        <a:pt x="11951" y="1667"/>
                      </a:lnTo>
                      <a:lnTo>
                        <a:pt x="12195" y="2000"/>
                      </a:lnTo>
                      <a:lnTo>
                        <a:pt x="12195" y="2167"/>
                      </a:lnTo>
                      <a:lnTo>
                        <a:pt x="13171" y="2667"/>
                      </a:lnTo>
                      <a:lnTo>
                        <a:pt x="13171" y="3000"/>
                      </a:lnTo>
                      <a:lnTo>
                        <a:pt x="13171" y="3167"/>
                      </a:lnTo>
                      <a:lnTo>
                        <a:pt x="13415" y="3833"/>
                      </a:lnTo>
                      <a:lnTo>
                        <a:pt x="13659" y="4167"/>
                      </a:lnTo>
                      <a:lnTo>
                        <a:pt x="13659" y="4833"/>
                      </a:lnTo>
                      <a:lnTo>
                        <a:pt x="13902" y="5667"/>
                      </a:lnTo>
                      <a:lnTo>
                        <a:pt x="14146" y="5833"/>
                      </a:lnTo>
                      <a:lnTo>
                        <a:pt x="14390" y="6667"/>
                      </a:lnTo>
                      <a:lnTo>
                        <a:pt x="15366" y="6833"/>
                      </a:lnTo>
                      <a:lnTo>
                        <a:pt x="15366" y="7667"/>
                      </a:lnTo>
                      <a:lnTo>
                        <a:pt x="15854" y="8167"/>
                      </a:lnTo>
                      <a:lnTo>
                        <a:pt x="15854" y="8833"/>
                      </a:lnTo>
                      <a:lnTo>
                        <a:pt x="16098" y="9167"/>
                      </a:lnTo>
                      <a:lnTo>
                        <a:pt x="16341" y="9833"/>
                      </a:lnTo>
                      <a:lnTo>
                        <a:pt x="16585" y="10667"/>
                      </a:lnTo>
                      <a:lnTo>
                        <a:pt x="16585" y="10833"/>
                      </a:lnTo>
                      <a:lnTo>
                        <a:pt x="16829" y="11667"/>
                      </a:lnTo>
                      <a:lnTo>
                        <a:pt x="17073" y="12167"/>
                      </a:lnTo>
                      <a:lnTo>
                        <a:pt x="17073" y="12833"/>
                      </a:lnTo>
                      <a:lnTo>
                        <a:pt x="17073" y="13167"/>
                      </a:lnTo>
                      <a:lnTo>
                        <a:pt x="17561" y="13833"/>
                      </a:lnTo>
                      <a:lnTo>
                        <a:pt x="18049" y="14667"/>
                      </a:lnTo>
                      <a:lnTo>
                        <a:pt x="18049" y="14833"/>
                      </a:lnTo>
                      <a:lnTo>
                        <a:pt x="18293" y="15667"/>
                      </a:lnTo>
                      <a:lnTo>
                        <a:pt x="18780" y="15667"/>
                      </a:lnTo>
                      <a:lnTo>
                        <a:pt x="18780" y="16667"/>
                      </a:lnTo>
                      <a:lnTo>
                        <a:pt x="18780" y="17167"/>
                      </a:lnTo>
                      <a:lnTo>
                        <a:pt x="18780" y="17667"/>
                      </a:lnTo>
                      <a:lnTo>
                        <a:pt x="18780" y="18000"/>
                      </a:lnTo>
                      <a:lnTo>
                        <a:pt x="19024" y="18167"/>
                      </a:lnTo>
                      <a:lnTo>
                        <a:pt x="19268" y="19000"/>
                      </a:lnTo>
                      <a:lnTo>
                        <a:pt x="19268" y="19167"/>
                      </a:lnTo>
                      <a:lnTo>
                        <a:pt x="19268" y="19667"/>
                      </a:lnTo>
                      <a:lnTo>
                        <a:pt x="19756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6" name="Freeform 203"/>
                <p:cNvSpPr>
                  <a:spLocks/>
                </p:cNvSpPr>
                <p:nvPr/>
              </p:nvSpPr>
              <p:spPr bwMode="auto">
                <a:xfrm>
                  <a:off x="-7" y="169"/>
                  <a:ext cx="8557" cy="19831"/>
                </a:xfrm>
                <a:custGeom>
                  <a:avLst/>
                  <a:gdLst>
                    <a:gd name="T0" fmla="*/ 0 w 20000"/>
                    <a:gd name="T1" fmla="*/ 14326 h 20000"/>
                    <a:gd name="T2" fmla="*/ 0 w 20000"/>
                    <a:gd name="T3" fmla="*/ 13538 h 20000"/>
                    <a:gd name="T4" fmla="*/ 0 w 20000"/>
                    <a:gd name="T5" fmla="*/ 12619 h 20000"/>
                    <a:gd name="T6" fmla="*/ 0 w 20000"/>
                    <a:gd name="T7" fmla="*/ 11698 h 20000"/>
                    <a:gd name="T8" fmla="*/ 0 w 20000"/>
                    <a:gd name="T9" fmla="*/ 10775 h 20000"/>
                    <a:gd name="T10" fmla="*/ 0 w 20000"/>
                    <a:gd name="T11" fmla="*/ 9988 h 20000"/>
                    <a:gd name="T12" fmla="*/ 0 w 20000"/>
                    <a:gd name="T13" fmla="*/ 9200 h 20000"/>
                    <a:gd name="T14" fmla="*/ 0 w 20000"/>
                    <a:gd name="T15" fmla="*/ 8017 h 20000"/>
                    <a:gd name="T16" fmla="*/ 0 w 20000"/>
                    <a:gd name="T17" fmla="*/ 7228 h 20000"/>
                    <a:gd name="T18" fmla="*/ 0 w 20000"/>
                    <a:gd name="T19" fmla="*/ 6441 h 20000"/>
                    <a:gd name="T20" fmla="*/ 0 w 20000"/>
                    <a:gd name="T21" fmla="*/ 5649 h 20000"/>
                    <a:gd name="T22" fmla="*/ 0 w 20000"/>
                    <a:gd name="T23" fmla="*/ 4863 h 20000"/>
                    <a:gd name="T24" fmla="*/ 0 w 20000"/>
                    <a:gd name="T25" fmla="*/ 4075 h 20000"/>
                    <a:gd name="T26" fmla="*/ 0 w 20000"/>
                    <a:gd name="T27" fmla="*/ 3681 h 20000"/>
                    <a:gd name="T28" fmla="*/ 0 w 20000"/>
                    <a:gd name="T29" fmla="*/ 2892 h 20000"/>
                    <a:gd name="T30" fmla="*/ 0 w 20000"/>
                    <a:gd name="T31" fmla="*/ 2366 h 20000"/>
                    <a:gd name="T32" fmla="*/ 0 w 20000"/>
                    <a:gd name="T33" fmla="*/ 1708 h 20000"/>
                    <a:gd name="T34" fmla="*/ 0 w 20000"/>
                    <a:gd name="T35" fmla="*/ 1315 h 20000"/>
                    <a:gd name="T36" fmla="*/ 0 w 20000"/>
                    <a:gd name="T37" fmla="*/ 920 h 20000"/>
                    <a:gd name="T38" fmla="*/ 0 w 20000"/>
                    <a:gd name="T39" fmla="*/ 525 h 20000"/>
                    <a:gd name="T40" fmla="*/ 0 w 20000"/>
                    <a:gd name="T41" fmla="*/ 525 h 20000"/>
                    <a:gd name="T42" fmla="*/ 0 w 20000"/>
                    <a:gd name="T43" fmla="*/ 52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25 h 20000"/>
                    <a:gd name="T54" fmla="*/ 0 w 20000"/>
                    <a:gd name="T55" fmla="*/ 789 h 20000"/>
                    <a:gd name="T56" fmla="*/ 0 w 20000"/>
                    <a:gd name="T57" fmla="*/ 1315 h 20000"/>
                    <a:gd name="T58" fmla="*/ 0 w 20000"/>
                    <a:gd name="T59" fmla="*/ 1708 h 20000"/>
                    <a:gd name="T60" fmla="*/ 0 w 20000"/>
                    <a:gd name="T61" fmla="*/ 2366 h 20000"/>
                    <a:gd name="T62" fmla="*/ 0 w 20000"/>
                    <a:gd name="T63" fmla="*/ 3022 h 20000"/>
                    <a:gd name="T64" fmla="*/ 0 w 20000"/>
                    <a:gd name="T65" fmla="*/ 3812 h 20000"/>
                    <a:gd name="T66" fmla="*/ 0 w 20000"/>
                    <a:gd name="T67" fmla="*/ 4599 h 20000"/>
                    <a:gd name="T68" fmla="*/ 0 w 20000"/>
                    <a:gd name="T69" fmla="*/ 5388 h 20000"/>
                    <a:gd name="T70" fmla="*/ 0 w 20000"/>
                    <a:gd name="T71" fmla="*/ 6441 h 20000"/>
                    <a:gd name="T72" fmla="*/ 0 w 20000"/>
                    <a:gd name="T73" fmla="*/ 7228 h 20000"/>
                    <a:gd name="T74" fmla="*/ 0 w 20000"/>
                    <a:gd name="T75" fmla="*/ 8411 h 20000"/>
                    <a:gd name="T76" fmla="*/ 0 w 20000"/>
                    <a:gd name="T77" fmla="*/ 9200 h 20000"/>
                    <a:gd name="T78" fmla="*/ 0 w 20000"/>
                    <a:gd name="T79" fmla="*/ 10119 h 20000"/>
                    <a:gd name="T80" fmla="*/ 0 w 20000"/>
                    <a:gd name="T81" fmla="*/ 10908 h 20000"/>
                    <a:gd name="T82" fmla="*/ 0 w 20000"/>
                    <a:gd name="T83" fmla="*/ 11698 h 20000"/>
                    <a:gd name="T84" fmla="*/ 0 w 20000"/>
                    <a:gd name="T85" fmla="*/ 12349 h 20000"/>
                    <a:gd name="T86" fmla="*/ 0 w 20000"/>
                    <a:gd name="T87" fmla="*/ 13142 h 20000"/>
                    <a:gd name="T88" fmla="*/ 0 w 20000"/>
                    <a:gd name="T89" fmla="*/ 13930 h 20000"/>
                    <a:gd name="T90" fmla="*/ 0 w 20000"/>
                    <a:gd name="T91" fmla="*/ 14326 h 20000"/>
                    <a:gd name="T92" fmla="*/ 0 w 20000"/>
                    <a:gd name="T93" fmla="*/ 14981 h 20000"/>
                    <a:gd name="T94" fmla="*/ 0 w 20000"/>
                    <a:gd name="T95" fmla="*/ 1550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167"/>
                      </a:lnTo>
                      <a:lnTo>
                        <a:pt x="0" y="17667"/>
                      </a:lnTo>
                      <a:lnTo>
                        <a:pt x="732" y="17167"/>
                      </a:lnTo>
                      <a:lnTo>
                        <a:pt x="732" y="16667"/>
                      </a:lnTo>
                      <a:lnTo>
                        <a:pt x="732" y="16000"/>
                      </a:lnTo>
                      <a:lnTo>
                        <a:pt x="732" y="15667"/>
                      </a:lnTo>
                      <a:lnTo>
                        <a:pt x="732" y="14833"/>
                      </a:lnTo>
                      <a:lnTo>
                        <a:pt x="1220" y="14000"/>
                      </a:lnTo>
                      <a:lnTo>
                        <a:pt x="1220" y="13667"/>
                      </a:lnTo>
                      <a:lnTo>
                        <a:pt x="1707" y="13167"/>
                      </a:lnTo>
                      <a:lnTo>
                        <a:pt x="2195" y="12667"/>
                      </a:lnTo>
                      <a:lnTo>
                        <a:pt x="2195" y="11833"/>
                      </a:lnTo>
                      <a:lnTo>
                        <a:pt x="2195" y="11667"/>
                      </a:lnTo>
                      <a:lnTo>
                        <a:pt x="2927" y="10833"/>
                      </a:lnTo>
                      <a:lnTo>
                        <a:pt x="2927" y="10167"/>
                      </a:lnTo>
                      <a:lnTo>
                        <a:pt x="2927" y="9833"/>
                      </a:lnTo>
                      <a:lnTo>
                        <a:pt x="2927" y="9167"/>
                      </a:lnTo>
                      <a:lnTo>
                        <a:pt x="3415" y="8833"/>
                      </a:lnTo>
                      <a:lnTo>
                        <a:pt x="3415" y="8167"/>
                      </a:lnTo>
                      <a:lnTo>
                        <a:pt x="3902" y="7833"/>
                      </a:lnTo>
                      <a:lnTo>
                        <a:pt x="3902" y="7167"/>
                      </a:lnTo>
                      <a:lnTo>
                        <a:pt x="4390" y="6833"/>
                      </a:lnTo>
                      <a:lnTo>
                        <a:pt x="4634" y="6167"/>
                      </a:lnTo>
                      <a:lnTo>
                        <a:pt x="4634" y="5833"/>
                      </a:lnTo>
                      <a:lnTo>
                        <a:pt x="5610" y="5167"/>
                      </a:lnTo>
                      <a:lnTo>
                        <a:pt x="5610" y="4833"/>
                      </a:lnTo>
                      <a:lnTo>
                        <a:pt x="6098" y="4667"/>
                      </a:lnTo>
                      <a:lnTo>
                        <a:pt x="6098" y="3833"/>
                      </a:lnTo>
                      <a:lnTo>
                        <a:pt x="6098" y="3667"/>
                      </a:lnTo>
                      <a:lnTo>
                        <a:pt x="6098" y="3167"/>
                      </a:lnTo>
                      <a:lnTo>
                        <a:pt x="6098" y="3000"/>
                      </a:lnTo>
                      <a:lnTo>
                        <a:pt x="7073" y="2667"/>
                      </a:lnTo>
                      <a:lnTo>
                        <a:pt x="7073" y="2167"/>
                      </a:lnTo>
                      <a:lnTo>
                        <a:pt x="7317" y="2000"/>
                      </a:lnTo>
                      <a:lnTo>
                        <a:pt x="7561" y="1667"/>
                      </a:lnTo>
                      <a:lnTo>
                        <a:pt x="7805" y="1667"/>
                      </a:lnTo>
                      <a:lnTo>
                        <a:pt x="7805" y="1167"/>
                      </a:lnTo>
                      <a:lnTo>
                        <a:pt x="7805" y="1000"/>
                      </a:lnTo>
                      <a:lnTo>
                        <a:pt x="8537" y="667"/>
                      </a:lnTo>
                      <a:lnTo>
                        <a:pt x="8780" y="667"/>
                      </a:lnTo>
                      <a:lnTo>
                        <a:pt x="9268" y="667"/>
                      </a:lnTo>
                      <a:lnTo>
                        <a:pt x="9512" y="0"/>
                      </a:lnTo>
                      <a:lnTo>
                        <a:pt x="9756" y="0"/>
                      </a:lnTo>
                      <a:lnTo>
                        <a:pt x="10000" y="0"/>
                      </a:lnTo>
                      <a:lnTo>
                        <a:pt x="10488" y="0"/>
                      </a:lnTo>
                      <a:lnTo>
                        <a:pt x="10976" y="0"/>
                      </a:lnTo>
                      <a:lnTo>
                        <a:pt x="10976" y="667"/>
                      </a:lnTo>
                      <a:lnTo>
                        <a:pt x="11463" y="667"/>
                      </a:lnTo>
                      <a:lnTo>
                        <a:pt x="11463" y="1000"/>
                      </a:lnTo>
                      <a:lnTo>
                        <a:pt x="11707" y="1167"/>
                      </a:lnTo>
                      <a:lnTo>
                        <a:pt x="11951" y="1667"/>
                      </a:lnTo>
                      <a:lnTo>
                        <a:pt x="12195" y="2000"/>
                      </a:lnTo>
                      <a:lnTo>
                        <a:pt x="12195" y="2167"/>
                      </a:lnTo>
                      <a:lnTo>
                        <a:pt x="13171" y="2667"/>
                      </a:lnTo>
                      <a:lnTo>
                        <a:pt x="13171" y="3000"/>
                      </a:lnTo>
                      <a:lnTo>
                        <a:pt x="13171" y="3167"/>
                      </a:lnTo>
                      <a:lnTo>
                        <a:pt x="13415" y="3833"/>
                      </a:lnTo>
                      <a:lnTo>
                        <a:pt x="13659" y="4167"/>
                      </a:lnTo>
                      <a:lnTo>
                        <a:pt x="13659" y="4833"/>
                      </a:lnTo>
                      <a:lnTo>
                        <a:pt x="13902" y="5667"/>
                      </a:lnTo>
                      <a:lnTo>
                        <a:pt x="14146" y="5833"/>
                      </a:lnTo>
                      <a:lnTo>
                        <a:pt x="14390" y="6667"/>
                      </a:lnTo>
                      <a:lnTo>
                        <a:pt x="15366" y="6833"/>
                      </a:lnTo>
                      <a:lnTo>
                        <a:pt x="15366" y="7667"/>
                      </a:lnTo>
                      <a:lnTo>
                        <a:pt x="15854" y="8167"/>
                      </a:lnTo>
                      <a:lnTo>
                        <a:pt x="15854" y="8833"/>
                      </a:lnTo>
                      <a:lnTo>
                        <a:pt x="16098" y="9167"/>
                      </a:lnTo>
                      <a:lnTo>
                        <a:pt x="16341" y="9833"/>
                      </a:lnTo>
                      <a:lnTo>
                        <a:pt x="16585" y="10667"/>
                      </a:lnTo>
                      <a:lnTo>
                        <a:pt x="16585" y="10833"/>
                      </a:lnTo>
                      <a:lnTo>
                        <a:pt x="16829" y="11667"/>
                      </a:lnTo>
                      <a:lnTo>
                        <a:pt x="17073" y="12167"/>
                      </a:lnTo>
                      <a:lnTo>
                        <a:pt x="17073" y="12833"/>
                      </a:lnTo>
                      <a:lnTo>
                        <a:pt x="17073" y="13167"/>
                      </a:lnTo>
                      <a:lnTo>
                        <a:pt x="17561" y="13833"/>
                      </a:lnTo>
                      <a:lnTo>
                        <a:pt x="18049" y="14667"/>
                      </a:lnTo>
                      <a:lnTo>
                        <a:pt x="18049" y="14833"/>
                      </a:lnTo>
                      <a:lnTo>
                        <a:pt x="18293" y="15667"/>
                      </a:lnTo>
                      <a:lnTo>
                        <a:pt x="18780" y="15667"/>
                      </a:lnTo>
                      <a:lnTo>
                        <a:pt x="18780" y="16667"/>
                      </a:lnTo>
                      <a:lnTo>
                        <a:pt x="18780" y="17167"/>
                      </a:lnTo>
                      <a:lnTo>
                        <a:pt x="18780" y="17667"/>
                      </a:lnTo>
                      <a:lnTo>
                        <a:pt x="18780" y="18000"/>
                      </a:lnTo>
                      <a:lnTo>
                        <a:pt x="19024" y="18167"/>
                      </a:lnTo>
                      <a:lnTo>
                        <a:pt x="19268" y="19000"/>
                      </a:lnTo>
                      <a:lnTo>
                        <a:pt x="19268" y="19167"/>
                      </a:lnTo>
                      <a:lnTo>
                        <a:pt x="19268" y="19667"/>
                      </a:lnTo>
                      <a:lnTo>
                        <a:pt x="19756" y="19833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4" name="Group 204"/>
              <p:cNvGrpSpPr>
                <a:grpSpLocks/>
              </p:cNvGrpSpPr>
              <p:nvPr/>
            </p:nvGrpSpPr>
            <p:grpSpPr bwMode="auto">
              <a:xfrm>
                <a:off x="4711" y="3744"/>
                <a:ext cx="69" cy="30"/>
                <a:chOff x="0" y="0"/>
                <a:chExt cx="19992" cy="20000"/>
              </a:xfrm>
            </p:grpSpPr>
            <p:sp>
              <p:nvSpPr>
                <p:cNvPr id="16483" name="Freeform 205"/>
                <p:cNvSpPr>
                  <a:spLocks/>
                </p:cNvSpPr>
                <p:nvPr/>
              </p:nvSpPr>
              <p:spPr bwMode="auto">
                <a:xfrm>
                  <a:off x="0" y="0"/>
                  <a:ext cx="8649" cy="19755"/>
                </a:xfrm>
                <a:custGeom>
                  <a:avLst/>
                  <a:gdLst>
                    <a:gd name="T0" fmla="*/ 0 w 20000"/>
                    <a:gd name="T1" fmla="*/ 12924 h 20000"/>
                    <a:gd name="T2" fmla="*/ 0 w 20000"/>
                    <a:gd name="T3" fmla="*/ 12217 h 20000"/>
                    <a:gd name="T4" fmla="*/ 0 w 20000"/>
                    <a:gd name="T5" fmla="*/ 11330 h 20000"/>
                    <a:gd name="T6" fmla="*/ 0 w 20000"/>
                    <a:gd name="T7" fmla="*/ 10444 h 20000"/>
                    <a:gd name="T8" fmla="*/ 0 w 20000"/>
                    <a:gd name="T9" fmla="*/ 9738 h 20000"/>
                    <a:gd name="T10" fmla="*/ 0 w 20000"/>
                    <a:gd name="T11" fmla="*/ 9028 h 20000"/>
                    <a:gd name="T12" fmla="*/ 0 w 20000"/>
                    <a:gd name="T13" fmla="*/ 8322 h 20000"/>
                    <a:gd name="T14" fmla="*/ 0 w 20000"/>
                    <a:gd name="T15" fmla="*/ 7258 h 20000"/>
                    <a:gd name="T16" fmla="*/ 0 w 20000"/>
                    <a:gd name="T17" fmla="*/ 6551 h 20000"/>
                    <a:gd name="T18" fmla="*/ 0 w 20000"/>
                    <a:gd name="T19" fmla="*/ 5844 h 20000"/>
                    <a:gd name="T20" fmla="*/ 0 w 20000"/>
                    <a:gd name="T21" fmla="*/ 5133 h 20000"/>
                    <a:gd name="T22" fmla="*/ 0 w 20000"/>
                    <a:gd name="T23" fmla="*/ 4424 h 20000"/>
                    <a:gd name="T24" fmla="*/ 0 w 20000"/>
                    <a:gd name="T25" fmla="*/ 3718 h 20000"/>
                    <a:gd name="T26" fmla="*/ 0 w 20000"/>
                    <a:gd name="T27" fmla="*/ 3365 h 20000"/>
                    <a:gd name="T28" fmla="*/ 0 w 20000"/>
                    <a:gd name="T29" fmla="*/ 2655 h 20000"/>
                    <a:gd name="T30" fmla="*/ 0 w 20000"/>
                    <a:gd name="T31" fmla="*/ 2125 h 20000"/>
                    <a:gd name="T32" fmla="*/ 0 w 20000"/>
                    <a:gd name="T33" fmla="*/ 1593 h 20000"/>
                    <a:gd name="T34" fmla="*/ 0 w 20000"/>
                    <a:gd name="T35" fmla="*/ 1240 h 20000"/>
                    <a:gd name="T36" fmla="*/ 0 w 20000"/>
                    <a:gd name="T37" fmla="*/ 885 h 20000"/>
                    <a:gd name="T38" fmla="*/ 0 w 20000"/>
                    <a:gd name="T39" fmla="*/ 530 h 20000"/>
                    <a:gd name="T40" fmla="*/ 0 w 20000"/>
                    <a:gd name="T41" fmla="*/ 530 h 20000"/>
                    <a:gd name="T42" fmla="*/ 0 w 20000"/>
                    <a:gd name="T43" fmla="*/ 53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30 h 20000"/>
                    <a:gd name="T54" fmla="*/ 0 w 20000"/>
                    <a:gd name="T55" fmla="*/ 708 h 20000"/>
                    <a:gd name="T56" fmla="*/ 0 w 20000"/>
                    <a:gd name="T57" fmla="*/ 1240 h 20000"/>
                    <a:gd name="T58" fmla="*/ 0 w 20000"/>
                    <a:gd name="T59" fmla="*/ 1593 h 20000"/>
                    <a:gd name="T60" fmla="*/ 0 w 20000"/>
                    <a:gd name="T61" fmla="*/ 2125 h 20000"/>
                    <a:gd name="T62" fmla="*/ 0 w 20000"/>
                    <a:gd name="T63" fmla="*/ 2655 h 20000"/>
                    <a:gd name="T64" fmla="*/ 0 w 20000"/>
                    <a:gd name="T65" fmla="*/ 3365 h 20000"/>
                    <a:gd name="T66" fmla="*/ 0 w 20000"/>
                    <a:gd name="T67" fmla="*/ 4072 h 20000"/>
                    <a:gd name="T68" fmla="*/ 0 w 20000"/>
                    <a:gd name="T69" fmla="*/ 4779 h 20000"/>
                    <a:gd name="T70" fmla="*/ 0 w 20000"/>
                    <a:gd name="T71" fmla="*/ 5844 h 20000"/>
                    <a:gd name="T72" fmla="*/ 0 w 20000"/>
                    <a:gd name="T73" fmla="*/ 6551 h 20000"/>
                    <a:gd name="T74" fmla="*/ 0 w 20000"/>
                    <a:gd name="T75" fmla="*/ 7614 h 20000"/>
                    <a:gd name="T76" fmla="*/ 0 w 20000"/>
                    <a:gd name="T77" fmla="*/ 8322 h 20000"/>
                    <a:gd name="T78" fmla="*/ 0 w 20000"/>
                    <a:gd name="T79" fmla="*/ 9028 h 20000"/>
                    <a:gd name="T80" fmla="*/ 0 w 20000"/>
                    <a:gd name="T81" fmla="*/ 9738 h 20000"/>
                    <a:gd name="T82" fmla="*/ 0 w 20000"/>
                    <a:gd name="T83" fmla="*/ 10444 h 20000"/>
                    <a:gd name="T84" fmla="*/ 0 w 20000"/>
                    <a:gd name="T85" fmla="*/ 11154 h 20000"/>
                    <a:gd name="T86" fmla="*/ 0 w 20000"/>
                    <a:gd name="T87" fmla="*/ 11862 h 20000"/>
                    <a:gd name="T88" fmla="*/ 0 w 20000"/>
                    <a:gd name="T89" fmla="*/ 12568 h 20000"/>
                    <a:gd name="T90" fmla="*/ 0 w 20000"/>
                    <a:gd name="T91" fmla="*/ 12924 h 20000"/>
                    <a:gd name="T92" fmla="*/ 0 w 20000"/>
                    <a:gd name="T93" fmla="*/ 13455 h 20000"/>
                    <a:gd name="T94" fmla="*/ 0 w 20000"/>
                    <a:gd name="T95" fmla="*/ 13986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30" y="19000"/>
                      </a:moveTo>
                      <a:lnTo>
                        <a:pt x="19730" y="18250"/>
                      </a:lnTo>
                      <a:lnTo>
                        <a:pt x="19730" y="17750"/>
                      </a:lnTo>
                      <a:lnTo>
                        <a:pt x="18919" y="17250"/>
                      </a:lnTo>
                      <a:lnTo>
                        <a:pt x="18919" y="16750"/>
                      </a:lnTo>
                      <a:lnTo>
                        <a:pt x="18919" y="16000"/>
                      </a:lnTo>
                      <a:lnTo>
                        <a:pt x="18919" y="15750"/>
                      </a:lnTo>
                      <a:lnTo>
                        <a:pt x="18919" y="14750"/>
                      </a:lnTo>
                      <a:lnTo>
                        <a:pt x="18649" y="14000"/>
                      </a:lnTo>
                      <a:lnTo>
                        <a:pt x="18649" y="13750"/>
                      </a:lnTo>
                      <a:lnTo>
                        <a:pt x="17838" y="13250"/>
                      </a:lnTo>
                      <a:lnTo>
                        <a:pt x="17297" y="12750"/>
                      </a:lnTo>
                      <a:lnTo>
                        <a:pt x="17297" y="11750"/>
                      </a:lnTo>
                      <a:lnTo>
                        <a:pt x="16486" y="10750"/>
                      </a:lnTo>
                      <a:lnTo>
                        <a:pt x="16486" y="10250"/>
                      </a:lnTo>
                      <a:lnTo>
                        <a:pt x="16486" y="9750"/>
                      </a:lnTo>
                      <a:lnTo>
                        <a:pt x="16486" y="9250"/>
                      </a:lnTo>
                      <a:lnTo>
                        <a:pt x="16216" y="8750"/>
                      </a:lnTo>
                      <a:lnTo>
                        <a:pt x="16216" y="8250"/>
                      </a:lnTo>
                      <a:lnTo>
                        <a:pt x="15676" y="7750"/>
                      </a:lnTo>
                      <a:lnTo>
                        <a:pt x="15676" y="7250"/>
                      </a:lnTo>
                      <a:lnTo>
                        <a:pt x="15135" y="6750"/>
                      </a:lnTo>
                      <a:lnTo>
                        <a:pt x="15135" y="6250"/>
                      </a:lnTo>
                      <a:lnTo>
                        <a:pt x="15135" y="5750"/>
                      </a:lnTo>
                      <a:lnTo>
                        <a:pt x="14324" y="5250"/>
                      </a:lnTo>
                      <a:lnTo>
                        <a:pt x="14324" y="4750"/>
                      </a:lnTo>
                      <a:lnTo>
                        <a:pt x="13784" y="4750"/>
                      </a:lnTo>
                      <a:lnTo>
                        <a:pt x="13784" y="3750"/>
                      </a:lnTo>
                      <a:lnTo>
                        <a:pt x="13784" y="3250"/>
                      </a:lnTo>
                      <a:lnTo>
                        <a:pt x="13784" y="3000"/>
                      </a:lnTo>
                      <a:lnTo>
                        <a:pt x="12703" y="2750"/>
                      </a:lnTo>
                      <a:lnTo>
                        <a:pt x="12703" y="2250"/>
                      </a:lnTo>
                      <a:lnTo>
                        <a:pt x="12703" y="2000"/>
                      </a:lnTo>
                      <a:lnTo>
                        <a:pt x="12432" y="1750"/>
                      </a:lnTo>
                      <a:lnTo>
                        <a:pt x="11892" y="1750"/>
                      </a:lnTo>
                      <a:lnTo>
                        <a:pt x="11892" y="1250"/>
                      </a:lnTo>
                      <a:lnTo>
                        <a:pt x="11892" y="1000"/>
                      </a:lnTo>
                      <a:lnTo>
                        <a:pt x="11351" y="750"/>
                      </a:lnTo>
                      <a:lnTo>
                        <a:pt x="10541" y="750"/>
                      </a:lnTo>
                      <a:lnTo>
                        <a:pt x="10541" y="0"/>
                      </a:lnTo>
                      <a:lnTo>
                        <a:pt x="10270" y="0"/>
                      </a:lnTo>
                      <a:lnTo>
                        <a:pt x="9459" y="0"/>
                      </a:lnTo>
                      <a:lnTo>
                        <a:pt x="9189" y="0"/>
                      </a:lnTo>
                      <a:lnTo>
                        <a:pt x="8919" y="0"/>
                      </a:lnTo>
                      <a:lnTo>
                        <a:pt x="8919" y="750"/>
                      </a:lnTo>
                      <a:lnTo>
                        <a:pt x="8108" y="750"/>
                      </a:lnTo>
                      <a:lnTo>
                        <a:pt x="8108" y="1000"/>
                      </a:lnTo>
                      <a:lnTo>
                        <a:pt x="8108" y="1250"/>
                      </a:lnTo>
                      <a:lnTo>
                        <a:pt x="7568" y="1750"/>
                      </a:lnTo>
                      <a:lnTo>
                        <a:pt x="7297" y="2000"/>
                      </a:lnTo>
                      <a:lnTo>
                        <a:pt x="7297" y="2250"/>
                      </a:lnTo>
                      <a:lnTo>
                        <a:pt x="6757" y="2750"/>
                      </a:lnTo>
                      <a:lnTo>
                        <a:pt x="6757" y="3000"/>
                      </a:lnTo>
                      <a:lnTo>
                        <a:pt x="6757" y="3250"/>
                      </a:lnTo>
                      <a:lnTo>
                        <a:pt x="6216" y="3750"/>
                      </a:lnTo>
                      <a:lnTo>
                        <a:pt x="5676" y="4250"/>
                      </a:lnTo>
                      <a:lnTo>
                        <a:pt x="5676" y="4750"/>
                      </a:lnTo>
                      <a:lnTo>
                        <a:pt x="5676" y="5750"/>
                      </a:lnTo>
                      <a:lnTo>
                        <a:pt x="5135" y="5750"/>
                      </a:lnTo>
                      <a:lnTo>
                        <a:pt x="4865" y="6750"/>
                      </a:lnTo>
                      <a:lnTo>
                        <a:pt x="4595" y="6750"/>
                      </a:lnTo>
                      <a:lnTo>
                        <a:pt x="4595" y="7750"/>
                      </a:lnTo>
                      <a:lnTo>
                        <a:pt x="4324" y="8250"/>
                      </a:lnTo>
                      <a:lnTo>
                        <a:pt x="4324" y="8750"/>
                      </a:lnTo>
                      <a:lnTo>
                        <a:pt x="3784" y="9250"/>
                      </a:lnTo>
                      <a:lnTo>
                        <a:pt x="3514" y="9750"/>
                      </a:lnTo>
                      <a:lnTo>
                        <a:pt x="3514" y="10750"/>
                      </a:lnTo>
                      <a:lnTo>
                        <a:pt x="3243" y="11750"/>
                      </a:lnTo>
                      <a:lnTo>
                        <a:pt x="2703" y="12250"/>
                      </a:lnTo>
                      <a:lnTo>
                        <a:pt x="2703" y="12750"/>
                      </a:lnTo>
                      <a:lnTo>
                        <a:pt x="2703" y="13250"/>
                      </a:lnTo>
                      <a:lnTo>
                        <a:pt x="2432" y="13750"/>
                      </a:lnTo>
                      <a:lnTo>
                        <a:pt x="2162" y="14750"/>
                      </a:lnTo>
                      <a:lnTo>
                        <a:pt x="1351" y="15750"/>
                      </a:lnTo>
                      <a:lnTo>
                        <a:pt x="1081" y="15750"/>
                      </a:lnTo>
                      <a:lnTo>
                        <a:pt x="1081" y="16750"/>
                      </a:lnTo>
                      <a:lnTo>
                        <a:pt x="1081" y="17250"/>
                      </a:lnTo>
                      <a:lnTo>
                        <a:pt x="1081" y="17750"/>
                      </a:lnTo>
                      <a:lnTo>
                        <a:pt x="1081" y="18000"/>
                      </a:lnTo>
                      <a:lnTo>
                        <a:pt x="811" y="18250"/>
                      </a:lnTo>
                      <a:lnTo>
                        <a:pt x="270" y="19000"/>
                      </a:lnTo>
                      <a:lnTo>
                        <a:pt x="270" y="19250"/>
                      </a:lnTo>
                      <a:lnTo>
                        <a:pt x="270" y="19750"/>
                      </a:lnTo>
                      <a:lnTo>
                        <a:pt x="0" y="19750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4" name="Freeform 206"/>
                <p:cNvSpPr>
                  <a:spLocks/>
                </p:cNvSpPr>
                <p:nvPr/>
              </p:nvSpPr>
              <p:spPr bwMode="auto">
                <a:xfrm>
                  <a:off x="11418" y="245"/>
                  <a:ext cx="8574" cy="19755"/>
                </a:xfrm>
                <a:custGeom>
                  <a:avLst/>
                  <a:gdLst>
                    <a:gd name="T0" fmla="*/ 0 w 20000"/>
                    <a:gd name="T1" fmla="*/ 12924 h 20000"/>
                    <a:gd name="T2" fmla="*/ 0 w 20000"/>
                    <a:gd name="T3" fmla="*/ 12217 h 20000"/>
                    <a:gd name="T4" fmla="*/ 0 w 20000"/>
                    <a:gd name="T5" fmla="*/ 11330 h 20000"/>
                    <a:gd name="T6" fmla="*/ 0 w 20000"/>
                    <a:gd name="T7" fmla="*/ 10444 h 20000"/>
                    <a:gd name="T8" fmla="*/ 0 w 20000"/>
                    <a:gd name="T9" fmla="*/ 9738 h 20000"/>
                    <a:gd name="T10" fmla="*/ 0 w 20000"/>
                    <a:gd name="T11" fmla="*/ 9028 h 20000"/>
                    <a:gd name="T12" fmla="*/ 0 w 20000"/>
                    <a:gd name="T13" fmla="*/ 8322 h 20000"/>
                    <a:gd name="T14" fmla="*/ 0 w 20000"/>
                    <a:gd name="T15" fmla="*/ 7258 h 20000"/>
                    <a:gd name="T16" fmla="*/ 0 w 20000"/>
                    <a:gd name="T17" fmla="*/ 6551 h 20000"/>
                    <a:gd name="T18" fmla="*/ 0 w 20000"/>
                    <a:gd name="T19" fmla="*/ 5844 h 20000"/>
                    <a:gd name="T20" fmla="*/ 0 w 20000"/>
                    <a:gd name="T21" fmla="*/ 5133 h 20000"/>
                    <a:gd name="T22" fmla="*/ 0 w 20000"/>
                    <a:gd name="T23" fmla="*/ 4424 h 20000"/>
                    <a:gd name="T24" fmla="*/ 0 w 20000"/>
                    <a:gd name="T25" fmla="*/ 3718 h 20000"/>
                    <a:gd name="T26" fmla="*/ 0 w 20000"/>
                    <a:gd name="T27" fmla="*/ 3365 h 20000"/>
                    <a:gd name="T28" fmla="*/ 0 w 20000"/>
                    <a:gd name="T29" fmla="*/ 2655 h 20000"/>
                    <a:gd name="T30" fmla="*/ 0 w 20000"/>
                    <a:gd name="T31" fmla="*/ 2125 h 20000"/>
                    <a:gd name="T32" fmla="*/ 0 w 20000"/>
                    <a:gd name="T33" fmla="*/ 1593 h 20000"/>
                    <a:gd name="T34" fmla="*/ 0 w 20000"/>
                    <a:gd name="T35" fmla="*/ 1240 h 20000"/>
                    <a:gd name="T36" fmla="*/ 0 w 20000"/>
                    <a:gd name="T37" fmla="*/ 885 h 20000"/>
                    <a:gd name="T38" fmla="*/ 0 w 20000"/>
                    <a:gd name="T39" fmla="*/ 530 h 20000"/>
                    <a:gd name="T40" fmla="*/ 0 w 20000"/>
                    <a:gd name="T41" fmla="*/ 530 h 20000"/>
                    <a:gd name="T42" fmla="*/ 0 w 20000"/>
                    <a:gd name="T43" fmla="*/ 53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30 h 20000"/>
                    <a:gd name="T54" fmla="*/ 0 w 20000"/>
                    <a:gd name="T55" fmla="*/ 708 h 20000"/>
                    <a:gd name="T56" fmla="*/ 0 w 20000"/>
                    <a:gd name="T57" fmla="*/ 1240 h 20000"/>
                    <a:gd name="T58" fmla="*/ 0 w 20000"/>
                    <a:gd name="T59" fmla="*/ 1593 h 20000"/>
                    <a:gd name="T60" fmla="*/ 0 w 20000"/>
                    <a:gd name="T61" fmla="*/ 2125 h 20000"/>
                    <a:gd name="T62" fmla="*/ 0 w 20000"/>
                    <a:gd name="T63" fmla="*/ 2655 h 20000"/>
                    <a:gd name="T64" fmla="*/ 0 w 20000"/>
                    <a:gd name="T65" fmla="*/ 3365 h 20000"/>
                    <a:gd name="T66" fmla="*/ 0 w 20000"/>
                    <a:gd name="T67" fmla="*/ 4072 h 20000"/>
                    <a:gd name="T68" fmla="*/ 0 w 20000"/>
                    <a:gd name="T69" fmla="*/ 4779 h 20000"/>
                    <a:gd name="T70" fmla="*/ 0 w 20000"/>
                    <a:gd name="T71" fmla="*/ 5844 h 20000"/>
                    <a:gd name="T72" fmla="*/ 0 w 20000"/>
                    <a:gd name="T73" fmla="*/ 6551 h 20000"/>
                    <a:gd name="T74" fmla="*/ 0 w 20000"/>
                    <a:gd name="T75" fmla="*/ 7614 h 20000"/>
                    <a:gd name="T76" fmla="*/ 0 w 20000"/>
                    <a:gd name="T77" fmla="*/ 8322 h 20000"/>
                    <a:gd name="T78" fmla="*/ 0 w 20000"/>
                    <a:gd name="T79" fmla="*/ 9028 h 20000"/>
                    <a:gd name="T80" fmla="*/ 0 w 20000"/>
                    <a:gd name="T81" fmla="*/ 9738 h 20000"/>
                    <a:gd name="T82" fmla="*/ 0 w 20000"/>
                    <a:gd name="T83" fmla="*/ 10444 h 20000"/>
                    <a:gd name="T84" fmla="*/ 0 w 20000"/>
                    <a:gd name="T85" fmla="*/ 11154 h 20000"/>
                    <a:gd name="T86" fmla="*/ 0 w 20000"/>
                    <a:gd name="T87" fmla="*/ 11862 h 20000"/>
                    <a:gd name="T88" fmla="*/ 0 w 20000"/>
                    <a:gd name="T89" fmla="*/ 12568 h 20000"/>
                    <a:gd name="T90" fmla="*/ 0 w 20000"/>
                    <a:gd name="T91" fmla="*/ 12924 h 20000"/>
                    <a:gd name="T92" fmla="*/ 0 w 20000"/>
                    <a:gd name="T93" fmla="*/ 13455 h 20000"/>
                    <a:gd name="T94" fmla="*/ 0 w 20000"/>
                    <a:gd name="T95" fmla="*/ 13986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30" y="19000"/>
                      </a:moveTo>
                      <a:lnTo>
                        <a:pt x="19730" y="18250"/>
                      </a:lnTo>
                      <a:lnTo>
                        <a:pt x="19730" y="17750"/>
                      </a:lnTo>
                      <a:lnTo>
                        <a:pt x="18919" y="17250"/>
                      </a:lnTo>
                      <a:lnTo>
                        <a:pt x="18919" y="16750"/>
                      </a:lnTo>
                      <a:lnTo>
                        <a:pt x="18919" y="16000"/>
                      </a:lnTo>
                      <a:lnTo>
                        <a:pt x="18919" y="15750"/>
                      </a:lnTo>
                      <a:lnTo>
                        <a:pt x="18919" y="14750"/>
                      </a:lnTo>
                      <a:lnTo>
                        <a:pt x="18649" y="14000"/>
                      </a:lnTo>
                      <a:lnTo>
                        <a:pt x="18649" y="13750"/>
                      </a:lnTo>
                      <a:lnTo>
                        <a:pt x="17838" y="13250"/>
                      </a:lnTo>
                      <a:lnTo>
                        <a:pt x="17297" y="12750"/>
                      </a:lnTo>
                      <a:lnTo>
                        <a:pt x="17297" y="11750"/>
                      </a:lnTo>
                      <a:lnTo>
                        <a:pt x="16486" y="10750"/>
                      </a:lnTo>
                      <a:lnTo>
                        <a:pt x="16486" y="10250"/>
                      </a:lnTo>
                      <a:lnTo>
                        <a:pt x="16486" y="9750"/>
                      </a:lnTo>
                      <a:lnTo>
                        <a:pt x="16486" y="9250"/>
                      </a:lnTo>
                      <a:lnTo>
                        <a:pt x="16216" y="8750"/>
                      </a:lnTo>
                      <a:lnTo>
                        <a:pt x="16216" y="8250"/>
                      </a:lnTo>
                      <a:lnTo>
                        <a:pt x="15676" y="7750"/>
                      </a:lnTo>
                      <a:lnTo>
                        <a:pt x="15676" y="7250"/>
                      </a:lnTo>
                      <a:lnTo>
                        <a:pt x="15135" y="6750"/>
                      </a:lnTo>
                      <a:lnTo>
                        <a:pt x="15135" y="6250"/>
                      </a:lnTo>
                      <a:lnTo>
                        <a:pt x="15135" y="5750"/>
                      </a:lnTo>
                      <a:lnTo>
                        <a:pt x="14324" y="5250"/>
                      </a:lnTo>
                      <a:lnTo>
                        <a:pt x="14324" y="4750"/>
                      </a:lnTo>
                      <a:lnTo>
                        <a:pt x="13784" y="4750"/>
                      </a:lnTo>
                      <a:lnTo>
                        <a:pt x="13784" y="3750"/>
                      </a:lnTo>
                      <a:lnTo>
                        <a:pt x="13784" y="3250"/>
                      </a:lnTo>
                      <a:lnTo>
                        <a:pt x="13784" y="3000"/>
                      </a:lnTo>
                      <a:lnTo>
                        <a:pt x="12703" y="2750"/>
                      </a:lnTo>
                      <a:lnTo>
                        <a:pt x="12703" y="2250"/>
                      </a:lnTo>
                      <a:lnTo>
                        <a:pt x="12703" y="2000"/>
                      </a:lnTo>
                      <a:lnTo>
                        <a:pt x="12432" y="1750"/>
                      </a:lnTo>
                      <a:lnTo>
                        <a:pt x="11892" y="1750"/>
                      </a:lnTo>
                      <a:lnTo>
                        <a:pt x="11892" y="1250"/>
                      </a:lnTo>
                      <a:lnTo>
                        <a:pt x="11892" y="1000"/>
                      </a:lnTo>
                      <a:lnTo>
                        <a:pt x="11351" y="750"/>
                      </a:lnTo>
                      <a:lnTo>
                        <a:pt x="10541" y="750"/>
                      </a:lnTo>
                      <a:lnTo>
                        <a:pt x="10541" y="0"/>
                      </a:lnTo>
                      <a:lnTo>
                        <a:pt x="10270" y="0"/>
                      </a:lnTo>
                      <a:lnTo>
                        <a:pt x="9459" y="0"/>
                      </a:lnTo>
                      <a:lnTo>
                        <a:pt x="9189" y="0"/>
                      </a:lnTo>
                      <a:lnTo>
                        <a:pt x="8919" y="0"/>
                      </a:lnTo>
                      <a:lnTo>
                        <a:pt x="8919" y="750"/>
                      </a:lnTo>
                      <a:lnTo>
                        <a:pt x="8108" y="750"/>
                      </a:lnTo>
                      <a:lnTo>
                        <a:pt x="8108" y="1000"/>
                      </a:lnTo>
                      <a:lnTo>
                        <a:pt x="8108" y="1250"/>
                      </a:lnTo>
                      <a:lnTo>
                        <a:pt x="7568" y="1750"/>
                      </a:lnTo>
                      <a:lnTo>
                        <a:pt x="7297" y="2000"/>
                      </a:lnTo>
                      <a:lnTo>
                        <a:pt x="7297" y="2250"/>
                      </a:lnTo>
                      <a:lnTo>
                        <a:pt x="6757" y="2750"/>
                      </a:lnTo>
                      <a:lnTo>
                        <a:pt x="6757" y="3000"/>
                      </a:lnTo>
                      <a:lnTo>
                        <a:pt x="6757" y="3250"/>
                      </a:lnTo>
                      <a:lnTo>
                        <a:pt x="6216" y="3750"/>
                      </a:lnTo>
                      <a:lnTo>
                        <a:pt x="5676" y="4250"/>
                      </a:lnTo>
                      <a:lnTo>
                        <a:pt x="5676" y="4750"/>
                      </a:lnTo>
                      <a:lnTo>
                        <a:pt x="5676" y="5750"/>
                      </a:lnTo>
                      <a:lnTo>
                        <a:pt x="5135" y="5750"/>
                      </a:lnTo>
                      <a:lnTo>
                        <a:pt x="4865" y="6750"/>
                      </a:lnTo>
                      <a:lnTo>
                        <a:pt x="4595" y="6750"/>
                      </a:lnTo>
                      <a:lnTo>
                        <a:pt x="4595" y="7750"/>
                      </a:lnTo>
                      <a:lnTo>
                        <a:pt x="4324" y="8250"/>
                      </a:lnTo>
                      <a:lnTo>
                        <a:pt x="4324" y="8750"/>
                      </a:lnTo>
                      <a:lnTo>
                        <a:pt x="3784" y="9250"/>
                      </a:lnTo>
                      <a:lnTo>
                        <a:pt x="3514" y="9750"/>
                      </a:lnTo>
                      <a:lnTo>
                        <a:pt x="3514" y="10750"/>
                      </a:lnTo>
                      <a:lnTo>
                        <a:pt x="3243" y="11750"/>
                      </a:lnTo>
                      <a:lnTo>
                        <a:pt x="2703" y="12250"/>
                      </a:lnTo>
                      <a:lnTo>
                        <a:pt x="2703" y="12750"/>
                      </a:lnTo>
                      <a:lnTo>
                        <a:pt x="2703" y="13250"/>
                      </a:lnTo>
                      <a:lnTo>
                        <a:pt x="2432" y="13750"/>
                      </a:lnTo>
                      <a:lnTo>
                        <a:pt x="2162" y="14750"/>
                      </a:lnTo>
                      <a:lnTo>
                        <a:pt x="1351" y="15750"/>
                      </a:lnTo>
                      <a:lnTo>
                        <a:pt x="1081" y="15750"/>
                      </a:lnTo>
                      <a:lnTo>
                        <a:pt x="1081" y="16750"/>
                      </a:lnTo>
                      <a:lnTo>
                        <a:pt x="1081" y="17250"/>
                      </a:lnTo>
                      <a:lnTo>
                        <a:pt x="1081" y="17750"/>
                      </a:lnTo>
                      <a:lnTo>
                        <a:pt x="1081" y="18000"/>
                      </a:lnTo>
                      <a:lnTo>
                        <a:pt x="811" y="18250"/>
                      </a:lnTo>
                      <a:lnTo>
                        <a:pt x="270" y="19000"/>
                      </a:lnTo>
                      <a:lnTo>
                        <a:pt x="270" y="19250"/>
                      </a:lnTo>
                      <a:lnTo>
                        <a:pt x="270" y="19750"/>
                      </a:lnTo>
                      <a:lnTo>
                        <a:pt x="0" y="19750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5" name="Group 207"/>
              <p:cNvGrpSpPr>
                <a:grpSpLocks/>
              </p:cNvGrpSpPr>
              <p:nvPr/>
            </p:nvGrpSpPr>
            <p:grpSpPr bwMode="auto">
              <a:xfrm>
                <a:off x="4922" y="3714"/>
                <a:ext cx="71" cy="57"/>
                <a:chOff x="7" y="0"/>
                <a:chExt cx="19985" cy="20000"/>
              </a:xfrm>
            </p:grpSpPr>
            <p:sp>
              <p:nvSpPr>
                <p:cNvPr id="16481" name="Arc 208"/>
                <p:cNvSpPr>
                  <a:spLocks/>
                </p:cNvSpPr>
                <p:nvPr/>
              </p:nvSpPr>
              <p:spPr bwMode="auto">
                <a:xfrm flipH="1">
                  <a:off x="7" y="709"/>
                  <a:ext cx="8095" cy="1929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911 h 21600"/>
                    <a:gd name="T4" fmla="*/ 0 w 21600"/>
                    <a:gd name="T5" fmla="*/ 911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2" name="Arc 209"/>
                <p:cNvSpPr>
                  <a:spLocks/>
                </p:cNvSpPr>
                <p:nvPr/>
              </p:nvSpPr>
              <p:spPr bwMode="auto">
                <a:xfrm>
                  <a:off x="11931" y="0"/>
                  <a:ext cx="8061" cy="1929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911 h 21600"/>
                    <a:gd name="T4" fmla="*/ 0 w 21600"/>
                    <a:gd name="T5" fmla="*/ 911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6" name="Group 210"/>
              <p:cNvGrpSpPr>
                <a:grpSpLocks/>
              </p:cNvGrpSpPr>
              <p:nvPr/>
            </p:nvGrpSpPr>
            <p:grpSpPr bwMode="auto">
              <a:xfrm>
                <a:off x="4641" y="3699"/>
                <a:ext cx="71" cy="75"/>
                <a:chOff x="0" y="0"/>
                <a:chExt cx="19991" cy="20000"/>
              </a:xfrm>
            </p:grpSpPr>
            <p:sp>
              <p:nvSpPr>
                <p:cNvPr id="16479" name="Arc 211"/>
                <p:cNvSpPr>
                  <a:spLocks/>
                </p:cNvSpPr>
                <p:nvPr/>
              </p:nvSpPr>
              <p:spPr bwMode="auto">
                <a:xfrm flipH="1">
                  <a:off x="0" y="647"/>
                  <a:ext cx="8064" cy="193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996 h 21600"/>
                    <a:gd name="T4" fmla="*/ 0 w 21600"/>
                    <a:gd name="T5" fmla="*/ 996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0" name="Arc 212"/>
                <p:cNvSpPr>
                  <a:spLocks/>
                </p:cNvSpPr>
                <p:nvPr/>
              </p:nvSpPr>
              <p:spPr bwMode="auto">
                <a:xfrm>
                  <a:off x="11884" y="0"/>
                  <a:ext cx="8107" cy="1935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006 h 21600"/>
                    <a:gd name="T4" fmla="*/ 0 w 21600"/>
                    <a:gd name="T5" fmla="*/ 1006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7" name="Group 213"/>
              <p:cNvGrpSpPr>
                <a:grpSpLocks/>
              </p:cNvGrpSpPr>
              <p:nvPr/>
            </p:nvGrpSpPr>
            <p:grpSpPr bwMode="auto">
              <a:xfrm>
                <a:off x="4787" y="3650"/>
                <a:ext cx="60" cy="124"/>
                <a:chOff x="0" y="0"/>
                <a:chExt cx="20000" cy="20000"/>
              </a:xfrm>
            </p:grpSpPr>
            <p:sp>
              <p:nvSpPr>
                <p:cNvPr id="16477" name="Arc 214"/>
                <p:cNvSpPr>
                  <a:spLocks/>
                </p:cNvSpPr>
                <p:nvPr/>
              </p:nvSpPr>
              <p:spPr bwMode="auto">
                <a:xfrm flipH="1">
                  <a:off x="0" y="647"/>
                  <a:ext cx="8176" cy="193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996 h 21600"/>
                    <a:gd name="T4" fmla="*/ 0 w 21600"/>
                    <a:gd name="T5" fmla="*/ 996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8" name="Arc 215"/>
                <p:cNvSpPr>
                  <a:spLocks/>
                </p:cNvSpPr>
                <p:nvPr/>
              </p:nvSpPr>
              <p:spPr bwMode="auto">
                <a:xfrm>
                  <a:off x="11901" y="0"/>
                  <a:ext cx="8099" cy="1935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006 h 21600"/>
                    <a:gd name="T4" fmla="*/ 0 w 21600"/>
                    <a:gd name="T5" fmla="*/ 1006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8" name="Group 216"/>
              <p:cNvGrpSpPr>
                <a:grpSpLocks/>
              </p:cNvGrpSpPr>
              <p:nvPr/>
            </p:nvGrpSpPr>
            <p:grpSpPr bwMode="auto">
              <a:xfrm>
                <a:off x="4569" y="3752"/>
                <a:ext cx="67" cy="30"/>
                <a:chOff x="0" y="0"/>
                <a:chExt cx="19992" cy="20000"/>
              </a:xfrm>
            </p:grpSpPr>
            <p:sp>
              <p:nvSpPr>
                <p:cNvPr id="16475" name="Freeform 217"/>
                <p:cNvSpPr>
                  <a:spLocks/>
                </p:cNvSpPr>
                <p:nvPr/>
              </p:nvSpPr>
              <p:spPr bwMode="auto">
                <a:xfrm>
                  <a:off x="0" y="0"/>
                  <a:ext cx="8583" cy="19755"/>
                </a:xfrm>
                <a:custGeom>
                  <a:avLst/>
                  <a:gdLst>
                    <a:gd name="T0" fmla="*/ 0 w 20000"/>
                    <a:gd name="T1" fmla="*/ 12924 h 20000"/>
                    <a:gd name="T2" fmla="*/ 0 w 20000"/>
                    <a:gd name="T3" fmla="*/ 12217 h 20000"/>
                    <a:gd name="T4" fmla="*/ 0 w 20000"/>
                    <a:gd name="T5" fmla="*/ 11330 h 20000"/>
                    <a:gd name="T6" fmla="*/ 0 w 20000"/>
                    <a:gd name="T7" fmla="*/ 10444 h 20000"/>
                    <a:gd name="T8" fmla="*/ 0 w 20000"/>
                    <a:gd name="T9" fmla="*/ 9738 h 20000"/>
                    <a:gd name="T10" fmla="*/ 0 w 20000"/>
                    <a:gd name="T11" fmla="*/ 9028 h 20000"/>
                    <a:gd name="T12" fmla="*/ 0 w 20000"/>
                    <a:gd name="T13" fmla="*/ 8322 h 20000"/>
                    <a:gd name="T14" fmla="*/ 0 w 20000"/>
                    <a:gd name="T15" fmla="*/ 7258 h 20000"/>
                    <a:gd name="T16" fmla="*/ 0 w 20000"/>
                    <a:gd name="T17" fmla="*/ 6551 h 20000"/>
                    <a:gd name="T18" fmla="*/ 0 w 20000"/>
                    <a:gd name="T19" fmla="*/ 5844 h 20000"/>
                    <a:gd name="T20" fmla="*/ 0 w 20000"/>
                    <a:gd name="T21" fmla="*/ 5133 h 20000"/>
                    <a:gd name="T22" fmla="*/ 0 w 20000"/>
                    <a:gd name="T23" fmla="*/ 4424 h 20000"/>
                    <a:gd name="T24" fmla="*/ 0 w 20000"/>
                    <a:gd name="T25" fmla="*/ 3718 h 20000"/>
                    <a:gd name="T26" fmla="*/ 0 w 20000"/>
                    <a:gd name="T27" fmla="*/ 3365 h 20000"/>
                    <a:gd name="T28" fmla="*/ 0 w 20000"/>
                    <a:gd name="T29" fmla="*/ 2655 h 20000"/>
                    <a:gd name="T30" fmla="*/ 0 w 20000"/>
                    <a:gd name="T31" fmla="*/ 2125 h 20000"/>
                    <a:gd name="T32" fmla="*/ 0 w 20000"/>
                    <a:gd name="T33" fmla="*/ 1593 h 20000"/>
                    <a:gd name="T34" fmla="*/ 0 w 20000"/>
                    <a:gd name="T35" fmla="*/ 1240 h 20000"/>
                    <a:gd name="T36" fmla="*/ 0 w 20000"/>
                    <a:gd name="T37" fmla="*/ 885 h 20000"/>
                    <a:gd name="T38" fmla="*/ 0 w 20000"/>
                    <a:gd name="T39" fmla="*/ 530 h 20000"/>
                    <a:gd name="T40" fmla="*/ 0 w 20000"/>
                    <a:gd name="T41" fmla="*/ 530 h 20000"/>
                    <a:gd name="T42" fmla="*/ 0 w 20000"/>
                    <a:gd name="T43" fmla="*/ 53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30 h 20000"/>
                    <a:gd name="T54" fmla="*/ 0 w 20000"/>
                    <a:gd name="T55" fmla="*/ 708 h 20000"/>
                    <a:gd name="T56" fmla="*/ 0 w 20000"/>
                    <a:gd name="T57" fmla="*/ 1240 h 20000"/>
                    <a:gd name="T58" fmla="*/ 0 w 20000"/>
                    <a:gd name="T59" fmla="*/ 1593 h 20000"/>
                    <a:gd name="T60" fmla="*/ 0 w 20000"/>
                    <a:gd name="T61" fmla="*/ 2125 h 20000"/>
                    <a:gd name="T62" fmla="*/ 0 w 20000"/>
                    <a:gd name="T63" fmla="*/ 2655 h 20000"/>
                    <a:gd name="T64" fmla="*/ 0 w 20000"/>
                    <a:gd name="T65" fmla="*/ 3365 h 20000"/>
                    <a:gd name="T66" fmla="*/ 0 w 20000"/>
                    <a:gd name="T67" fmla="*/ 4072 h 20000"/>
                    <a:gd name="T68" fmla="*/ 0 w 20000"/>
                    <a:gd name="T69" fmla="*/ 4779 h 20000"/>
                    <a:gd name="T70" fmla="*/ 0 w 20000"/>
                    <a:gd name="T71" fmla="*/ 5844 h 20000"/>
                    <a:gd name="T72" fmla="*/ 0 w 20000"/>
                    <a:gd name="T73" fmla="*/ 6551 h 20000"/>
                    <a:gd name="T74" fmla="*/ 0 w 20000"/>
                    <a:gd name="T75" fmla="*/ 7614 h 20000"/>
                    <a:gd name="T76" fmla="*/ 0 w 20000"/>
                    <a:gd name="T77" fmla="*/ 8322 h 20000"/>
                    <a:gd name="T78" fmla="*/ 0 w 20000"/>
                    <a:gd name="T79" fmla="*/ 9028 h 20000"/>
                    <a:gd name="T80" fmla="*/ 0 w 20000"/>
                    <a:gd name="T81" fmla="*/ 9738 h 20000"/>
                    <a:gd name="T82" fmla="*/ 0 w 20000"/>
                    <a:gd name="T83" fmla="*/ 10444 h 20000"/>
                    <a:gd name="T84" fmla="*/ 0 w 20000"/>
                    <a:gd name="T85" fmla="*/ 11154 h 20000"/>
                    <a:gd name="T86" fmla="*/ 0 w 20000"/>
                    <a:gd name="T87" fmla="*/ 11862 h 20000"/>
                    <a:gd name="T88" fmla="*/ 0 w 20000"/>
                    <a:gd name="T89" fmla="*/ 12568 h 20000"/>
                    <a:gd name="T90" fmla="*/ 0 w 20000"/>
                    <a:gd name="T91" fmla="*/ 12924 h 20000"/>
                    <a:gd name="T92" fmla="*/ 0 w 20000"/>
                    <a:gd name="T93" fmla="*/ 13455 h 20000"/>
                    <a:gd name="T94" fmla="*/ 0 w 20000"/>
                    <a:gd name="T95" fmla="*/ 13986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30" y="19000"/>
                      </a:moveTo>
                      <a:lnTo>
                        <a:pt x="19730" y="18250"/>
                      </a:lnTo>
                      <a:lnTo>
                        <a:pt x="19730" y="17750"/>
                      </a:lnTo>
                      <a:lnTo>
                        <a:pt x="18919" y="17250"/>
                      </a:lnTo>
                      <a:lnTo>
                        <a:pt x="18919" y="16750"/>
                      </a:lnTo>
                      <a:lnTo>
                        <a:pt x="18919" y="16000"/>
                      </a:lnTo>
                      <a:lnTo>
                        <a:pt x="18919" y="15750"/>
                      </a:lnTo>
                      <a:lnTo>
                        <a:pt x="18919" y="14750"/>
                      </a:lnTo>
                      <a:lnTo>
                        <a:pt x="18649" y="14000"/>
                      </a:lnTo>
                      <a:lnTo>
                        <a:pt x="18649" y="13750"/>
                      </a:lnTo>
                      <a:lnTo>
                        <a:pt x="17838" y="13250"/>
                      </a:lnTo>
                      <a:lnTo>
                        <a:pt x="17297" y="12750"/>
                      </a:lnTo>
                      <a:lnTo>
                        <a:pt x="17297" y="11750"/>
                      </a:lnTo>
                      <a:lnTo>
                        <a:pt x="16486" y="10750"/>
                      </a:lnTo>
                      <a:lnTo>
                        <a:pt x="16486" y="10250"/>
                      </a:lnTo>
                      <a:lnTo>
                        <a:pt x="16486" y="9750"/>
                      </a:lnTo>
                      <a:lnTo>
                        <a:pt x="16486" y="9250"/>
                      </a:lnTo>
                      <a:lnTo>
                        <a:pt x="16216" y="8750"/>
                      </a:lnTo>
                      <a:lnTo>
                        <a:pt x="16216" y="8250"/>
                      </a:lnTo>
                      <a:lnTo>
                        <a:pt x="15676" y="7750"/>
                      </a:lnTo>
                      <a:lnTo>
                        <a:pt x="15676" y="7250"/>
                      </a:lnTo>
                      <a:lnTo>
                        <a:pt x="15135" y="6750"/>
                      </a:lnTo>
                      <a:lnTo>
                        <a:pt x="15135" y="6250"/>
                      </a:lnTo>
                      <a:lnTo>
                        <a:pt x="15135" y="5750"/>
                      </a:lnTo>
                      <a:lnTo>
                        <a:pt x="14324" y="5250"/>
                      </a:lnTo>
                      <a:lnTo>
                        <a:pt x="14324" y="4750"/>
                      </a:lnTo>
                      <a:lnTo>
                        <a:pt x="13784" y="4750"/>
                      </a:lnTo>
                      <a:lnTo>
                        <a:pt x="13784" y="3750"/>
                      </a:lnTo>
                      <a:lnTo>
                        <a:pt x="13784" y="3250"/>
                      </a:lnTo>
                      <a:lnTo>
                        <a:pt x="13784" y="3000"/>
                      </a:lnTo>
                      <a:lnTo>
                        <a:pt x="12703" y="2750"/>
                      </a:lnTo>
                      <a:lnTo>
                        <a:pt x="12703" y="2250"/>
                      </a:lnTo>
                      <a:lnTo>
                        <a:pt x="12703" y="2000"/>
                      </a:lnTo>
                      <a:lnTo>
                        <a:pt x="12432" y="1750"/>
                      </a:lnTo>
                      <a:lnTo>
                        <a:pt x="11892" y="1750"/>
                      </a:lnTo>
                      <a:lnTo>
                        <a:pt x="11892" y="1250"/>
                      </a:lnTo>
                      <a:lnTo>
                        <a:pt x="11892" y="1000"/>
                      </a:lnTo>
                      <a:lnTo>
                        <a:pt x="11351" y="750"/>
                      </a:lnTo>
                      <a:lnTo>
                        <a:pt x="10541" y="750"/>
                      </a:lnTo>
                      <a:lnTo>
                        <a:pt x="10541" y="0"/>
                      </a:lnTo>
                      <a:lnTo>
                        <a:pt x="10270" y="0"/>
                      </a:lnTo>
                      <a:lnTo>
                        <a:pt x="9459" y="0"/>
                      </a:lnTo>
                      <a:lnTo>
                        <a:pt x="9189" y="0"/>
                      </a:lnTo>
                      <a:lnTo>
                        <a:pt x="8919" y="0"/>
                      </a:lnTo>
                      <a:lnTo>
                        <a:pt x="8919" y="750"/>
                      </a:lnTo>
                      <a:lnTo>
                        <a:pt x="8108" y="750"/>
                      </a:lnTo>
                      <a:lnTo>
                        <a:pt x="8108" y="1000"/>
                      </a:lnTo>
                      <a:lnTo>
                        <a:pt x="8108" y="1250"/>
                      </a:lnTo>
                      <a:lnTo>
                        <a:pt x="7568" y="1750"/>
                      </a:lnTo>
                      <a:lnTo>
                        <a:pt x="7297" y="2000"/>
                      </a:lnTo>
                      <a:lnTo>
                        <a:pt x="7297" y="2250"/>
                      </a:lnTo>
                      <a:lnTo>
                        <a:pt x="6757" y="2750"/>
                      </a:lnTo>
                      <a:lnTo>
                        <a:pt x="6757" y="3000"/>
                      </a:lnTo>
                      <a:lnTo>
                        <a:pt x="6757" y="3250"/>
                      </a:lnTo>
                      <a:lnTo>
                        <a:pt x="6216" y="3750"/>
                      </a:lnTo>
                      <a:lnTo>
                        <a:pt x="5676" y="4250"/>
                      </a:lnTo>
                      <a:lnTo>
                        <a:pt x="5676" y="4750"/>
                      </a:lnTo>
                      <a:lnTo>
                        <a:pt x="5676" y="5750"/>
                      </a:lnTo>
                      <a:lnTo>
                        <a:pt x="5135" y="5750"/>
                      </a:lnTo>
                      <a:lnTo>
                        <a:pt x="4865" y="6750"/>
                      </a:lnTo>
                      <a:lnTo>
                        <a:pt x="4595" y="6750"/>
                      </a:lnTo>
                      <a:lnTo>
                        <a:pt x="4595" y="7750"/>
                      </a:lnTo>
                      <a:lnTo>
                        <a:pt x="4324" y="8250"/>
                      </a:lnTo>
                      <a:lnTo>
                        <a:pt x="4324" y="8750"/>
                      </a:lnTo>
                      <a:lnTo>
                        <a:pt x="3784" y="9250"/>
                      </a:lnTo>
                      <a:lnTo>
                        <a:pt x="3514" y="9750"/>
                      </a:lnTo>
                      <a:lnTo>
                        <a:pt x="3514" y="10750"/>
                      </a:lnTo>
                      <a:lnTo>
                        <a:pt x="3243" y="11750"/>
                      </a:lnTo>
                      <a:lnTo>
                        <a:pt x="2703" y="12250"/>
                      </a:lnTo>
                      <a:lnTo>
                        <a:pt x="2703" y="12750"/>
                      </a:lnTo>
                      <a:lnTo>
                        <a:pt x="2703" y="13250"/>
                      </a:lnTo>
                      <a:lnTo>
                        <a:pt x="2432" y="13750"/>
                      </a:lnTo>
                      <a:lnTo>
                        <a:pt x="2162" y="14750"/>
                      </a:lnTo>
                      <a:lnTo>
                        <a:pt x="1351" y="15750"/>
                      </a:lnTo>
                      <a:lnTo>
                        <a:pt x="1081" y="15750"/>
                      </a:lnTo>
                      <a:lnTo>
                        <a:pt x="1081" y="16750"/>
                      </a:lnTo>
                      <a:lnTo>
                        <a:pt x="1081" y="17250"/>
                      </a:lnTo>
                      <a:lnTo>
                        <a:pt x="1081" y="17750"/>
                      </a:lnTo>
                      <a:lnTo>
                        <a:pt x="1081" y="18000"/>
                      </a:lnTo>
                      <a:lnTo>
                        <a:pt x="811" y="18250"/>
                      </a:lnTo>
                      <a:lnTo>
                        <a:pt x="270" y="19000"/>
                      </a:lnTo>
                      <a:lnTo>
                        <a:pt x="270" y="19250"/>
                      </a:lnTo>
                      <a:lnTo>
                        <a:pt x="270" y="19750"/>
                      </a:lnTo>
                      <a:lnTo>
                        <a:pt x="0" y="19750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6" name="Freeform 218"/>
                <p:cNvSpPr>
                  <a:spLocks/>
                </p:cNvSpPr>
                <p:nvPr/>
              </p:nvSpPr>
              <p:spPr bwMode="auto">
                <a:xfrm>
                  <a:off x="11380" y="241"/>
                  <a:ext cx="8612" cy="19759"/>
                </a:xfrm>
                <a:custGeom>
                  <a:avLst/>
                  <a:gdLst>
                    <a:gd name="T0" fmla="*/ 0 w 20000"/>
                    <a:gd name="T1" fmla="*/ 12998 h 20000"/>
                    <a:gd name="T2" fmla="*/ 0 w 20000"/>
                    <a:gd name="T3" fmla="*/ 12286 h 20000"/>
                    <a:gd name="T4" fmla="*/ 0 w 20000"/>
                    <a:gd name="T5" fmla="*/ 11394 h 20000"/>
                    <a:gd name="T6" fmla="*/ 0 w 20000"/>
                    <a:gd name="T7" fmla="*/ 10506 h 20000"/>
                    <a:gd name="T8" fmla="*/ 0 w 20000"/>
                    <a:gd name="T9" fmla="*/ 9792 h 20000"/>
                    <a:gd name="T10" fmla="*/ 0 w 20000"/>
                    <a:gd name="T11" fmla="*/ 9079 h 20000"/>
                    <a:gd name="T12" fmla="*/ 0 w 20000"/>
                    <a:gd name="T13" fmla="*/ 8369 h 20000"/>
                    <a:gd name="T14" fmla="*/ 0 w 20000"/>
                    <a:gd name="T15" fmla="*/ 7300 h 20000"/>
                    <a:gd name="T16" fmla="*/ 0 w 20000"/>
                    <a:gd name="T17" fmla="*/ 6590 h 20000"/>
                    <a:gd name="T18" fmla="*/ 0 w 20000"/>
                    <a:gd name="T19" fmla="*/ 5876 h 20000"/>
                    <a:gd name="T20" fmla="*/ 0 w 20000"/>
                    <a:gd name="T21" fmla="*/ 5165 h 20000"/>
                    <a:gd name="T22" fmla="*/ 0 w 20000"/>
                    <a:gd name="T23" fmla="*/ 4450 h 20000"/>
                    <a:gd name="T24" fmla="*/ 0 w 20000"/>
                    <a:gd name="T25" fmla="*/ 3739 h 20000"/>
                    <a:gd name="T26" fmla="*/ 0 w 20000"/>
                    <a:gd name="T27" fmla="*/ 3383 h 20000"/>
                    <a:gd name="T28" fmla="*/ 0 w 20000"/>
                    <a:gd name="T29" fmla="*/ 2668 h 20000"/>
                    <a:gd name="T30" fmla="*/ 0 w 20000"/>
                    <a:gd name="T31" fmla="*/ 2137 h 20000"/>
                    <a:gd name="T32" fmla="*/ 0 w 20000"/>
                    <a:gd name="T33" fmla="*/ 1601 h 20000"/>
                    <a:gd name="T34" fmla="*/ 0 w 20000"/>
                    <a:gd name="T35" fmla="*/ 1246 h 20000"/>
                    <a:gd name="T36" fmla="*/ 0 w 20000"/>
                    <a:gd name="T37" fmla="*/ 890 h 20000"/>
                    <a:gd name="T38" fmla="*/ 0 w 20000"/>
                    <a:gd name="T39" fmla="*/ 533 h 20000"/>
                    <a:gd name="T40" fmla="*/ 0 w 20000"/>
                    <a:gd name="T41" fmla="*/ 533 h 20000"/>
                    <a:gd name="T42" fmla="*/ 0 w 20000"/>
                    <a:gd name="T43" fmla="*/ 533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33 h 20000"/>
                    <a:gd name="T54" fmla="*/ 0 w 20000"/>
                    <a:gd name="T55" fmla="*/ 712 h 20000"/>
                    <a:gd name="T56" fmla="*/ 0 w 20000"/>
                    <a:gd name="T57" fmla="*/ 1246 h 20000"/>
                    <a:gd name="T58" fmla="*/ 0 w 20000"/>
                    <a:gd name="T59" fmla="*/ 1601 h 20000"/>
                    <a:gd name="T60" fmla="*/ 0 w 20000"/>
                    <a:gd name="T61" fmla="*/ 2137 h 20000"/>
                    <a:gd name="T62" fmla="*/ 0 w 20000"/>
                    <a:gd name="T63" fmla="*/ 2668 h 20000"/>
                    <a:gd name="T64" fmla="*/ 0 w 20000"/>
                    <a:gd name="T65" fmla="*/ 3383 h 20000"/>
                    <a:gd name="T66" fmla="*/ 0 w 20000"/>
                    <a:gd name="T67" fmla="*/ 4096 h 20000"/>
                    <a:gd name="T68" fmla="*/ 0 w 20000"/>
                    <a:gd name="T69" fmla="*/ 4807 h 20000"/>
                    <a:gd name="T70" fmla="*/ 0 w 20000"/>
                    <a:gd name="T71" fmla="*/ 5876 h 20000"/>
                    <a:gd name="T72" fmla="*/ 0 w 20000"/>
                    <a:gd name="T73" fmla="*/ 6590 h 20000"/>
                    <a:gd name="T74" fmla="*/ 0 w 20000"/>
                    <a:gd name="T75" fmla="*/ 7656 h 20000"/>
                    <a:gd name="T76" fmla="*/ 0 w 20000"/>
                    <a:gd name="T77" fmla="*/ 8369 h 20000"/>
                    <a:gd name="T78" fmla="*/ 0 w 20000"/>
                    <a:gd name="T79" fmla="*/ 9079 h 20000"/>
                    <a:gd name="T80" fmla="*/ 0 w 20000"/>
                    <a:gd name="T81" fmla="*/ 9792 h 20000"/>
                    <a:gd name="T82" fmla="*/ 0 w 20000"/>
                    <a:gd name="T83" fmla="*/ 10506 h 20000"/>
                    <a:gd name="T84" fmla="*/ 0 w 20000"/>
                    <a:gd name="T85" fmla="*/ 11218 h 20000"/>
                    <a:gd name="T86" fmla="*/ 0 w 20000"/>
                    <a:gd name="T87" fmla="*/ 11930 h 20000"/>
                    <a:gd name="T88" fmla="*/ 0 w 20000"/>
                    <a:gd name="T89" fmla="*/ 12641 h 20000"/>
                    <a:gd name="T90" fmla="*/ 0 w 20000"/>
                    <a:gd name="T91" fmla="*/ 12998 h 20000"/>
                    <a:gd name="T92" fmla="*/ 0 w 20000"/>
                    <a:gd name="T93" fmla="*/ 13533 h 20000"/>
                    <a:gd name="T94" fmla="*/ 0 w 20000"/>
                    <a:gd name="T95" fmla="*/ 14065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30" y="19000"/>
                      </a:moveTo>
                      <a:lnTo>
                        <a:pt x="19730" y="18250"/>
                      </a:lnTo>
                      <a:lnTo>
                        <a:pt x="19730" y="17750"/>
                      </a:lnTo>
                      <a:lnTo>
                        <a:pt x="18919" y="17250"/>
                      </a:lnTo>
                      <a:lnTo>
                        <a:pt x="18919" y="16750"/>
                      </a:lnTo>
                      <a:lnTo>
                        <a:pt x="18919" y="16000"/>
                      </a:lnTo>
                      <a:lnTo>
                        <a:pt x="18919" y="15750"/>
                      </a:lnTo>
                      <a:lnTo>
                        <a:pt x="18919" y="14750"/>
                      </a:lnTo>
                      <a:lnTo>
                        <a:pt x="18649" y="14000"/>
                      </a:lnTo>
                      <a:lnTo>
                        <a:pt x="18649" y="13750"/>
                      </a:lnTo>
                      <a:lnTo>
                        <a:pt x="17838" y="13250"/>
                      </a:lnTo>
                      <a:lnTo>
                        <a:pt x="17297" y="12750"/>
                      </a:lnTo>
                      <a:lnTo>
                        <a:pt x="17297" y="11750"/>
                      </a:lnTo>
                      <a:lnTo>
                        <a:pt x="16486" y="10750"/>
                      </a:lnTo>
                      <a:lnTo>
                        <a:pt x="16486" y="10250"/>
                      </a:lnTo>
                      <a:lnTo>
                        <a:pt x="16486" y="9750"/>
                      </a:lnTo>
                      <a:lnTo>
                        <a:pt x="16486" y="9250"/>
                      </a:lnTo>
                      <a:lnTo>
                        <a:pt x="16216" y="8750"/>
                      </a:lnTo>
                      <a:lnTo>
                        <a:pt x="16216" y="8250"/>
                      </a:lnTo>
                      <a:lnTo>
                        <a:pt x="15676" y="7750"/>
                      </a:lnTo>
                      <a:lnTo>
                        <a:pt x="15676" y="7250"/>
                      </a:lnTo>
                      <a:lnTo>
                        <a:pt x="15135" y="6750"/>
                      </a:lnTo>
                      <a:lnTo>
                        <a:pt x="15135" y="6250"/>
                      </a:lnTo>
                      <a:lnTo>
                        <a:pt x="15135" y="5750"/>
                      </a:lnTo>
                      <a:lnTo>
                        <a:pt x="14324" y="5250"/>
                      </a:lnTo>
                      <a:lnTo>
                        <a:pt x="14324" y="4750"/>
                      </a:lnTo>
                      <a:lnTo>
                        <a:pt x="13784" y="4750"/>
                      </a:lnTo>
                      <a:lnTo>
                        <a:pt x="13784" y="3750"/>
                      </a:lnTo>
                      <a:lnTo>
                        <a:pt x="13784" y="3250"/>
                      </a:lnTo>
                      <a:lnTo>
                        <a:pt x="13784" y="3000"/>
                      </a:lnTo>
                      <a:lnTo>
                        <a:pt x="12703" y="2750"/>
                      </a:lnTo>
                      <a:lnTo>
                        <a:pt x="12703" y="2250"/>
                      </a:lnTo>
                      <a:lnTo>
                        <a:pt x="12703" y="2000"/>
                      </a:lnTo>
                      <a:lnTo>
                        <a:pt x="12432" y="1750"/>
                      </a:lnTo>
                      <a:lnTo>
                        <a:pt x="11892" y="1750"/>
                      </a:lnTo>
                      <a:lnTo>
                        <a:pt x="11892" y="1250"/>
                      </a:lnTo>
                      <a:lnTo>
                        <a:pt x="11892" y="1000"/>
                      </a:lnTo>
                      <a:lnTo>
                        <a:pt x="11351" y="750"/>
                      </a:lnTo>
                      <a:lnTo>
                        <a:pt x="10541" y="750"/>
                      </a:lnTo>
                      <a:lnTo>
                        <a:pt x="10541" y="0"/>
                      </a:lnTo>
                      <a:lnTo>
                        <a:pt x="10270" y="0"/>
                      </a:lnTo>
                      <a:lnTo>
                        <a:pt x="9459" y="0"/>
                      </a:lnTo>
                      <a:lnTo>
                        <a:pt x="9189" y="0"/>
                      </a:lnTo>
                      <a:lnTo>
                        <a:pt x="8919" y="0"/>
                      </a:lnTo>
                      <a:lnTo>
                        <a:pt x="8919" y="750"/>
                      </a:lnTo>
                      <a:lnTo>
                        <a:pt x="8108" y="750"/>
                      </a:lnTo>
                      <a:lnTo>
                        <a:pt x="8108" y="1000"/>
                      </a:lnTo>
                      <a:lnTo>
                        <a:pt x="8108" y="1250"/>
                      </a:lnTo>
                      <a:lnTo>
                        <a:pt x="7568" y="1750"/>
                      </a:lnTo>
                      <a:lnTo>
                        <a:pt x="7297" y="2000"/>
                      </a:lnTo>
                      <a:lnTo>
                        <a:pt x="7297" y="2250"/>
                      </a:lnTo>
                      <a:lnTo>
                        <a:pt x="6757" y="2750"/>
                      </a:lnTo>
                      <a:lnTo>
                        <a:pt x="6757" y="3000"/>
                      </a:lnTo>
                      <a:lnTo>
                        <a:pt x="6757" y="3250"/>
                      </a:lnTo>
                      <a:lnTo>
                        <a:pt x="6216" y="3750"/>
                      </a:lnTo>
                      <a:lnTo>
                        <a:pt x="5676" y="4250"/>
                      </a:lnTo>
                      <a:lnTo>
                        <a:pt x="5676" y="4750"/>
                      </a:lnTo>
                      <a:lnTo>
                        <a:pt x="5676" y="5750"/>
                      </a:lnTo>
                      <a:lnTo>
                        <a:pt x="5135" y="5750"/>
                      </a:lnTo>
                      <a:lnTo>
                        <a:pt x="4865" y="6750"/>
                      </a:lnTo>
                      <a:lnTo>
                        <a:pt x="4595" y="6750"/>
                      </a:lnTo>
                      <a:lnTo>
                        <a:pt x="4595" y="7750"/>
                      </a:lnTo>
                      <a:lnTo>
                        <a:pt x="4324" y="8250"/>
                      </a:lnTo>
                      <a:lnTo>
                        <a:pt x="4324" y="8750"/>
                      </a:lnTo>
                      <a:lnTo>
                        <a:pt x="3784" y="9250"/>
                      </a:lnTo>
                      <a:lnTo>
                        <a:pt x="3514" y="9750"/>
                      </a:lnTo>
                      <a:lnTo>
                        <a:pt x="3514" y="10750"/>
                      </a:lnTo>
                      <a:lnTo>
                        <a:pt x="3243" y="11750"/>
                      </a:lnTo>
                      <a:lnTo>
                        <a:pt x="2703" y="12250"/>
                      </a:lnTo>
                      <a:lnTo>
                        <a:pt x="2703" y="12750"/>
                      </a:lnTo>
                      <a:lnTo>
                        <a:pt x="2703" y="13250"/>
                      </a:lnTo>
                      <a:lnTo>
                        <a:pt x="2432" y="13750"/>
                      </a:lnTo>
                      <a:lnTo>
                        <a:pt x="2162" y="14750"/>
                      </a:lnTo>
                      <a:lnTo>
                        <a:pt x="1351" y="15750"/>
                      </a:lnTo>
                      <a:lnTo>
                        <a:pt x="1081" y="15750"/>
                      </a:lnTo>
                      <a:lnTo>
                        <a:pt x="1081" y="16750"/>
                      </a:lnTo>
                      <a:lnTo>
                        <a:pt x="1081" y="17250"/>
                      </a:lnTo>
                      <a:lnTo>
                        <a:pt x="1081" y="17750"/>
                      </a:lnTo>
                      <a:lnTo>
                        <a:pt x="1081" y="18000"/>
                      </a:lnTo>
                      <a:lnTo>
                        <a:pt x="811" y="18250"/>
                      </a:lnTo>
                      <a:lnTo>
                        <a:pt x="270" y="19000"/>
                      </a:lnTo>
                      <a:lnTo>
                        <a:pt x="270" y="19250"/>
                      </a:lnTo>
                      <a:lnTo>
                        <a:pt x="270" y="19750"/>
                      </a:lnTo>
                      <a:lnTo>
                        <a:pt x="0" y="19750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9" name="Group 219"/>
              <p:cNvGrpSpPr>
                <a:grpSpLocks/>
              </p:cNvGrpSpPr>
              <p:nvPr/>
            </p:nvGrpSpPr>
            <p:grpSpPr bwMode="auto">
              <a:xfrm>
                <a:off x="4847" y="3745"/>
                <a:ext cx="67" cy="29"/>
                <a:chOff x="0" y="0"/>
                <a:chExt cx="20001" cy="20000"/>
              </a:xfrm>
            </p:grpSpPr>
            <p:sp>
              <p:nvSpPr>
                <p:cNvPr id="16473" name="Freeform 220"/>
                <p:cNvSpPr>
                  <a:spLocks/>
                </p:cNvSpPr>
                <p:nvPr/>
              </p:nvSpPr>
              <p:spPr bwMode="auto">
                <a:xfrm>
                  <a:off x="0" y="0"/>
                  <a:ext cx="8623" cy="19755"/>
                </a:xfrm>
                <a:custGeom>
                  <a:avLst/>
                  <a:gdLst>
                    <a:gd name="T0" fmla="*/ 0 w 20000"/>
                    <a:gd name="T1" fmla="*/ 12924 h 20000"/>
                    <a:gd name="T2" fmla="*/ 0 w 20000"/>
                    <a:gd name="T3" fmla="*/ 12217 h 20000"/>
                    <a:gd name="T4" fmla="*/ 0 w 20000"/>
                    <a:gd name="T5" fmla="*/ 11330 h 20000"/>
                    <a:gd name="T6" fmla="*/ 0 w 20000"/>
                    <a:gd name="T7" fmla="*/ 10444 h 20000"/>
                    <a:gd name="T8" fmla="*/ 0 w 20000"/>
                    <a:gd name="T9" fmla="*/ 9738 h 20000"/>
                    <a:gd name="T10" fmla="*/ 0 w 20000"/>
                    <a:gd name="T11" fmla="*/ 9028 h 20000"/>
                    <a:gd name="T12" fmla="*/ 0 w 20000"/>
                    <a:gd name="T13" fmla="*/ 8322 h 20000"/>
                    <a:gd name="T14" fmla="*/ 0 w 20000"/>
                    <a:gd name="T15" fmla="*/ 7258 h 20000"/>
                    <a:gd name="T16" fmla="*/ 0 w 20000"/>
                    <a:gd name="T17" fmla="*/ 6551 h 20000"/>
                    <a:gd name="T18" fmla="*/ 0 w 20000"/>
                    <a:gd name="T19" fmla="*/ 5844 h 20000"/>
                    <a:gd name="T20" fmla="*/ 0 w 20000"/>
                    <a:gd name="T21" fmla="*/ 5133 h 20000"/>
                    <a:gd name="T22" fmla="*/ 0 w 20000"/>
                    <a:gd name="T23" fmla="*/ 4424 h 20000"/>
                    <a:gd name="T24" fmla="*/ 0 w 20000"/>
                    <a:gd name="T25" fmla="*/ 3718 h 20000"/>
                    <a:gd name="T26" fmla="*/ 0 w 20000"/>
                    <a:gd name="T27" fmla="*/ 3365 h 20000"/>
                    <a:gd name="T28" fmla="*/ 0 w 20000"/>
                    <a:gd name="T29" fmla="*/ 2655 h 20000"/>
                    <a:gd name="T30" fmla="*/ 0 w 20000"/>
                    <a:gd name="T31" fmla="*/ 2125 h 20000"/>
                    <a:gd name="T32" fmla="*/ 0 w 20000"/>
                    <a:gd name="T33" fmla="*/ 1593 h 20000"/>
                    <a:gd name="T34" fmla="*/ 0 w 20000"/>
                    <a:gd name="T35" fmla="*/ 1240 h 20000"/>
                    <a:gd name="T36" fmla="*/ 0 w 20000"/>
                    <a:gd name="T37" fmla="*/ 885 h 20000"/>
                    <a:gd name="T38" fmla="*/ 0 w 20000"/>
                    <a:gd name="T39" fmla="*/ 530 h 20000"/>
                    <a:gd name="T40" fmla="*/ 0 w 20000"/>
                    <a:gd name="T41" fmla="*/ 530 h 20000"/>
                    <a:gd name="T42" fmla="*/ 0 w 20000"/>
                    <a:gd name="T43" fmla="*/ 53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30 h 20000"/>
                    <a:gd name="T54" fmla="*/ 0 w 20000"/>
                    <a:gd name="T55" fmla="*/ 708 h 20000"/>
                    <a:gd name="T56" fmla="*/ 0 w 20000"/>
                    <a:gd name="T57" fmla="*/ 1240 h 20000"/>
                    <a:gd name="T58" fmla="*/ 0 w 20000"/>
                    <a:gd name="T59" fmla="*/ 1593 h 20000"/>
                    <a:gd name="T60" fmla="*/ 0 w 20000"/>
                    <a:gd name="T61" fmla="*/ 2125 h 20000"/>
                    <a:gd name="T62" fmla="*/ 0 w 20000"/>
                    <a:gd name="T63" fmla="*/ 2655 h 20000"/>
                    <a:gd name="T64" fmla="*/ 0 w 20000"/>
                    <a:gd name="T65" fmla="*/ 3365 h 20000"/>
                    <a:gd name="T66" fmla="*/ 0 w 20000"/>
                    <a:gd name="T67" fmla="*/ 4072 h 20000"/>
                    <a:gd name="T68" fmla="*/ 0 w 20000"/>
                    <a:gd name="T69" fmla="*/ 4779 h 20000"/>
                    <a:gd name="T70" fmla="*/ 0 w 20000"/>
                    <a:gd name="T71" fmla="*/ 5844 h 20000"/>
                    <a:gd name="T72" fmla="*/ 0 w 20000"/>
                    <a:gd name="T73" fmla="*/ 6551 h 20000"/>
                    <a:gd name="T74" fmla="*/ 0 w 20000"/>
                    <a:gd name="T75" fmla="*/ 7614 h 20000"/>
                    <a:gd name="T76" fmla="*/ 0 w 20000"/>
                    <a:gd name="T77" fmla="*/ 8322 h 20000"/>
                    <a:gd name="T78" fmla="*/ 0 w 20000"/>
                    <a:gd name="T79" fmla="*/ 9028 h 20000"/>
                    <a:gd name="T80" fmla="*/ 0 w 20000"/>
                    <a:gd name="T81" fmla="*/ 9738 h 20000"/>
                    <a:gd name="T82" fmla="*/ 0 w 20000"/>
                    <a:gd name="T83" fmla="*/ 10444 h 20000"/>
                    <a:gd name="T84" fmla="*/ 0 w 20000"/>
                    <a:gd name="T85" fmla="*/ 11154 h 20000"/>
                    <a:gd name="T86" fmla="*/ 0 w 20000"/>
                    <a:gd name="T87" fmla="*/ 11862 h 20000"/>
                    <a:gd name="T88" fmla="*/ 0 w 20000"/>
                    <a:gd name="T89" fmla="*/ 12568 h 20000"/>
                    <a:gd name="T90" fmla="*/ 0 w 20000"/>
                    <a:gd name="T91" fmla="*/ 12924 h 20000"/>
                    <a:gd name="T92" fmla="*/ 0 w 20000"/>
                    <a:gd name="T93" fmla="*/ 13455 h 20000"/>
                    <a:gd name="T94" fmla="*/ 0 w 20000"/>
                    <a:gd name="T95" fmla="*/ 13986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30" y="19000"/>
                      </a:moveTo>
                      <a:lnTo>
                        <a:pt x="19730" y="18250"/>
                      </a:lnTo>
                      <a:lnTo>
                        <a:pt x="19730" y="17750"/>
                      </a:lnTo>
                      <a:lnTo>
                        <a:pt x="18919" y="17250"/>
                      </a:lnTo>
                      <a:lnTo>
                        <a:pt x="18919" y="16750"/>
                      </a:lnTo>
                      <a:lnTo>
                        <a:pt x="18919" y="16000"/>
                      </a:lnTo>
                      <a:lnTo>
                        <a:pt x="18919" y="15750"/>
                      </a:lnTo>
                      <a:lnTo>
                        <a:pt x="18919" y="14750"/>
                      </a:lnTo>
                      <a:lnTo>
                        <a:pt x="18649" y="14000"/>
                      </a:lnTo>
                      <a:lnTo>
                        <a:pt x="18649" y="13750"/>
                      </a:lnTo>
                      <a:lnTo>
                        <a:pt x="17838" y="13250"/>
                      </a:lnTo>
                      <a:lnTo>
                        <a:pt x="17297" y="12750"/>
                      </a:lnTo>
                      <a:lnTo>
                        <a:pt x="17297" y="11750"/>
                      </a:lnTo>
                      <a:lnTo>
                        <a:pt x="16486" y="10750"/>
                      </a:lnTo>
                      <a:lnTo>
                        <a:pt x="16486" y="10250"/>
                      </a:lnTo>
                      <a:lnTo>
                        <a:pt x="16486" y="9750"/>
                      </a:lnTo>
                      <a:lnTo>
                        <a:pt x="16486" y="9250"/>
                      </a:lnTo>
                      <a:lnTo>
                        <a:pt x="16216" y="8750"/>
                      </a:lnTo>
                      <a:lnTo>
                        <a:pt x="16216" y="8250"/>
                      </a:lnTo>
                      <a:lnTo>
                        <a:pt x="15676" y="7750"/>
                      </a:lnTo>
                      <a:lnTo>
                        <a:pt x="15676" y="7250"/>
                      </a:lnTo>
                      <a:lnTo>
                        <a:pt x="15135" y="6750"/>
                      </a:lnTo>
                      <a:lnTo>
                        <a:pt x="15135" y="6250"/>
                      </a:lnTo>
                      <a:lnTo>
                        <a:pt x="15135" y="5750"/>
                      </a:lnTo>
                      <a:lnTo>
                        <a:pt x="14324" y="5250"/>
                      </a:lnTo>
                      <a:lnTo>
                        <a:pt x="14324" y="4750"/>
                      </a:lnTo>
                      <a:lnTo>
                        <a:pt x="13784" y="4750"/>
                      </a:lnTo>
                      <a:lnTo>
                        <a:pt x="13784" y="3750"/>
                      </a:lnTo>
                      <a:lnTo>
                        <a:pt x="13784" y="3250"/>
                      </a:lnTo>
                      <a:lnTo>
                        <a:pt x="13784" y="3000"/>
                      </a:lnTo>
                      <a:lnTo>
                        <a:pt x="12703" y="2750"/>
                      </a:lnTo>
                      <a:lnTo>
                        <a:pt x="12703" y="2250"/>
                      </a:lnTo>
                      <a:lnTo>
                        <a:pt x="12703" y="2000"/>
                      </a:lnTo>
                      <a:lnTo>
                        <a:pt x="12432" y="1750"/>
                      </a:lnTo>
                      <a:lnTo>
                        <a:pt x="11892" y="1750"/>
                      </a:lnTo>
                      <a:lnTo>
                        <a:pt x="11892" y="1250"/>
                      </a:lnTo>
                      <a:lnTo>
                        <a:pt x="11892" y="1000"/>
                      </a:lnTo>
                      <a:lnTo>
                        <a:pt x="11351" y="750"/>
                      </a:lnTo>
                      <a:lnTo>
                        <a:pt x="10541" y="750"/>
                      </a:lnTo>
                      <a:lnTo>
                        <a:pt x="10541" y="0"/>
                      </a:lnTo>
                      <a:lnTo>
                        <a:pt x="10270" y="0"/>
                      </a:lnTo>
                      <a:lnTo>
                        <a:pt x="9459" y="0"/>
                      </a:lnTo>
                      <a:lnTo>
                        <a:pt x="9189" y="0"/>
                      </a:lnTo>
                      <a:lnTo>
                        <a:pt x="8919" y="0"/>
                      </a:lnTo>
                      <a:lnTo>
                        <a:pt x="8919" y="750"/>
                      </a:lnTo>
                      <a:lnTo>
                        <a:pt x="8108" y="750"/>
                      </a:lnTo>
                      <a:lnTo>
                        <a:pt x="8108" y="1000"/>
                      </a:lnTo>
                      <a:lnTo>
                        <a:pt x="8108" y="1250"/>
                      </a:lnTo>
                      <a:lnTo>
                        <a:pt x="7568" y="1750"/>
                      </a:lnTo>
                      <a:lnTo>
                        <a:pt x="7297" y="2000"/>
                      </a:lnTo>
                      <a:lnTo>
                        <a:pt x="7297" y="2250"/>
                      </a:lnTo>
                      <a:lnTo>
                        <a:pt x="6757" y="2750"/>
                      </a:lnTo>
                      <a:lnTo>
                        <a:pt x="6757" y="3000"/>
                      </a:lnTo>
                      <a:lnTo>
                        <a:pt x="6757" y="3250"/>
                      </a:lnTo>
                      <a:lnTo>
                        <a:pt x="6216" y="3750"/>
                      </a:lnTo>
                      <a:lnTo>
                        <a:pt x="5676" y="4250"/>
                      </a:lnTo>
                      <a:lnTo>
                        <a:pt x="5676" y="4750"/>
                      </a:lnTo>
                      <a:lnTo>
                        <a:pt x="5676" y="5750"/>
                      </a:lnTo>
                      <a:lnTo>
                        <a:pt x="5135" y="5750"/>
                      </a:lnTo>
                      <a:lnTo>
                        <a:pt x="4865" y="6750"/>
                      </a:lnTo>
                      <a:lnTo>
                        <a:pt x="4595" y="6750"/>
                      </a:lnTo>
                      <a:lnTo>
                        <a:pt x="4595" y="7750"/>
                      </a:lnTo>
                      <a:lnTo>
                        <a:pt x="4324" y="8250"/>
                      </a:lnTo>
                      <a:lnTo>
                        <a:pt x="4324" y="8750"/>
                      </a:lnTo>
                      <a:lnTo>
                        <a:pt x="3784" y="9250"/>
                      </a:lnTo>
                      <a:lnTo>
                        <a:pt x="3514" y="9750"/>
                      </a:lnTo>
                      <a:lnTo>
                        <a:pt x="3514" y="10750"/>
                      </a:lnTo>
                      <a:lnTo>
                        <a:pt x="3243" y="11750"/>
                      </a:lnTo>
                      <a:lnTo>
                        <a:pt x="2703" y="12250"/>
                      </a:lnTo>
                      <a:lnTo>
                        <a:pt x="2703" y="12750"/>
                      </a:lnTo>
                      <a:lnTo>
                        <a:pt x="2703" y="13250"/>
                      </a:lnTo>
                      <a:lnTo>
                        <a:pt x="2432" y="13750"/>
                      </a:lnTo>
                      <a:lnTo>
                        <a:pt x="2162" y="14750"/>
                      </a:lnTo>
                      <a:lnTo>
                        <a:pt x="1351" y="15750"/>
                      </a:lnTo>
                      <a:lnTo>
                        <a:pt x="1081" y="15750"/>
                      </a:lnTo>
                      <a:lnTo>
                        <a:pt x="1081" y="16750"/>
                      </a:lnTo>
                      <a:lnTo>
                        <a:pt x="1081" y="17250"/>
                      </a:lnTo>
                      <a:lnTo>
                        <a:pt x="1081" y="17750"/>
                      </a:lnTo>
                      <a:lnTo>
                        <a:pt x="1081" y="18000"/>
                      </a:lnTo>
                      <a:lnTo>
                        <a:pt x="811" y="18250"/>
                      </a:lnTo>
                      <a:lnTo>
                        <a:pt x="270" y="19000"/>
                      </a:lnTo>
                      <a:lnTo>
                        <a:pt x="270" y="19250"/>
                      </a:lnTo>
                      <a:lnTo>
                        <a:pt x="270" y="19750"/>
                      </a:lnTo>
                      <a:lnTo>
                        <a:pt x="0" y="19750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4" name="Freeform 221"/>
                <p:cNvSpPr>
                  <a:spLocks/>
                </p:cNvSpPr>
                <p:nvPr/>
              </p:nvSpPr>
              <p:spPr bwMode="auto">
                <a:xfrm>
                  <a:off x="11385" y="245"/>
                  <a:ext cx="8616" cy="19755"/>
                </a:xfrm>
                <a:custGeom>
                  <a:avLst/>
                  <a:gdLst>
                    <a:gd name="T0" fmla="*/ 0 w 20000"/>
                    <a:gd name="T1" fmla="*/ 12924 h 20000"/>
                    <a:gd name="T2" fmla="*/ 0 w 20000"/>
                    <a:gd name="T3" fmla="*/ 12217 h 20000"/>
                    <a:gd name="T4" fmla="*/ 0 w 20000"/>
                    <a:gd name="T5" fmla="*/ 11330 h 20000"/>
                    <a:gd name="T6" fmla="*/ 0 w 20000"/>
                    <a:gd name="T7" fmla="*/ 10444 h 20000"/>
                    <a:gd name="T8" fmla="*/ 0 w 20000"/>
                    <a:gd name="T9" fmla="*/ 9738 h 20000"/>
                    <a:gd name="T10" fmla="*/ 0 w 20000"/>
                    <a:gd name="T11" fmla="*/ 9028 h 20000"/>
                    <a:gd name="T12" fmla="*/ 0 w 20000"/>
                    <a:gd name="T13" fmla="*/ 8322 h 20000"/>
                    <a:gd name="T14" fmla="*/ 0 w 20000"/>
                    <a:gd name="T15" fmla="*/ 7258 h 20000"/>
                    <a:gd name="T16" fmla="*/ 0 w 20000"/>
                    <a:gd name="T17" fmla="*/ 6551 h 20000"/>
                    <a:gd name="T18" fmla="*/ 0 w 20000"/>
                    <a:gd name="T19" fmla="*/ 5844 h 20000"/>
                    <a:gd name="T20" fmla="*/ 0 w 20000"/>
                    <a:gd name="T21" fmla="*/ 5133 h 20000"/>
                    <a:gd name="T22" fmla="*/ 0 w 20000"/>
                    <a:gd name="T23" fmla="*/ 4424 h 20000"/>
                    <a:gd name="T24" fmla="*/ 0 w 20000"/>
                    <a:gd name="T25" fmla="*/ 3718 h 20000"/>
                    <a:gd name="T26" fmla="*/ 0 w 20000"/>
                    <a:gd name="T27" fmla="*/ 3365 h 20000"/>
                    <a:gd name="T28" fmla="*/ 0 w 20000"/>
                    <a:gd name="T29" fmla="*/ 2655 h 20000"/>
                    <a:gd name="T30" fmla="*/ 0 w 20000"/>
                    <a:gd name="T31" fmla="*/ 2125 h 20000"/>
                    <a:gd name="T32" fmla="*/ 0 w 20000"/>
                    <a:gd name="T33" fmla="*/ 1593 h 20000"/>
                    <a:gd name="T34" fmla="*/ 0 w 20000"/>
                    <a:gd name="T35" fmla="*/ 1240 h 20000"/>
                    <a:gd name="T36" fmla="*/ 0 w 20000"/>
                    <a:gd name="T37" fmla="*/ 885 h 20000"/>
                    <a:gd name="T38" fmla="*/ 0 w 20000"/>
                    <a:gd name="T39" fmla="*/ 530 h 20000"/>
                    <a:gd name="T40" fmla="*/ 0 w 20000"/>
                    <a:gd name="T41" fmla="*/ 530 h 20000"/>
                    <a:gd name="T42" fmla="*/ 0 w 20000"/>
                    <a:gd name="T43" fmla="*/ 53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30 h 20000"/>
                    <a:gd name="T54" fmla="*/ 0 w 20000"/>
                    <a:gd name="T55" fmla="*/ 708 h 20000"/>
                    <a:gd name="T56" fmla="*/ 0 w 20000"/>
                    <a:gd name="T57" fmla="*/ 1240 h 20000"/>
                    <a:gd name="T58" fmla="*/ 0 w 20000"/>
                    <a:gd name="T59" fmla="*/ 1593 h 20000"/>
                    <a:gd name="T60" fmla="*/ 0 w 20000"/>
                    <a:gd name="T61" fmla="*/ 2125 h 20000"/>
                    <a:gd name="T62" fmla="*/ 0 w 20000"/>
                    <a:gd name="T63" fmla="*/ 2655 h 20000"/>
                    <a:gd name="T64" fmla="*/ 0 w 20000"/>
                    <a:gd name="T65" fmla="*/ 3365 h 20000"/>
                    <a:gd name="T66" fmla="*/ 0 w 20000"/>
                    <a:gd name="T67" fmla="*/ 4072 h 20000"/>
                    <a:gd name="T68" fmla="*/ 0 w 20000"/>
                    <a:gd name="T69" fmla="*/ 4779 h 20000"/>
                    <a:gd name="T70" fmla="*/ 0 w 20000"/>
                    <a:gd name="T71" fmla="*/ 5844 h 20000"/>
                    <a:gd name="T72" fmla="*/ 0 w 20000"/>
                    <a:gd name="T73" fmla="*/ 6551 h 20000"/>
                    <a:gd name="T74" fmla="*/ 0 w 20000"/>
                    <a:gd name="T75" fmla="*/ 7614 h 20000"/>
                    <a:gd name="T76" fmla="*/ 0 w 20000"/>
                    <a:gd name="T77" fmla="*/ 8322 h 20000"/>
                    <a:gd name="T78" fmla="*/ 0 w 20000"/>
                    <a:gd name="T79" fmla="*/ 9028 h 20000"/>
                    <a:gd name="T80" fmla="*/ 0 w 20000"/>
                    <a:gd name="T81" fmla="*/ 9738 h 20000"/>
                    <a:gd name="T82" fmla="*/ 0 w 20000"/>
                    <a:gd name="T83" fmla="*/ 10444 h 20000"/>
                    <a:gd name="T84" fmla="*/ 0 w 20000"/>
                    <a:gd name="T85" fmla="*/ 11154 h 20000"/>
                    <a:gd name="T86" fmla="*/ 0 w 20000"/>
                    <a:gd name="T87" fmla="*/ 11862 h 20000"/>
                    <a:gd name="T88" fmla="*/ 0 w 20000"/>
                    <a:gd name="T89" fmla="*/ 12568 h 20000"/>
                    <a:gd name="T90" fmla="*/ 0 w 20000"/>
                    <a:gd name="T91" fmla="*/ 12924 h 20000"/>
                    <a:gd name="T92" fmla="*/ 0 w 20000"/>
                    <a:gd name="T93" fmla="*/ 13455 h 20000"/>
                    <a:gd name="T94" fmla="*/ 0 w 20000"/>
                    <a:gd name="T95" fmla="*/ 13986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30" y="19000"/>
                      </a:moveTo>
                      <a:lnTo>
                        <a:pt x="19730" y="18250"/>
                      </a:lnTo>
                      <a:lnTo>
                        <a:pt x="19730" y="17750"/>
                      </a:lnTo>
                      <a:lnTo>
                        <a:pt x="18919" y="17250"/>
                      </a:lnTo>
                      <a:lnTo>
                        <a:pt x="18919" y="16750"/>
                      </a:lnTo>
                      <a:lnTo>
                        <a:pt x="18919" y="16000"/>
                      </a:lnTo>
                      <a:lnTo>
                        <a:pt x="18919" y="15750"/>
                      </a:lnTo>
                      <a:lnTo>
                        <a:pt x="18919" y="14750"/>
                      </a:lnTo>
                      <a:lnTo>
                        <a:pt x="18649" y="14000"/>
                      </a:lnTo>
                      <a:lnTo>
                        <a:pt x="18649" y="13750"/>
                      </a:lnTo>
                      <a:lnTo>
                        <a:pt x="17838" y="13250"/>
                      </a:lnTo>
                      <a:lnTo>
                        <a:pt x="17297" y="12750"/>
                      </a:lnTo>
                      <a:lnTo>
                        <a:pt x="17297" y="11750"/>
                      </a:lnTo>
                      <a:lnTo>
                        <a:pt x="16486" y="10750"/>
                      </a:lnTo>
                      <a:lnTo>
                        <a:pt x="16486" y="10250"/>
                      </a:lnTo>
                      <a:lnTo>
                        <a:pt x="16486" y="9750"/>
                      </a:lnTo>
                      <a:lnTo>
                        <a:pt x="16486" y="9250"/>
                      </a:lnTo>
                      <a:lnTo>
                        <a:pt x="16216" y="8750"/>
                      </a:lnTo>
                      <a:lnTo>
                        <a:pt x="16216" y="8250"/>
                      </a:lnTo>
                      <a:lnTo>
                        <a:pt x="15676" y="7750"/>
                      </a:lnTo>
                      <a:lnTo>
                        <a:pt x="15676" y="7250"/>
                      </a:lnTo>
                      <a:lnTo>
                        <a:pt x="15135" y="6750"/>
                      </a:lnTo>
                      <a:lnTo>
                        <a:pt x="15135" y="6250"/>
                      </a:lnTo>
                      <a:lnTo>
                        <a:pt x="15135" y="5750"/>
                      </a:lnTo>
                      <a:lnTo>
                        <a:pt x="14324" y="5250"/>
                      </a:lnTo>
                      <a:lnTo>
                        <a:pt x="14324" y="4750"/>
                      </a:lnTo>
                      <a:lnTo>
                        <a:pt x="13784" y="4750"/>
                      </a:lnTo>
                      <a:lnTo>
                        <a:pt x="13784" y="3750"/>
                      </a:lnTo>
                      <a:lnTo>
                        <a:pt x="13784" y="3250"/>
                      </a:lnTo>
                      <a:lnTo>
                        <a:pt x="13784" y="3000"/>
                      </a:lnTo>
                      <a:lnTo>
                        <a:pt x="12703" y="2750"/>
                      </a:lnTo>
                      <a:lnTo>
                        <a:pt x="12703" y="2250"/>
                      </a:lnTo>
                      <a:lnTo>
                        <a:pt x="12703" y="2000"/>
                      </a:lnTo>
                      <a:lnTo>
                        <a:pt x="12432" y="1750"/>
                      </a:lnTo>
                      <a:lnTo>
                        <a:pt x="11892" y="1750"/>
                      </a:lnTo>
                      <a:lnTo>
                        <a:pt x="11892" y="1250"/>
                      </a:lnTo>
                      <a:lnTo>
                        <a:pt x="11892" y="1000"/>
                      </a:lnTo>
                      <a:lnTo>
                        <a:pt x="11351" y="750"/>
                      </a:lnTo>
                      <a:lnTo>
                        <a:pt x="10541" y="750"/>
                      </a:lnTo>
                      <a:lnTo>
                        <a:pt x="10541" y="0"/>
                      </a:lnTo>
                      <a:lnTo>
                        <a:pt x="10270" y="0"/>
                      </a:lnTo>
                      <a:lnTo>
                        <a:pt x="9459" y="0"/>
                      </a:lnTo>
                      <a:lnTo>
                        <a:pt x="9189" y="0"/>
                      </a:lnTo>
                      <a:lnTo>
                        <a:pt x="8919" y="0"/>
                      </a:lnTo>
                      <a:lnTo>
                        <a:pt x="8919" y="750"/>
                      </a:lnTo>
                      <a:lnTo>
                        <a:pt x="8108" y="750"/>
                      </a:lnTo>
                      <a:lnTo>
                        <a:pt x="8108" y="1000"/>
                      </a:lnTo>
                      <a:lnTo>
                        <a:pt x="8108" y="1250"/>
                      </a:lnTo>
                      <a:lnTo>
                        <a:pt x="7568" y="1750"/>
                      </a:lnTo>
                      <a:lnTo>
                        <a:pt x="7297" y="2000"/>
                      </a:lnTo>
                      <a:lnTo>
                        <a:pt x="7297" y="2250"/>
                      </a:lnTo>
                      <a:lnTo>
                        <a:pt x="6757" y="2750"/>
                      </a:lnTo>
                      <a:lnTo>
                        <a:pt x="6757" y="3000"/>
                      </a:lnTo>
                      <a:lnTo>
                        <a:pt x="6757" y="3250"/>
                      </a:lnTo>
                      <a:lnTo>
                        <a:pt x="6216" y="3750"/>
                      </a:lnTo>
                      <a:lnTo>
                        <a:pt x="5676" y="4250"/>
                      </a:lnTo>
                      <a:lnTo>
                        <a:pt x="5676" y="4750"/>
                      </a:lnTo>
                      <a:lnTo>
                        <a:pt x="5676" y="5750"/>
                      </a:lnTo>
                      <a:lnTo>
                        <a:pt x="5135" y="5750"/>
                      </a:lnTo>
                      <a:lnTo>
                        <a:pt x="4865" y="6750"/>
                      </a:lnTo>
                      <a:lnTo>
                        <a:pt x="4595" y="6750"/>
                      </a:lnTo>
                      <a:lnTo>
                        <a:pt x="4595" y="7750"/>
                      </a:lnTo>
                      <a:lnTo>
                        <a:pt x="4324" y="8250"/>
                      </a:lnTo>
                      <a:lnTo>
                        <a:pt x="4324" y="8750"/>
                      </a:lnTo>
                      <a:lnTo>
                        <a:pt x="3784" y="9250"/>
                      </a:lnTo>
                      <a:lnTo>
                        <a:pt x="3514" y="9750"/>
                      </a:lnTo>
                      <a:lnTo>
                        <a:pt x="3514" y="10750"/>
                      </a:lnTo>
                      <a:lnTo>
                        <a:pt x="3243" y="11750"/>
                      </a:lnTo>
                      <a:lnTo>
                        <a:pt x="2703" y="12250"/>
                      </a:lnTo>
                      <a:lnTo>
                        <a:pt x="2703" y="12750"/>
                      </a:lnTo>
                      <a:lnTo>
                        <a:pt x="2703" y="13250"/>
                      </a:lnTo>
                      <a:lnTo>
                        <a:pt x="2432" y="13750"/>
                      </a:lnTo>
                      <a:lnTo>
                        <a:pt x="2162" y="14750"/>
                      </a:lnTo>
                      <a:lnTo>
                        <a:pt x="1351" y="15750"/>
                      </a:lnTo>
                      <a:lnTo>
                        <a:pt x="1081" y="15750"/>
                      </a:lnTo>
                      <a:lnTo>
                        <a:pt x="1081" y="16750"/>
                      </a:lnTo>
                      <a:lnTo>
                        <a:pt x="1081" y="17250"/>
                      </a:lnTo>
                      <a:lnTo>
                        <a:pt x="1081" y="17750"/>
                      </a:lnTo>
                      <a:lnTo>
                        <a:pt x="1081" y="18000"/>
                      </a:lnTo>
                      <a:lnTo>
                        <a:pt x="811" y="18250"/>
                      </a:lnTo>
                      <a:lnTo>
                        <a:pt x="270" y="19000"/>
                      </a:lnTo>
                      <a:lnTo>
                        <a:pt x="270" y="19250"/>
                      </a:lnTo>
                      <a:lnTo>
                        <a:pt x="270" y="19750"/>
                      </a:lnTo>
                      <a:lnTo>
                        <a:pt x="0" y="19750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40" name="Group 222"/>
              <p:cNvGrpSpPr>
                <a:grpSpLocks/>
              </p:cNvGrpSpPr>
              <p:nvPr/>
            </p:nvGrpSpPr>
            <p:grpSpPr bwMode="auto">
              <a:xfrm>
                <a:off x="5006" y="3752"/>
                <a:ext cx="68" cy="30"/>
                <a:chOff x="-37" y="0"/>
                <a:chExt cx="20036" cy="20000"/>
              </a:xfrm>
            </p:grpSpPr>
            <p:sp>
              <p:nvSpPr>
                <p:cNvPr id="16471" name="Freeform 223"/>
                <p:cNvSpPr>
                  <a:spLocks/>
                </p:cNvSpPr>
                <p:nvPr/>
              </p:nvSpPr>
              <p:spPr bwMode="auto">
                <a:xfrm>
                  <a:off x="-37" y="0"/>
                  <a:ext cx="8706" cy="19755"/>
                </a:xfrm>
                <a:custGeom>
                  <a:avLst/>
                  <a:gdLst>
                    <a:gd name="T0" fmla="*/ 0 w 20000"/>
                    <a:gd name="T1" fmla="*/ 12924 h 20000"/>
                    <a:gd name="T2" fmla="*/ 0 w 20000"/>
                    <a:gd name="T3" fmla="*/ 12217 h 20000"/>
                    <a:gd name="T4" fmla="*/ 0 w 20000"/>
                    <a:gd name="T5" fmla="*/ 11330 h 20000"/>
                    <a:gd name="T6" fmla="*/ 0 w 20000"/>
                    <a:gd name="T7" fmla="*/ 10444 h 20000"/>
                    <a:gd name="T8" fmla="*/ 0 w 20000"/>
                    <a:gd name="T9" fmla="*/ 9738 h 20000"/>
                    <a:gd name="T10" fmla="*/ 0 w 20000"/>
                    <a:gd name="T11" fmla="*/ 9028 h 20000"/>
                    <a:gd name="T12" fmla="*/ 0 w 20000"/>
                    <a:gd name="T13" fmla="*/ 8322 h 20000"/>
                    <a:gd name="T14" fmla="*/ 0 w 20000"/>
                    <a:gd name="T15" fmla="*/ 7258 h 20000"/>
                    <a:gd name="T16" fmla="*/ 0 w 20000"/>
                    <a:gd name="T17" fmla="*/ 6551 h 20000"/>
                    <a:gd name="T18" fmla="*/ 0 w 20000"/>
                    <a:gd name="T19" fmla="*/ 5844 h 20000"/>
                    <a:gd name="T20" fmla="*/ 0 w 20000"/>
                    <a:gd name="T21" fmla="*/ 5133 h 20000"/>
                    <a:gd name="T22" fmla="*/ 0 w 20000"/>
                    <a:gd name="T23" fmla="*/ 4424 h 20000"/>
                    <a:gd name="T24" fmla="*/ 0 w 20000"/>
                    <a:gd name="T25" fmla="*/ 3718 h 20000"/>
                    <a:gd name="T26" fmla="*/ 0 w 20000"/>
                    <a:gd name="T27" fmla="*/ 3365 h 20000"/>
                    <a:gd name="T28" fmla="*/ 0 w 20000"/>
                    <a:gd name="T29" fmla="*/ 2655 h 20000"/>
                    <a:gd name="T30" fmla="*/ 0 w 20000"/>
                    <a:gd name="T31" fmla="*/ 2125 h 20000"/>
                    <a:gd name="T32" fmla="*/ 0 w 20000"/>
                    <a:gd name="T33" fmla="*/ 1593 h 20000"/>
                    <a:gd name="T34" fmla="*/ 0 w 20000"/>
                    <a:gd name="T35" fmla="*/ 1240 h 20000"/>
                    <a:gd name="T36" fmla="*/ 0 w 20000"/>
                    <a:gd name="T37" fmla="*/ 885 h 20000"/>
                    <a:gd name="T38" fmla="*/ 0 w 20000"/>
                    <a:gd name="T39" fmla="*/ 530 h 20000"/>
                    <a:gd name="T40" fmla="*/ 0 w 20000"/>
                    <a:gd name="T41" fmla="*/ 530 h 20000"/>
                    <a:gd name="T42" fmla="*/ 0 w 20000"/>
                    <a:gd name="T43" fmla="*/ 53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30 h 20000"/>
                    <a:gd name="T54" fmla="*/ 0 w 20000"/>
                    <a:gd name="T55" fmla="*/ 708 h 20000"/>
                    <a:gd name="T56" fmla="*/ 0 w 20000"/>
                    <a:gd name="T57" fmla="*/ 1240 h 20000"/>
                    <a:gd name="T58" fmla="*/ 0 w 20000"/>
                    <a:gd name="T59" fmla="*/ 1593 h 20000"/>
                    <a:gd name="T60" fmla="*/ 0 w 20000"/>
                    <a:gd name="T61" fmla="*/ 2125 h 20000"/>
                    <a:gd name="T62" fmla="*/ 0 w 20000"/>
                    <a:gd name="T63" fmla="*/ 2655 h 20000"/>
                    <a:gd name="T64" fmla="*/ 0 w 20000"/>
                    <a:gd name="T65" fmla="*/ 3365 h 20000"/>
                    <a:gd name="T66" fmla="*/ 0 w 20000"/>
                    <a:gd name="T67" fmla="*/ 4072 h 20000"/>
                    <a:gd name="T68" fmla="*/ 0 w 20000"/>
                    <a:gd name="T69" fmla="*/ 4779 h 20000"/>
                    <a:gd name="T70" fmla="*/ 0 w 20000"/>
                    <a:gd name="T71" fmla="*/ 5844 h 20000"/>
                    <a:gd name="T72" fmla="*/ 0 w 20000"/>
                    <a:gd name="T73" fmla="*/ 6551 h 20000"/>
                    <a:gd name="T74" fmla="*/ 0 w 20000"/>
                    <a:gd name="T75" fmla="*/ 7614 h 20000"/>
                    <a:gd name="T76" fmla="*/ 0 w 20000"/>
                    <a:gd name="T77" fmla="*/ 8322 h 20000"/>
                    <a:gd name="T78" fmla="*/ 0 w 20000"/>
                    <a:gd name="T79" fmla="*/ 9028 h 20000"/>
                    <a:gd name="T80" fmla="*/ 0 w 20000"/>
                    <a:gd name="T81" fmla="*/ 9738 h 20000"/>
                    <a:gd name="T82" fmla="*/ 0 w 20000"/>
                    <a:gd name="T83" fmla="*/ 10444 h 20000"/>
                    <a:gd name="T84" fmla="*/ 0 w 20000"/>
                    <a:gd name="T85" fmla="*/ 11154 h 20000"/>
                    <a:gd name="T86" fmla="*/ 0 w 20000"/>
                    <a:gd name="T87" fmla="*/ 11862 h 20000"/>
                    <a:gd name="T88" fmla="*/ 0 w 20000"/>
                    <a:gd name="T89" fmla="*/ 12568 h 20000"/>
                    <a:gd name="T90" fmla="*/ 0 w 20000"/>
                    <a:gd name="T91" fmla="*/ 12924 h 20000"/>
                    <a:gd name="T92" fmla="*/ 0 w 20000"/>
                    <a:gd name="T93" fmla="*/ 13455 h 20000"/>
                    <a:gd name="T94" fmla="*/ 0 w 20000"/>
                    <a:gd name="T95" fmla="*/ 13986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30" y="19000"/>
                      </a:moveTo>
                      <a:lnTo>
                        <a:pt x="19730" y="18250"/>
                      </a:lnTo>
                      <a:lnTo>
                        <a:pt x="19730" y="17750"/>
                      </a:lnTo>
                      <a:lnTo>
                        <a:pt x="18919" y="17250"/>
                      </a:lnTo>
                      <a:lnTo>
                        <a:pt x="18919" y="16750"/>
                      </a:lnTo>
                      <a:lnTo>
                        <a:pt x="18919" y="16000"/>
                      </a:lnTo>
                      <a:lnTo>
                        <a:pt x="18919" y="15750"/>
                      </a:lnTo>
                      <a:lnTo>
                        <a:pt x="18919" y="14750"/>
                      </a:lnTo>
                      <a:lnTo>
                        <a:pt x="18649" y="14000"/>
                      </a:lnTo>
                      <a:lnTo>
                        <a:pt x="18649" y="13750"/>
                      </a:lnTo>
                      <a:lnTo>
                        <a:pt x="17838" y="13250"/>
                      </a:lnTo>
                      <a:lnTo>
                        <a:pt x="17297" y="12750"/>
                      </a:lnTo>
                      <a:lnTo>
                        <a:pt x="17297" y="11750"/>
                      </a:lnTo>
                      <a:lnTo>
                        <a:pt x="16486" y="10750"/>
                      </a:lnTo>
                      <a:lnTo>
                        <a:pt x="16486" y="10250"/>
                      </a:lnTo>
                      <a:lnTo>
                        <a:pt x="16486" y="9750"/>
                      </a:lnTo>
                      <a:lnTo>
                        <a:pt x="16486" y="9250"/>
                      </a:lnTo>
                      <a:lnTo>
                        <a:pt x="16216" y="8750"/>
                      </a:lnTo>
                      <a:lnTo>
                        <a:pt x="16216" y="8250"/>
                      </a:lnTo>
                      <a:lnTo>
                        <a:pt x="15676" y="7750"/>
                      </a:lnTo>
                      <a:lnTo>
                        <a:pt x="15676" y="7250"/>
                      </a:lnTo>
                      <a:lnTo>
                        <a:pt x="15135" y="6750"/>
                      </a:lnTo>
                      <a:lnTo>
                        <a:pt x="15135" y="6250"/>
                      </a:lnTo>
                      <a:lnTo>
                        <a:pt x="15135" y="5750"/>
                      </a:lnTo>
                      <a:lnTo>
                        <a:pt x="14324" y="5250"/>
                      </a:lnTo>
                      <a:lnTo>
                        <a:pt x="14324" y="4750"/>
                      </a:lnTo>
                      <a:lnTo>
                        <a:pt x="13784" y="4750"/>
                      </a:lnTo>
                      <a:lnTo>
                        <a:pt x="13784" y="3750"/>
                      </a:lnTo>
                      <a:lnTo>
                        <a:pt x="13784" y="3250"/>
                      </a:lnTo>
                      <a:lnTo>
                        <a:pt x="13784" y="3000"/>
                      </a:lnTo>
                      <a:lnTo>
                        <a:pt x="12703" y="2750"/>
                      </a:lnTo>
                      <a:lnTo>
                        <a:pt x="12703" y="2250"/>
                      </a:lnTo>
                      <a:lnTo>
                        <a:pt x="12703" y="2000"/>
                      </a:lnTo>
                      <a:lnTo>
                        <a:pt x="12432" y="1750"/>
                      </a:lnTo>
                      <a:lnTo>
                        <a:pt x="11892" y="1750"/>
                      </a:lnTo>
                      <a:lnTo>
                        <a:pt x="11892" y="1250"/>
                      </a:lnTo>
                      <a:lnTo>
                        <a:pt x="11892" y="1000"/>
                      </a:lnTo>
                      <a:lnTo>
                        <a:pt x="11351" y="750"/>
                      </a:lnTo>
                      <a:lnTo>
                        <a:pt x="10541" y="750"/>
                      </a:lnTo>
                      <a:lnTo>
                        <a:pt x="10541" y="0"/>
                      </a:lnTo>
                      <a:lnTo>
                        <a:pt x="10270" y="0"/>
                      </a:lnTo>
                      <a:lnTo>
                        <a:pt x="9459" y="0"/>
                      </a:lnTo>
                      <a:lnTo>
                        <a:pt x="9189" y="0"/>
                      </a:lnTo>
                      <a:lnTo>
                        <a:pt x="8919" y="0"/>
                      </a:lnTo>
                      <a:lnTo>
                        <a:pt x="8919" y="750"/>
                      </a:lnTo>
                      <a:lnTo>
                        <a:pt x="8108" y="750"/>
                      </a:lnTo>
                      <a:lnTo>
                        <a:pt x="8108" y="1000"/>
                      </a:lnTo>
                      <a:lnTo>
                        <a:pt x="8108" y="1250"/>
                      </a:lnTo>
                      <a:lnTo>
                        <a:pt x="7568" y="1750"/>
                      </a:lnTo>
                      <a:lnTo>
                        <a:pt x="7297" y="2000"/>
                      </a:lnTo>
                      <a:lnTo>
                        <a:pt x="7297" y="2250"/>
                      </a:lnTo>
                      <a:lnTo>
                        <a:pt x="6757" y="2750"/>
                      </a:lnTo>
                      <a:lnTo>
                        <a:pt x="6757" y="3000"/>
                      </a:lnTo>
                      <a:lnTo>
                        <a:pt x="6757" y="3250"/>
                      </a:lnTo>
                      <a:lnTo>
                        <a:pt x="6216" y="3750"/>
                      </a:lnTo>
                      <a:lnTo>
                        <a:pt x="5676" y="4250"/>
                      </a:lnTo>
                      <a:lnTo>
                        <a:pt x="5676" y="4750"/>
                      </a:lnTo>
                      <a:lnTo>
                        <a:pt x="5676" y="5750"/>
                      </a:lnTo>
                      <a:lnTo>
                        <a:pt x="5135" y="5750"/>
                      </a:lnTo>
                      <a:lnTo>
                        <a:pt x="4865" y="6750"/>
                      </a:lnTo>
                      <a:lnTo>
                        <a:pt x="4595" y="6750"/>
                      </a:lnTo>
                      <a:lnTo>
                        <a:pt x="4595" y="7750"/>
                      </a:lnTo>
                      <a:lnTo>
                        <a:pt x="4324" y="8250"/>
                      </a:lnTo>
                      <a:lnTo>
                        <a:pt x="4324" y="8750"/>
                      </a:lnTo>
                      <a:lnTo>
                        <a:pt x="3784" y="9250"/>
                      </a:lnTo>
                      <a:lnTo>
                        <a:pt x="3514" y="9750"/>
                      </a:lnTo>
                      <a:lnTo>
                        <a:pt x="3514" y="10750"/>
                      </a:lnTo>
                      <a:lnTo>
                        <a:pt x="3243" y="11750"/>
                      </a:lnTo>
                      <a:lnTo>
                        <a:pt x="2703" y="12250"/>
                      </a:lnTo>
                      <a:lnTo>
                        <a:pt x="2703" y="12750"/>
                      </a:lnTo>
                      <a:lnTo>
                        <a:pt x="2703" y="13250"/>
                      </a:lnTo>
                      <a:lnTo>
                        <a:pt x="2432" y="13750"/>
                      </a:lnTo>
                      <a:lnTo>
                        <a:pt x="2162" y="14750"/>
                      </a:lnTo>
                      <a:lnTo>
                        <a:pt x="1351" y="15750"/>
                      </a:lnTo>
                      <a:lnTo>
                        <a:pt x="1081" y="15750"/>
                      </a:lnTo>
                      <a:lnTo>
                        <a:pt x="1081" y="16750"/>
                      </a:lnTo>
                      <a:lnTo>
                        <a:pt x="1081" y="17250"/>
                      </a:lnTo>
                      <a:lnTo>
                        <a:pt x="1081" y="17750"/>
                      </a:lnTo>
                      <a:lnTo>
                        <a:pt x="1081" y="18000"/>
                      </a:lnTo>
                      <a:lnTo>
                        <a:pt x="811" y="18250"/>
                      </a:lnTo>
                      <a:lnTo>
                        <a:pt x="270" y="19000"/>
                      </a:lnTo>
                      <a:lnTo>
                        <a:pt x="270" y="19250"/>
                      </a:lnTo>
                      <a:lnTo>
                        <a:pt x="270" y="19750"/>
                      </a:lnTo>
                      <a:lnTo>
                        <a:pt x="0" y="19750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2" name="Freeform 224"/>
                <p:cNvSpPr>
                  <a:spLocks/>
                </p:cNvSpPr>
                <p:nvPr/>
              </p:nvSpPr>
              <p:spPr bwMode="auto">
                <a:xfrm>
                  <a:off x="11434" y="245"/>
                  <a:ext cx="8565" cy="19755"/>
                </a:xfrm>
                <a:custGeom>
                  <a:avLst/>
                  <a:gdLst>
                    <a:gd name="T0" fmla="*/ 0 w 20000"/>
                    <a:gd name="T1" fmla="*/ 12924 h 20000"/>
                    <a:gd name="T2" fmla="*/ 0 w 20000"/>
                    <a:gd name="T3" fmla="*/ 12217 h 20000"/>
                    <a:gd name="T4" fmla="*/ 0 w 20000"/>
                    <a:gd name="T5" fmla="*/ 11330 h 20000"/>
                    <a:gd name="T6" fmla="*/ 0 w 20000"/>
                    <a:gd name="T7" fmla="*/ 10444 h 20000"/>
                    <a:gd name="T8" fmla="*/ 0 w 20000"/>
                    <a:gd name="T9" fmla="*/ 9738 h 20000"/>
                    <a:gd name="T10" fmla="*/ 0 w 20000"/>
                    <a:gd name="T11" fmla="*/ 9028 h 20000"/>
                    <a:gd name="T12" fmla="*/ 0 w 20000"/>
                    <a:gd name="T13" fmla="*/ 8322 h 20000"/>
                    <a:gd name="T14" fmla="*/ 0 w 20000"/>
                    <a:gd name="T15" fmla="*/ 7258 h 20000"/>
                    <a:gd name="T16" fmla="*/ 0 w 20000"/>
                    <a:gd name="T17" fmla="*/ 6551 h 20000"/>
                    <a:gd name="T18" fmla="*/ 0 w 20000"/>
                    <a:gd name="T19" fmla="*/ 5844 h 20000"/>
                    <a:gd name="T20" fmla="*/ 0 w 20000"/>
                    <a:gd name="T21" fmla="*/ 5133 h 20000"/>
                    <a:gd name="T22" fmla="*/ 0 w 20000"/>
                    <a:gd name="T23" fmla="*/ 4424 h 20000"/>
                    <a:gd name="T24" fmla="*/ 0 w 20000"/>
                    <a:gd name="T25" fmla="*/ 3718 h 20000"/>
                    <a:gd name="T26" fmla="*/ 0 w 20000"/>
                    <a:gd name="T27" fmla="*/ 3365 h 20000"/>
                    <a:gd name="T28" fmla="*/ 0 w 20000"/>
                    <a:gd name="T29" fmla="*/ 2655 h 20000"/>
                    <a:gd name="T30" fmla="*/ 0 w 20000"/>
                    <a:gd name="T31" fmla="*/ 2125 h 20000"/>
                    <a:gd name="T32" fmla="*/ 0 w 20000"/>
                    <a:gd name="T33" fmla="*/ 1593 h 20000"/>
                    <a:gd name="T34" fmla="*/ 0 w 20000"/>
                    <a:gd name="T35" fmla="*/ 1240 h 20000"/>
                    <a:gd name="T36" fmla="*/ 0 w 20000"/>
                    <a:gd name="T37" fmla="*/ 885 h 20000"/>
                    <a:gd name="T38" fmla="*/ 0 w 20000"/>
                    <a:gd name="T39" fmla="*/ 530 h 20000"/>
                    <a:gd name="T40" fmla="*/ 0 w 20000"/>
                    <a:gd name="T41" fmla="*/ 530 h 20000"/>
                    <a:gd name="T42" fmla="*/ 0 w 20000"/>
                    <a:gd name="T43" fmla="*/ 53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30 h 20000"/>
                    <a:gd name="T54" fmla="*/ 0 w 20000"/>
                    <a:gd name="T55" fmla="*/ 708 h 20000"/>
                    <a:gd name="T56" fmla="*/ 0 w 20000"/>
                    <a:gd name="T57" fmla="*/ 1240 h 20000"/>
                    <a:gd name="T58" fmla="*/ 0 w 20000"/>
                    <a:gd name="T59" fmla="*/ 1593 h 20000"/>
                    <a:gd name="T60" fmla="*/ 0 w 20000"/>
                    <a:gd name="T61" fmla="*/ 2125 h 20000"/>
                    <a:gd name="T62" fmla="*/ 0 w 20000"/>
                    <a:gd name="T63" fmla="*/ 2655 h 20000"/>
                    <a:gd name="T64" fmla="*/ 0 w 20000"/>
                    <a:gd name="T65" fmla="*/ 3365 h 20000"/>
                    <a:gd name="T66" fmla="*/ 0 w 20000"/>
                    <a:gd name="T67" fmla="*/ 4072 h 20000"/>
                    <a:gd name="T68" fmla="*/ 0 w 20000"/>
                    <a:gd name="T69" fmla="*/ 4779 h 20000"/>
                    <a:gd name="T70" fmla="*/ 0 w 20000"/>
                    <a:gd name="T71" fmla="*/ 5844 h 20000"/>
                    <a:gd name="T72" fmla="*/ 0 w 20000"/>
                    <a:gd name="T73" fmla="*/ 6551 h 20000"/>
                    <a:gd name="T74" fmla="*/ 0 w 20000"/>
                    <a:gd name="T75" fmla="*/ 7614 h 20000"/>
                    <a:gd name="T76" fmla="*/ 0 w 20000"/>
                    <a:gd name="T77" fmla="*/ 8322 h 20000"/>
                    <a:gd name="T78" fmla="*/ 0 w 20000"/>
                    <a:gd name="T79" fmla="*/ 9028 h 20000"/>
                    <a:gd name="T80" fmla="*/ 0 w 20000"/>
                    <a:gd name="T81" fmla="*/ 9738 h 20000"/>
                    <a:gd name="T82" fmla="*/ 0 w 20000"/>
                    <a:gd name="T83" fmla="*/ 10444 h 20000"/>
                    <a:gd name="T84" fmla="*/ 0 w 20000"/>
                    <a:gd name="T85" fmla="*/ 11154 h 20000"/>
                    <a:gd name="T86" fmla="*/ 0 w 20000"/>
                    <a:gd name="T87" fmla="*/ 11862 h 20000"/>
                    <a:gd name="T88" fmla="*/ 0 w 20000"/>
                    <a:gd name="T89" fmla="*/ 12568 h 20000"/>
                    <a:gd name="T90" fmla="*/ 0 w 20000"/>
                    <a:gd name="T91" fmla="*/ 12924 h 20000"/>
                    <a:gd name="T92" fmla="*/ 0 w 20000"/>
                    <a:gd name="T93" fmla="*/ 13455 h 20000"/>
                    <a:gd name="T94" fmla="*/ 0 w 20000"/>
                    <a:gd name="T95" fmla="*/ 13986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19730" y="19000"/>
                      </a:moveTo>
                      <a:lnTo>
                        <a:pt x="19730" y="18250"/>
                      </a:lnTo>
                      <a:lnTo>
                        <a:pt x="19730" y="17750"/>
                      </a:lnTo>
                      <a:lnTo>
                        <a:pt x="18919" y="17250"/>
                      </a:lnTo>
                      <a:lnTo>
                        <a:pt x="18919" y="16750"/>
                      </a:lnTo>
                      <a:lnTo>
                        <a:pt x="18919" y="16000"/>
                      </a:lnTo>
                      <a:lnTo>
                        <a:pt x="18919" y="15750"/>
                      </a:lnTo>
                      <a:lnTo>
                        <a:pt x="18919" y="14750"/>
                      </a:lnTo>
                      <a:lnTo>
                        <a:pt x="18649" y="14000"/>
                      </a:lnTo>
                      <a:lnTo>
                        <a:pt x="18649" y="13750"/>
                      </a:lnTo>
                      <a:lnTo>
                        <a:pt x="17838" y="13250"/>
                      </a:lnTo>
                      <a:lnTo>
                        <a:pt x="17297" y="12750"/>
                      </a:lnTo>
                      <a:lnTo>
                        <a:pt x="17297" y="11750"/>
                      </a:lnTo>
                      <a:lnTo>
                        <a:pt x="16486" y="10750"/>
                      </a:lnTo>
                      <a:lnTo>
                        <a:pt x="16486" y="10250"/>
                      </a:lnTo>
                      <a:lnTo>
                        <a:pt x="16486" y="9750"/>
                      </a:lnTo>
                      <a:lnTo>
                        <a:pt x="16486" y="9250"/>
                      </a:lnTo>
                      <a:lnTo>
                        <a:pt x="16216" y="8750"/>
                      </a:lnTo>
                      <a:lnTo>
                        <a:pt x="16216" y="8250"/>
                      </a:lnTo>
                      <a:lnTo>
                        <a:pt x="15676" y="7750"/>
                      </a:lnTo>
                      <a:lnTo>
                        <a:pt x="15676" y="7250"/>
                      </a:lnTo>
                      <a:lnTo>
                        <a:pt x="15135" y="6750"/>
                      </a:lnTo>
                      <a:lnTo>
                        <a:pt x="15135" y="6250"/>
                      </a:lnTo>
                      <a:lnTo>
                        <a:pt x="15135" y="5750"/>
                      </a:lnTo>
                      <a:lnTo>
                        <a:pt x="14324" y="5250"/>
                      </a:lnTo>
                      <a:lnTo>
                        <a:pt x="14324" y="4750"/>
                      </a:lnTo>
                      <a:lnTo>
                        <a:pt x="13784" y="4750"/>
                      </a:lnTo>
                      <a:lnTo>
                        <a:pt x="13784" y="3750"/>
                      </a:lnTo>
                      <a:lnTo>
                        <a:pt x="13784" y="3250"/>
                      </a:lnTo>
                      <a:lnTo>
                        <a:pt x="13784" y="3000"/>
                      </a:lnTo>
                      <a:lnTo>
                        <a:pt x="12703" y="2750"/>
                      </a:lnTo>
                      <a:lnTo>
                        <a:pt x="12703" y="2250"/>
                      </a:lnTo>
                      <a:lnTo>
                        <a:pt x="12703" y="2000"/>
                      </a:lnTo>
                      <a:lnTo>
                        <a:pt x="12432" y="1750"/>
                      </a:lnTo>
                      <a:lnTo>
                        <a:pt x="11892" y="1750"/>
                      </a:lnTo>
                      <a:lnTo>
                        <a:pt x="11892" y="1250"/>
                      </a:lnTo>
                      <a:lnTo>
                        <a:pt x="11892" y="1000"/>
                      </a:lnTo>
                      <a:lnTo>
                        <a:pt x="11351" y="750"/>
                      </a:lnTo>
                      <a:lnTo>
                        <a:pt x="10541" y="750"/>
                      </a:lnTo>
                      <a:lnTo>
                        <a:pt x="10541" y="0"/>
                      </a:lnTo>
                      <a:lnTo>
                        <a:pt x="10270" y="0"/>
                      </a:lnTo>
                      <a:lnTo>
                        <a:pt x="9459" y="0"/>
                      </a:lnTo>
                      <a:lnTo>
                        <a:pt x="9189" y="0"/>
                      </a:lnTo>
                      <a:lnTo>
                        <a:pt x="8919" y="0"/>
                      </a:lnTo>
                      <a:lnTo>
                        <a:pt x="8919" y="750"/>
                      </a:lnTo>
                      <a:lnTo>
                        <a:pt x="8108" y="750"/>
                      </a:lnTo>
                      <a:lnTo>
                        <a:pt x="8108" y="1000"/>
                      </a:lnTo>
                      <a:lnTo>
                        <a:pt x="8108" y="1250"/>
                      </a:lnTo>
                      <a:lnTo>
                        <a:pt x="7568" y="1750"/>
                      </a:lnTo>
                      <a:lnTo>
                        <a:pt x="7297" y="2000"/>
                      </a:lnTo>
                      <a:lnTo>
                        <a:pt x="7297" y="2250"/>
                      </a:lnTo>
                      <a:lnTo>
                        <a:pt x="6757" y="2750"/>
                      </a:lnTo>
                      <a:lnTo>
                        <a:pt x="6757" y="3000"/>
                      </a:lnTo>
                      <a:lnTo>
                        <a:pt x="6757" y="3250"/>
                      </a:lnTo>
                      <a:lnTo>
                        <a:pt x="6216" y="3750"/>
                      </a:lnTo>
                      <a:lnTo>
                        <a:pt x="5676" y="4250"/>
                      </a:lnTo>
                      <a:lnTo>
                        <a:pt x="5676" y="4750"/>
                      </a:lnTo>
                      <a:lnTo>
                        <a:pt x="5676" y="5750"/>
                      </a:lnTo>
                      <a:lnTo>
                        <a:pt x="5135" y="5750"/>
                      </a:lnTo>
                      <a:lnTo>
                        <a:pt x="4865" y="6750"/>
                      </a:lnTo>
                      <a:lnTo>
                        <a:pt x="4595" y="6750"/>
                      </a:lnTo>
                      <a:lnTo>
                        <a:pt x="4595" y="7750"/>
                      </a:lnTo>
                      <a:lnTo>
                        <a:pt x="4324" y="8250"/>
                      </a:lnTo>
                      <a:lnTo>
                        <a:pt x="4324" y="8750"/>
                      </a:lnTo>
                      <a:lnTo>
                        <a:pt x="3784" y="9250"/>
                      </a:lnTo>
                      <a:lnTo>
                        <a:pt x="3514" y="9750"/>
                      </a:lnTo>
                      <a:lnTo>
                        <a:pt x="3514" y="10750"/>
                      </a:lnTo>
                      <a:lnTo>
                        <a:pt x="3243" y="11750"/>
                      </a:lnTo>
                      <a:lnTo>
                        <a:pt x="2703" y="12250"/>
                      </a:lnTo>
                      <a:lnTo>
                        <a:pt x="2703" y="12750"/>
                      </a:lnTo>
                      <a:lnTo>
                        <a:pt x="2703" y="13250"/>
                      </a:lnTo>
                      <a:lnTo>
                        <a:pt x="2432" y="13750"/>
                      </a:lnTo>
                      <a:lnTo>
                        <a:pt x="2162" y="14750"/>
                      </a:lnTo>
                      <a:lnTo>
                        <a:pt x="1351" y="15750"/>
                      </a:lnTo>
                      <a:lnTo>
                        <a:pt x="1081" y="15750"/>
                      </a:lnTo>
                      <a:lnTo>
                        <a:pt x="1081" y="16750"/>
                      </a:lnTo>
                      <a:lnTo>
                        <a:pt x="1081" y="17250"/>
                      </a:lnTo>
                      <a:lnTo>
                        <a:pt x="1081" y="17750"/>
                      </a:lnTo>
                      <a:lnTo>
                        <a:pt x="1081" y="18000"/>
                      </a:lnTo>
                      <a:lnTo>
                        <a:pt x="811" y="18250"/>
                      </a:lnTo>
                      <a:lnTo>
                        <a:pt x="270" y="19000"/>
                      </a:lnTo>
                      <a:lnTo>
                        <a:pt x="270" y="19250"/>
                      </a:lnTo>
                      <a:lnTo>
                        <a:pt x="270" y="19750"/>
                      </a:lnTo>
                      <a:lnTo>
                        <a:pt x="0" y="19750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41" name="Group 225"/>
              <p:cNvGrpSpPr>
                <a:grpSpLocks/>
              </p:cNvGrpSpPr>
              <p:nvPr/>
            </p:nvGrpSpPr>
            <p:grpSpPr bwMode="auto">
              <a:xfrm>
                <a:off x="3005" y="3747"/>
                <a:ext cx="71" cy="27"/>
                <a:chOff x="-8" y="0"/>
                <a:chExt cx="20008" cy="20000"/>
              </a:xfrm>
            </p:grpSpPr>
            <p:sp>
              <p:nvSpPr>
                <p:cNvPr id="16469" name="Freeform 226"/>
                <p:cNvSpPr>
                  <a:spLocks/>
                </p:cNvSpPr>
                <p:nvPr/>
              </p:nvSpPr>
              <p:spPr bwMode="auto">
                <a:xfrm>
                  <a:off x="11436" y="0"/>
                  <a:ext cx="8564" cy="19743"/>
                </a:xfrm>
                <a:custGeom>
                  <a:avLst/>
                  <a:gdLst>
                    <a:gd name="T0" fmla="*/ 0 w 20000"/>
                    <a:gd name="T1" fmla="*/ 12641 h 20000"/>
                    <a:gd name="T2" fmla="*/ 0 w 20000"/>
                    <a:gd name="T3" fmla="*/ 12091 h 20000"/>
                    <a:gd name="T4" fmla="*/ 0 w 20000"/>
                    <a:gd name="T5" fmla="*/ 11178 h 20000"/>
                    <a:gd name="T6" fmla="*/ 0 w 20000"/>
                    <a:gd name="T7" fmla="*/ 10260 h 20000"/>
                    <a:gd name="T8" fmla="*/ 0 w 20000"/>
                    <a:gd name="T9" fmla="*/ 9524 h 20000"/>
                    <a:gd name="T10" fmla="*/ 0 w 20000"/>
                    <a:gd name="T11" fmla="*/ 8796 h 20000"/>
                    <a:gd name="T12" fmla="*/ 0 w 20000"/>
                    <a:gd name="T13" fmla="*/ 8245 h 20000"/>
                    <a:gd name="T14" fmla="*/ 0 w 20000"/>
                    <a:gd name="T15" fmla="*/ 7146 h 20000"/>
                    <a:gd name="T16" fmla="*/ 0 w 20000"/>
                    <a:gd name="T17" fmla="*/ 6413 h 20000"/>
                    <a:gd name="T18" fmla="*/ 0 w 20000"/>
                    <a:gd name="T19" fmla="*/ 5679 h 20000"/>
                    <a:gd name="T20" fmla="*/ 0 w 20000"/>
                    <a:gd name="T21" fmla="*/ 5131 h 20000"/>
                    <a:gd name="T22" fmla="*/ 0 w 20000"/>
                    <a:gd name="T23" fmla="*/ 4398 h 20000"/>
                    <a:gd name="T24" fmla="*/ 0 w 20000"/>
                    <a:gd name="T25" fmla="*/ 3663 h 20000"/>
                    <a:gd name="T26" fmla="*/ 0 w 20000"/>
                    <a:gd name="T27" fmla="*/ 3299 h 20000"/>
                    <a:gd name="T28" fmla="*/ 0 w 20000"/>
                    <a:gd name="T29" fmla="*/ 2564 h 20000"/>
                    <a:gd name="T30" fmla="*/ 0 w 20000"/>
                    <a:gd name="T31" fmla="*/ 2016 h 20000"/>
                    <a:gd name="T32" fmla="*/ 0 w 20000"/>
                    <a:gd name="T33" fmla="*/ 1649 h 20000"/>
                    <a:gd name="T34" fmla="*/ 0 w 20000"/>
                    <a:gd name="T35" fmla="*/ 1282 h 20000"/>
                    <a:gd name="T36" fmla="*/ 0 w 20000"/>
                    <a:gd name="T37" fmla="*/ 917 h 20000"/>
                    <a:gd name="T38" fmla="*/ 0 w 20000"/>
                    <a:gd name="T39" fmla="*/ 550 h 20000"/>
                    <a:gd name="T40" fmla="*/ 0 w 20000"/>
                    <a:gd name="T41" fmla="*/ 550 h 20000"/>
                    <a:gd name="T42" fmla="*/ 0 w 20000"/>
                    <a:gd name="T43" fmla="*/ 55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50 h 20000"/>
                    <a:gd name="T54" fmla="*/ 0 w 20000"/>
                    <a:gd name="T55" fmla="*/ 732 h 20000"/>
                    <a:gd name="T56" fmla="*/ 0 w 20000"/>
                    <a:gd name="T57" fmla="*/ 1282 h 20000"/>
                    <a:gd name="T58" fmla="*/ 0 w 20000"/>
                    <a:gd name="T59" fmla="*/ 1649 h 20000"/>
                    <a:gd name="T60" fmla="*/ 0 w 20000"/>
                    <a:gd name="T61" fmla="*/ 2016 h 20000"/>
                    <a:gd name="T62" fmla="*/ 0 w 20000"/>
                    <a:gd name="T63" fmla="*/ 2564 h 20000"/>
                    <a:gd name="T64" fmla="*/ 0 w 20000"/>
                    <a:gd name="T65" fmla="*/ 3299 h 20000"/>
                    <a:gd name="T66" fmla="*/ 0 w 20000"/>
                    <a:gd name="T67" fmla="*/ 4031 h 20000"/>
                    <a:gd name="T68" fmla="*/ 0 w 20000"/>
                    <a:gd name="T69" fmla="*/ 4765 h 20000"/>
                    <a:gd name="T70" fmla="*/ 0 w 20000"/>
                    <a:gd name="T71" fmla="*/ 5679 h 20000"/>
                    <a:gd name="T72" fmla="*/ 0 w 20000"/>
                    <a:gd name="T73" fmla="*/ 6413 h 20000"/>
                    <a:gd name="T74" fmla="*/ 0 w 20000"/>
                    <a:gd name="T75" fmla="*/ 7511 h 20000"/>
                    <a:gd name="T76" fmla="*/ 0 w 20000"/>
                    <a:gd name="T77" fmla="*/ 8245 h 20000"/>
                    <a:gd name="T78" fmla="*/ 0 w 20000"/>
                    <a:gd name="T79" fmla="*/ 8796 h 20000"/>
                    <a:gd name="T80" fmla="*/ 0 w 20000"/>
                    <a:gd name="T81" fmla="*/ 9524 h 20000"/>
                    <a:gd name="T82" fmla="*/ 0 w 20000"/>
                    <a:gd name="T83" fmla="*/ 10260 h 20000"/>
                    <a:gd name="T84" fmla="*/ 0 w 20000"/>
                    <a:gd name="T85" fmla="*/ 10990 h 20000"/>
                    <a:gd name="T86" fmla="*/ 0 w 20000"/>
                    <a:gd name="T87" fmla="*/ 11723 h 20000"/>
                    <a:gd name="T88" fmla="*/ 0 w 20000"/>
                    <a:gd name="T89" fmla="*/ 12274 h 20000"/>
                    <a:gd name="T90" fmla="*/ 0 w 20000"/>
                    <a:gd name="T91" fmla="*/ 12641 h 20000"/>
                    <a:gd name="T92" fmla="*/ 0 w 20000"/>
                    <a:gd name="T93" fmla="*/ 13192 h 20000"/>
                    <a:gd name="T94" fmla="*/ 0 w 20000"/>
                    <a:gd name="T95" fmla="*/ 13739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8947"/>
                      </a:moveTo>
                      <a:lnTo>
                        <a:pt x="0" y="18158"/>
                      </a:lnTo>
                      <a:lnTo>
                        <a:pt x="0" y="17632"/>
                      </a:lnTo>
                      <a:lnTo>
                        <a:pt x="779" y="17368"/>
                      </a:lnTo>
                      <a:lnTo>
                        <a:pt x="779" y="16842"/>
                      </a:lnTo>
                      <a:lnTo>
                        <a:pt x="779" y="16053"/>
                      </a:lnTo>
                      <a:lnTo>
                        <a:pt x="779" y="15789"/>
                      </a:lnTo>
                      <a:lnTo>
                        <a:pt x="779" y="14737"/>
                      </a:lnTo>
                      <a:lnTo>
                        <a:pt x="1039" y="13947"/>
                      </a:lnTo>
                      <a:lnTo>
                        <a:pt x="1039" y="13684"/>
                      </a:lnTo>
                      <a:lnTo>
                        <a:pt x="1818" y="13158"/>
                      </a:lnTo>
                      <a:lnTo>
                        <a:pt x="2338" y="12632"/>
                      </a:lnTo>
                      <a:lnTo>
                        <a:pt x="2338" y="11842"/>
                      </a:lnTo>
                      <a:lnTo>
                        <a:pt x="3117" y="10789"/>
                      </a:lnTo>
                      <a:lnTo>
                        <a:pt x="3117" y="10263"/>
                      </a:lnTo>
                      <a:lnTo>
                        <a:pt x="3117" y="9737"/>
                      </a:lnTo>
                      <a:lnTo>
                        <a:pt x="3117" y="9211"/>
                      </a:lnTo>
                      <a:lnTo>
                        <a:pt x="3636" y="8684"/>
                      </a:lnTo>
                      <a:lnTo>
                        <a:pt x="3636" y="8158"/>
                      </a:lnTo>
                      <a:lnTo>
                        <a:pt x="4156" y="7632"/>
                      </a:lnTo>
                      <a:lnTo>
                        <a:pt x="4156" y="7368"/>
                      </a:lnTo>
                      <a:lnTo>
                        <a:pt x="4675" y="6842"/>
                      </a:lnTo>
                      <a:lnTo>
                        <a:pt x="4675" y="6316"/>
                      </a:lnTo>
                      <a:lnTo>
                        <a:pt x="4675" y="5789"/>
                      </a:lnTo>
                      <a:lnTo>
                        <a:pt x="5455" y="5263"/>
                      </a:lnTo>
                      <a:lnTo>
                        <a:pt x="5455" y="4737"/>
                      </a:lnTo>
                      <a:lnTo>
                        <a:pt x="5974" y="4737"/>
                      </a:lnTo>
                      <a:lnTo>
                        <a:pt x="5974" y="3684"/>
                      </a:lnTo>
                      <a:lnTo>
                        <a:pt x="5974" y="3158"/>
                      </a:lnTo>
                      <a:lnTo>
                        <a:pt x="5974" y="2895"/>
                      </a:lnTo>
                      <a:lnTo>
                        <a:pt x="7013" y="2632"/>
                      </a:lnTo>
                      <a:lnTo>
                        <a:pt x="7013" y="2368"/>
                      </a:lnTo>
                      <a:lnTo>
                        <a:pt x="7013" y="2105"/>
                      </a:lnTo>
                      <a:lnTo>
                        <a:pt x="7273" y="1842"/>
                      </a:lnTo>
                      <a:lnTo>
                        <a:pt x="7792" y="1842"/>
                      </a:lnTo>
                      <a:lnTo>
                        <a:pt x="7792" y="1316"/>
                      </a:lnTo>
                      <a:lnTo>
                        <a:pt x="7792" y="1053"/>
                      </a:lnTo>
                      <a:lnTo>
                        <a:pt x="8312" y="789"/>
                      </a:lnTo>
                      <a:lnTo>
                        <a:pt x="9091" y="789"/>
                      </a:lnTo>
                      <a:lnTo>
                        <a:pt x="9091" y="0"/>
                      </a:lnTo>
                      <a:lnTo>
                        <a:pt x="9351" y="0"/>
                      </a:lnTo>
                      <a:lnTo>
                        <a:pt x="10390" y="0"/>
                      </a:lnTo>
                      <a:lnTo>
                        <a:pt x="10649" y="0"/>
                      </a:lnTo>
                      <a:lnTo>
                        <a:pt x="10909" y="0"/>
                      </a:lnTo>
                      <a:lnTo>
                        <a:pt x="10909" y="789"/>
                      </a:lnTo>
                      <a:lnTo>
                        <a:pt x="11688" y="789"/>
                      </a:lnTo>
                      <a:lnTo>
                        <a:pt x="11688" y="1053"/>
                      </a:lnTo>
                      <a:lnTo>
                        <a:pt x="11688" y="1316"/>
                      </a:lnTo>
                      <a:lnTo>
                        <a:pt x="12208" y="1842"/>
                      </a:lnTo>
                      <a:lnTo>
                        <a:pt x="12468" y="2105"/>
                      </a:lnTo>
                      <a:lnTo>
                        <a:pt x="12468" y="2368"/>
                      </a:lnTo>
                      <a:lnTo>
                        <a:pt x="12987" y="2632"/>
                      </a:lnTo>
                      <a:lnTo>
                        <a:pt x="12987" y="2895"/>
                      </a:lnTo>
                      <a:lnTo>
                        <a:pt x="12987" y="3158"/>
                      </a:lnTo>
                      <a:lnTo>
                        <a:pt x="13506" y="3684"/>
                      </a:lnTo>
                      <a:lnTo>
                        <a:pt x="14026" y="4211"/>
                      </a:lnTo>
                      <a:lnTo>
                        <a:pt x="14026" y="4737"/>
                      </a:lnTo>
                      <a:lnTo>
                        <a:pt x="14026" y="5789"/>
                      </a:lnTo>
                      <a:lnTo>
                        <a:pt x="14545" y="5789"/>
                      </a:lnTo>
                      <a:lnTo>
                        <a:pt x="14805" y="6842"/>
                      </a:lnTo>
                      <a:lnTo>
                        <a:pt x="15065" y="6842"/>
                      </a:lnTo>
                      <a:lnTo>
                        <a:pt x="15065" y="7632"/>
                      </a:lnTo>
                      <a:lnTo>
                        <a:pt x="15325" y="8158"/>
                      </a:lnTo>
                      <a:lnTo>
                        <a:pt x="15325" y="8684"/>
                      </a:lnTo>
                      <a:lnTo>
                        <a:pt x="15844" y="9211"/>
                      </a:lnTo>
                      <a:lnTo>
                        <a:pt x="16104" y="9737"/>
                      </a:lnTo>
                      <a:lnTo>
                        <a:pt x="16104" y="10789"/>
                      </a:lnTo>
                      <a:lnTo>
                        <a:pt x="16364" y="11842"/>
                      </a:lnTo>
                      <a:lnTo>
                        <a:pt x="17143" y="12368"/>
                      </a:lnTo>
                      <a:lnTo>
                        <a:pt x="17143" y="12632"/>
                      </a:lnTo>
                      <a:lnTo>
                        <a:pt x="17143" y="13158"/>
                      </a:lnTo>
                      <a:lnTo>
                        <a:pt x="17403" y="13684"/>
                      </a:lnTo>
                      <a:lnTo>
                        <a:pt x="17662" y="14737"/>
                      </a:lnTo>
                      <a:lnTo>
                        <a:pt x="18442" y="15789"/>
                      </a:lnTo>
                      <a:lnTo>
                        <a:pt x="18701" y="15789"/>
                      </a:lnTo>
                      <a:lnTo>
                        <a:pt x="18701" y="16842"/>
                      </a:lnTo>
                      <a:lnTo>
                        <a:pt x="18701" y="17368"/>
                      </a:lnTo>
                      <a:lnTo>
                        <a:pt x="18701" y="17632"/>
                      </a:lnTo>
                      <a:lnTo>
                        <a:pt x="18701" y="17895"/>
                      </a:lnTo>
                      <a:lnTo>
                        <a:pt x="18961" y="18158"/>
                      </a:lnTo>
                      <a:lnTo>
                        <a:pt x="19481" y="18947"/>
                      </a:lnTo>
                      <a:lnTo>
                        <a:pt x="19481" y="19211"/>
                      </a:lnTo>
                      <a:lnTo>
                        <a:pt x="19481" y="19737"/>
                      </a:lnTo>
                      <a:lnTo>
                        <a:pt x="19740" y="19737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0" name="Freeform 227"/>
                <p:cNvSpPr>
                  <a:spLocks/>
                </p:cNvSpPr>
                <p:nvPr/>
              </p:nvSpPr>
              <p:spPr bwMode="auto">
                <a:xfrm>
                  <a:off x="-8" y="257"/>
                  <a:ext cx="8535" cy="19743"/>
                </a:xfrm>
                <a:custGeom>
                  <a:avLst/>
                  <a:gdLst>
                    <a:gd name="T0" fmla="*/ 0 w 20000"/>
                    <a:gd name="T1" fmla="*/ 12641 h 20000"/>
                    <a:gd name="T2" fmla="*/ 0 w 20000"/>
                    <a:gd name="T3" fmla="*/ 12091 h 20000"/>
                    <a:gd name="T4" fmla="*/ 0 w 20000"/>
                    <a:gd name="T5" fmla="*/ 11178 h 20000"/>
                    <a:gd name="T6" fmla="*/ 0 w 20000"/>
                    <a:gd name="T7" fmla="*/ 10260 h 20000"/>
                    <a:gd name="T8" fmla="*/ 0 w 20000"/>
                    <a:gd name="T9" fmla="*/ 9524 h 20000"/>
                    <a:gd name="T10" fmla="*/ 0 w 20000"/>
                    <a:gd name="T11" fmla="*/ 8796 h 20000"/>
                    <a:gd name="T12" fmla="*/ 0 w 20000"/>
                    <a:gd name="T13" fmla="*/ 8245 h 20000"/>
                    <a:gd name="T14" fmla="*/ 0 w 20000"/>
                    <a:gd name="T15" fmla="*/ 7146 h 20000"/>
                    <a:gd name="T16" fmla="*/ 0 w 20000"/>
                    <a:gd name="T17" fmla="*/ 6413 h 20000"/>
                    <a:gd name="T18" fmla="*/ 0 w 20000"/>
                    <a:gd name="T19" fmla="*/ 5679 h 20000"/>
                    <a:gd name="T20" fmla="*/ 0 w 20000"/>
                    <a:gd name="T21" fmla="*/ 5131 h 20000"/>
                    <a:gd name="T22" fmla="*/ 0 w 20000"/>
                    <a:gd name="T23" fmla="*/ 4398 h 20000"/>
                    <a:gd name="T24" fmla="*/ 0 w 20000"/>
                    <a:gd name="T25" fmla="*/ 3663 h 20000"/>
                    <a:gd name="T26" fmla="*/ 0 w 20000"/>
                    <a:gd name="T27" fmla="*/ 3299 h 20000"/>
                    <a:gd name="T28" fmla="*/ 0 w 20000"/>
                    <a:gd name="T29" fmla="*/ 2564 h 20000"/>
                    <a:gd name="T30" fmla="*/ 0 w 20000"/>
                    <a:gd name="T31" fmla="*/ 2016 h 20000"/>
                    <a:gd name="T32" fmla="*/ 0 w 20000"/>
                    <a:gd name="T33" fmla="*/ 1649 h 20000"/>
                    <a:gd name="T34" fmla="*/ 0 w 20000"/>
                    <a:gd name="T35" fmla="*/ 1282 h 20000"/>
                    <a:gd name="T36" fmla="*/ 0 w 20000"/>
                    <a:gd name="T37" fmla="*/ 917 h 20000"/>
                    <a:gd name="T38" fmla="*/ 0 w 20000"/>
                    <a:gd name="T39" fmla="*/ 550 h 20000"/>
                    <a:gd name="T40" fmla="*/ 0 w 20000"/>
                    <a:gd name="T41" fmla="*/ 550 h 20000"/>
                    <a:gd name="T42" fmla="*/ 0 w 20000"/>
                    <a:gd name="T43" fmla="*/ 55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50 h 20000"/>
                    <a:gd name="T54" fmla="*/ 0 w 20000"/>
                    <a:gd name="T55" fmla="*/ 732 h 20000"/>
                    <a:gd name="T56" fmla="*/ 0 w 20000"/>
                    <a:gd name="T57" fmla="*/ 1282 h 20000"/>
                    <a:gd name="T58" fmla="*/ 0 w 20000"/>
                    <a:gd name="T59" fmla="*/ 1649 h 20000"/>
                    <a:gd name="T60" fmla="*/ 0 w 20000"/>
                    <a:gd name="T61" fmla="*/ 2016 h 20000"/>
                    <a:gd name="T62" fmla="*/ 0 w 20000"/>
                    <a:gd name="T63" fmla="*/ 2564 h 20000"/>
                    <a:gd name="T64" fmla="*/ 0 w 20000"/>
                    <a:gd name="T65" fmla="*/ 3299 h 20000"/>
                    <a:gd name="T66" fmla="*/ 0 w 20000"/>
                    <a:gd name="T67" fmla="*/ 4031 h 20000"/>
                    <a:gd name="T68" fmla="*/ 0 w 20000"/>
                    <a:gd name="T69" fmla="*/ 4765 h 20000"/>
                    <a:gd name="T70" fmla="*/ 0 w 20000"/>
                    <a:gd name="T71" fmla="*/ 5679 h 20000"/>
                    <a:gd name="T72" fmla="*/ 0 w 20000"/>
                    <a:gd name="T73" fmla="*/ 6413 h 20000"/>
                    <a:gd name="T74" fmla="*/ 0 w 20000"/>
                    <a:gd name="T75" fmla="*/ 7511 h 20000"/>
                    <a:gd name="T76" fmla="*/ 0 w 20000"/>
                    <a:gd name="T77" fmla="*/ 8245 h 20000"/>
                    <a:gd name="T78" fmla="*/ 0 w 20000"/>
                    <a:gd name="T79" fmla="*/ 8796 h 20000"/>
                    <a:gd name="T80" fmla="*/ 0 w 20000"/>
                    <a:gd name="T81" fmla="*/ 9524 h 20000"/>
                    <a:gd name="T82" fmla="*/ 0 w 20000"/>
                    <a:gd name="T83" fmla="*/ 10260 h 20000"/>
                    <a:gd name="T84" fmla="*/ 0 w 20000"/>
                    <a:gd name="T85" fmla="*/ 10990 h 20000"/>
                    <a:gd name="T86" fmla="*/ 0 w 20000"/>
                    <a:gd name="T87" fmla="*/ 11723 h 20000"/>
                    <a:gd name="T88" fmla="*/ 0 w 20000"/>
                    <a:gd name="T89" fmla="*/ 12274 h 20000"/>
                    <a:gd name="T90" fmla="*/ 0 w 20000"/>
                    <a:gd name="T91" fmla="*/ 12641 h 20000"/>
                    <a:gd name="T92" fmla="*/ 0 w 20000"/>
                    <a:gd name="T93" fmla="*/ 13192 h 20000"/>
                    <a:gd name="T94" fmla="*/ 0 w 20000"/>
                    <a:gd name="T95" fmla="*/ 13739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8947"/>
                      </a:moveTo>
                      <a:lnTo>
                        <a:pt x="0" y="18158"/>
                      </a:lnTo>
                      <a:lnTo>
                        <a:pt x="0" y="17632"/>
                      </a:lnTo>
                      <a:lnTo>
                        <a:pt x="779" y="17368"/>
                      </a:lnTo>
                      <a:lnTo>
                        <a:pt x="779" y="16842"/>
                      </a:lnTo>
                      <a:lnTo>
                        <a:pt x="779" y="16053"/>
                      </a:lnTo>
                      <a:lnTo>
                        <a:pt x="779" y="15789"/>
                      </a:lnTo>
                      <a:lnTo>
                        <a:pt x="779" y="14737"/>
                      </a:lnTo>
                      <a:lnTo>
                        <a:pt x="1039" y="13947"/>
                      </a:lnTo>
                      <a:lnTo>
                        <a:pt x="1039" y="13684"/>
                      </a:lnTo>
                      <a:lnTo>
                        <a:pt x="1818" y="13158"/>
                      </a:lnTo>
                      <a:lnTo>
                        <a:pt x="2338" y="12632"/>
                      </a:lnTo>
                      <a:lnTo>
                        <a:pt x="2338" y="11842"/>
                      </a:lnTo>
                      <a:lnTo>
                        <a:pt x="3117" y="10789"/>
                      </a:lnTo>
                      <a:lnTo>
                        <a:pt x="3117" y="10263"/>
                      </a:lnTo>
                      <a:lnTo>
                        <a:pt x="3117" y="9737"/>
                      </a:lnTo>
                      <a:lnTo>
                        <a:pt x="3117" y="9211"/>
                      </a:lnTo>
                      <a:lnTo>
                        <a:pt x="3636" y="8684"/>
                      </a:lnTo>
                      <a:lnTo>
                        <a:pt x="3636" y="8158"/>
                      </a:lnTo>
                      <a:lnTo>
                        <a:pt x="4156" y="7632"/>
                      </a:lnTo>
                      <a:lnTo>
                        <a:pt x="4156" y="7368"/>
                      </a:lnTo>
                      <a:lnTo>
                        <a:pt x="4675" y="6842"/>
                      </a:lnTo>
                      <a:lnTo>
                        <a:pt x="4675" y="6316"/>
                      </a:lnTo>
                      <a:lnTo>
                        <a:pt x="4675" y="5789"/>
                      </a:lnTo>
                      <a:lnTo>
                        <a:pt x="5455" y="5263"/>
                      </a:lnTo>
                      <a:lnTo>
                        <a:pt x="5455" y="4737"/>
                      </a:lnTo>
                      <a:lnTo>
                        <a:pt x="5974" y="4737"/>
                      </a:lnTo>
                      <a:lnTo>
                        <a:pt x="5974" y="3684"/>
                      </a:lnTo>
                      <a:lnTo>
                        <a:pt x="5974" y="3158"/>
                      </a:lnTo>
                      <a:lnTo>
                        <a:pt x="5974" y="2895"/>
                      </a:lnTo>
                      <a:lnTo>
                        <a:pt x="7013" y="2632"/>
                      </a:lnTo>
                      <a:lnTo>
                        <a:pt x="7013" y="2368"/>
                      </a:lnTo>
                      <a:lnTo>
                        <a:pt x="7013" y="2105"/>
                      </a:lnTo>
                      <a:lnTo>
                        <a:pt x="7273" y="1842"/>
                      </a:lnTo>
                      <a:lnTo>
                        <a:pt x="7792" y="1842"/>
                      </a:lnTo>
                      <a:lnTo>
                        <a:pt x="7792" y="1316"/>
                      </a:lnTo>
                      <a:lnTo>
                        <a:pt x="7792" y="1053"/>
                      </a:lnTo>
                      <a:lnTo>
                        <a:pt x="8312" y="789"/>
                      </a:lnTo>
                      <a:lnTo>
                        <a:pt x="9091" y="789"/>
                      </a:lnTo>
                      <a:lnTo>
                        <a:pt x="9091" y="0"/>
                      </a:lnTo>
                      <a:lnTo>
                        <a:pt x="9351" y="0"/>
                      </a:lnTo>
                      <a:lnTo>
                        <a:pt x="10390" y="0"/>
                      </a:lnTo>
                      <a:lnTo>
                        <a:pt x="10649" y="0"/>
                      </a:lnTo>
                      <a:lnTo>
                        <a:pt x="10909" y="0"/>
                      </a:lnTo>
                      <a:lnTo>
                        <a:pt x="10909" y="789"/>
                      </a:lnTo>
                      <a:lnTo>
                        <a:pt x="11688" y="789"/>
                      </a:lnTo>
                      <a:lnTo>
                        <a:pt x="11688" y="1053"/>
                      </a:lnTo>
                      <a:lnTo>
                        <a:pt x="11688" y="1316"/>
                      </a:lnTo>
                      <a:lnTo>
                        <a:pt x="12208" y="1842"/>
                      </a:lnTo>
                      <a:lnTo>
                        <a:pt x="12468" y="2105"/>
                      </a:lnTo>
                      <a:lnTo>
                        <a:pt x="12468" y="2368"/>
                      </a:lnTo>
                      <a:lnTo>
                        <a:pt x="12987" y="2632"/>
                      </a:lnTo>
                      <a:lnTo>
                        <a:pt x="12987" y="2895"/>
                      </a:lnTo>
                      <a:lnTo>
                        <a:pt x="12987" y="3158"/>
                      </a:lnTo>
                      <a:lnTo>
                        <a:pt x="13506" y="3684"/>
                      </a:lnTo>
                      <a:lnTo>
                        <a:pt x="14026" y="4211"/>
                      </a:lnTo>
                      <a:lnTo>
                        <a:pt x="14026" y="4737"/>
                      </a:lnTo>
                      <a:lnTo>
                        <a:pt x="14026" y="5789"/>
                      </a:lnTo>
                      <a:lnTo>
                        <a:pt x="14545" y="5789"/>
                      </a:lnTo>
                      <a:lnTo>
                        <a:pt x="14805" y="6842"/>
                      </a:lnTo>
                      <a:lnTo>
                        <a:pt x="15065" y="6842"/>
                      </a:lnTo>
                      <a:lnTo>
                        <a:pt x="15065" y="7632"/>
                      </a:lnTo>
                      <a:lnTo>
                        <a:pt x="15325" y="8158"/>
                      </a:lnTo>
                      <a:lnTo>
                        <a:pt x="15325" y="8684"/>
                      </a:lnTo>
                      <a:lnTo>
                        <a:pt x="15844" y="9211"/>
                      </a:lnTo>
                      <a:lnTo>
                        <a:pt x="16104" y="9737"/>
                      </a:lnTo>
                      <a:lnTo>
                        <a:pt x="16104" y="10789"/>
                      </a:lnTo>
                      <a:lnTo>
                        <a:pt x="16364" y="11842"/>
                      </a:lnTo>
                      <a:lnTo>
                        <a:pt x="17143" y="12368"/>
                      </a:lnTo>
                      <a:lnTo>
                        <a:pt x="17143" y="12632"/>
                      </a:lnTo>
                      <a:lnTo>
                        <a:pt x="17143" y="13158"/>
                      </a:lnTo>
                      <a:lnTo>
                        <a:pt x="17403" y="13684"/>
                      </a:lnTo>
                      <a:lnTo>
                        <a:pt x="17662" y="14737"/>
                      </a:lnTo>
                      <a:lnTo>
                        <a:pt x="18442" y="15789"/>
                      </a:lnTo>
                      <a:lnTo>
                        <a:pt x="18701" y="15789"/>
                      </a:lnTo>
                      <a:lnTo>
                        <a:pt x="18701" y="16842"/>
                      </a:lnTo>
                      <a:lnTo>
                        <a:pt x="18701" y="17368"/>
                      </a:lnTo>
                      <a:lnTo>
                        <a:pt x="18701" y="17632"/>
                      </a:lnTo>
                      <a:lnTo>
                        <a:pt x="18701" y="17895"/>
                      </a:lnTo>
                      <a:lnTo>
                        <a:pt x="18961" y="18158"/>
                      </a:lnTo>
                      <a:lnTo>
                        <a:pt x="19481" y="18947"/>
                      </a:lnTo>
                      <a:lnTo>
                        <a:pt x="19481" y="19211"/>
                      </a:lnTo>
                      <a:lnTo>
                        <a:pt x="19481" y="19737"/>
                      </a:lnTo>
                      <a:lnTo>
                        <a:pt x="19740" y="19737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42" name="Group 228"/>
              <p:cNvGrpSpPr>
                <a:grpSpLocks/>
              </p:cNvGrpSpPr>
              <p:nvPr/>
            </p:nvGrpSpPr>
            <p:grpSpPr bwMode="auto">
              <a:xfrm>
                <a:off x="2776" y="3712"/>
                <a:ext cx="80" cy="59"/>
                <a:chOff x="-6" y="0"/>
                <a:chExt cx="19973" cy="19998"/>
              </a:xfrm>
            </p:grpSpPr>
            <p:sp>
              <p:nvSpPr>
                <p:cNvPr id="16467" name="Arc 229"/>
                <p:cNvSpPr>
                  <a:spLocks/>
                </p:cNvSpPr>
                <p:nvPr/>
              </p:nvSpPr>
              <p:spPr bwMode="auto">
                <a:xfrm>
                  <a:off x="11858" y="750"/>
                  <a:ext cx="8109" cy="192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856 h 21600"/>
                    <a:gd name="T4" fmla="*/ 0 w 21600"/>
                    <a:gd name="T5" fmla="*/ 856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68" name="Arc 230"/>
                <p:cNvSpPr>
                  <a:spLocks/>
                </p:cNvSpPr>
                <p:nvPr/>
              </p:nvSpPr>
              <p:spPr bwMode="auto">
                <a:xfrm flipH="1">
                  <a:off x="-6" y="0"/>
                  <a:ext cx="8109" cy="192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859 h 21600"/>
                    <a:gd name="T4" fmla="*/ 0 w 21600"/>
                    <a:gd name="T5" fmla="*/ 859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43" name="Group 231"/>
              <p:cNvGrpSpPr>
                <a:grpSpLocks/>
              </p:cNvGrpSpPr>
              <p:nvPr/>
            </p:nvGrpSpPr>
            <p:grpSpPr bwMode="auto">
              <a:xfrm>
                <a:off x="3076" y="3684"/>
                <a:ext cx="71" cy="91"/>
                <a:chOff x="-8" y="0"/>
                <a:chExt cx="20008" cy="20000"/>
              </a:xfrm>
            </p:grpSpPr>
            <p:sp>
              <p:nvSpPr>
                <p:cNvPr id="16465" name="Arc 232"/>
                <p:cNvSpPr>
                  <a:spLocks/>
                </p:cNvSpPr>
                <p:nvPr/>
              </p:nvSpPr>
              <p:spPr bwMode="auto">
                <a:xfrm>
                  <a:off x="11903" y="618"/>
                  <a:ext cx="8097" cy="1938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039 h 21600"/>
                    <a:gd name="T4" fmla="*/ 0 w 21600"/>
                    <a:gd name="T5" fmla="*/ 1039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66" name="Arc 233"/>
                <p:cNvSpPr>
                  <a:spLocks/>
                </p:cNvSpPr>
                <p:nvPr/>
              </p:nvSpPr>
              <p:spPr bwMode="auto">
                <a:xfrm flipH="1">
                  <a:off x="-8" y="0"/>
                  <a:ext cx="8097" cy="1937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028 h 21600"/>
                    <a:gd name="T4" fmla="*/ 0 w 21600"/>
                    <a:gd name="T5" fmla="*/ 1028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44" name="Group 234"/>
              <p:cNvGrpSpPr>
                <a:grpSpLocks/>
              </p:cNvGrpSpPr>
              <p:nvPr/>
            </p:nvGrpSpPr>
            <p:grpSpPr bwMode="auto">
              <a:xfrm>
                <a:off x="2935" y="3657"/>
                <a:ext cx="62" cy="118"/>
                <a:chOff x="0" y="0"/>
                <a:chExt cx="20000" cy="20000"/>
              </a:xfrm>
            </p:grpSpPr>
            <p:sp>
              <p:nvSpPr>
                <p:cNvPr id="16463" name="Arc 235"/>
                <p:cNvSpPr>
                  <a:spLocks/>
                </p:cNvSpPr>
                <p:nvPr/>
              </p:nvSpPr>
              <p:spPr bwMode="auto">
                <a:xfrm>
                  <a:off x="11855" y="618"/>
                  <a:ext cx="8145" cy="1938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039 h 21600"/>
                    <a:gd name="T4" fmla="*/ 0 w 21600"/>
                    <a:gd name="T5" fmla="*/ 1039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64" name="Arc 236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8145" cy="1937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028 h 21600"/>
                    <a:gd name="T4" fmla="*/ 0 w 21600"/>
                    <a:gd name="T5" fmla="*/ 1028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45" name="Group 237"/>
              <p:cNvGrpSpPr>
                <a:grpSpLocks/>
              </p:cNvGrpSpPr>
              <p:nvPr/>
            </p:nvGrpSpPr>
            <p:grpSpPr bwMode="auto">
              <a:xfrm>
                <a:off x="3156" y="3753"/>
                <a:ext cx="71" cy="29"/>
                <a:chOff x="-1" y="0"/>
                <a:chExt cx="20001" cy="20000"/>
              </a:xfrm>
            </p:grpSpPr>
            <p:sp>
              <p:nvSpPr>
                <p:cNvPr id="16461" name="Freeform 238"/>
                <p:cNvSpPr>
                  <a:spLocks/>
                </p:cNvSpPr>
                <p:nvPr/>
              </p:nvSpPr>
              <p:spPr bwMode="auto">
                <a:xfrm>
                  <a:off x="11439" y="0"/>
                  <a:ext cx="8561" cy="19743"/>
                </a:xfrm>
                <a:custGeom>
                  <a:avLst/>
                  <a:gdLst>
                    <a:gd name="T0" fmla="*/ 0 w 20000"/>
                    <a:gd name="T1" fmla="*/ 12641 h 20000"/>
                    <a:gd name="T2" fmla="*/ 0 w 20000"/>
                    <a:gd name="T3" fmla="*/ 12091 h 20000"/>
                    <a:gd name="T4" fmla="*/ 0 w 20000"/>
                    <a:gd name="T5" fmla="*/ 11178 h 20000"/>
                    <a:gd name="T6" fmla="*/ 0 w 20000"/>
                    <a:gd name="T7" fmla="*/ 10260 h 20000"/>
                    <a:gd name="T8" fmla="*/ 0 w 20000"/>
                    <a:gd name="T9" fmla="*/ 9524 h 20000"/>
                    <a:gd name="T10" fmla="*/ 0 w 20000"/>
                    <a:gd name="T11" fmla="*/ 8796 h 20000"/>
                    <a:gd name="T12" fmla="*/ 0 w 20000"/>
                    <a:gd name="T13" fmla="*/ 8245 h 20000"/>
                    <a:gd name="T14" fmla="*/ 0 w 20000"/>
                    <a:gd name="T15" fmla="*/ 7146 h 20000"/>
                    <a:gd name="T16" fmla="*/ 0 w 20000"/>
                    <a:gd name="T17" fmla="*/ 6413 h 20000"/>
                    <a:gd name="T18" fmla="*/ 0 w 20000"/>
                    <a:gd name="T19" fmla="*/ 5679 h 20000"/>
                    <a:gd name="T20" fmla="*/ 0 w 20000"/>
                    <a:gd name="T21" fmla="*/ 5131 h 20000"/>
                    <a:gd name="T22" fmla="*/ 0 w 20000"/>
                    <a:gd name="T23" fmla="*/ 4398 h 20000"/>
                    <a:gd name="T24" fmla="*/ 0 w 20000"/>
                    <a:gd name="T25" fmla="*/ 3663 h 20000"/>
                    <a:gd name="T26" fmla="*/ 0 w 20000"/>
                    <a:gd name="T27" fmla="*/ 3299 h 20000"/>
                    <a:gd name="T28" fmla="*/ 0 w 20000"/>
                    <a:gd name="T29" fmla="*/ 2564 h 20000"/>
                    <a:gd name="T30" fmla="*/ 0 w 20000"/>
                    <a:gd name="T31" fmla="*/ 2016 h 20000"/>
                    <a:gd name="T32" fmla="*/ 0 w 20000"/>
                    <a:gd name="T33" fmla="*/ 1649 h 20000"/>
                    <a:gd name="T34" fmla="*/ 0 w 20000"/>
                    <a:gd name="T35" fmla="*/ 1282 h 20000"/>
                    <a:gd name="T36" fmla="*/ 0 w 20000"/>
                    <a:gd name="T37" fmla="*/ 917 h 20000"/>
                    <a:gd name="T38" fmla="*/ 0 w 20000"/>
                    <a:gd name="T39" fmla="*/ 550 h 20000"/>
                    <a:gd name="T40" fmla="*/ 0 w 20000"/>
                    <a:gd name="T41" fmla="*/ 550 h 20000"/>
                    <a:gd name="T42" fmla="*/ 0 w 20000"/>
                    <a:gd name="T43" fmla="*/ 55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50 h 20000"/>
                    <a:gd name="T54" fmla="*/ 0 w 20000"/>
                    <a:gd name="T55" fmla="*/ 732 h 20000"/>
                    <a:gd name="T56" fmla="*/ 0 w 20000"/>
                    <a:gd name="T57" fmla="*/ 1282 h 20000"/>
                    <a:gd name="T58" fmla="*/ 0 w 20000"/>
                    <a:gd name="T59" fmla="*/ 1649 h 20000"/>
                    <a:gd name="T60" fmla="*/ 0 w 20000"/>
                    <a:gd name="T61" fmla="*/ 2016 h 20000"/>
                    <a:gd name="T62" fmla="*/ 0 w 20000"/>
                    <a:gd name="T63" fmla="*/ 2564 h 20000"/>
                    <a:gd name="T64" fmla="*/ 0 w 20000"/>
                    <a:gd name="T65" fmla="*/ 3299 h 20000"/>
                    <a:gd name="T66" fmla="*/ 0 w 20000"/>
                    <a:gd name="T67" fmla="*/ 4031 h 20000"/>
                    <a:gd name="T68" fmla="*/ 0 w 20000"/>
                    <a:gd name="T69" fmla="*/ 4765 h 20000"/>
                    <a:gd name="T70" fmla="*/ 0 w 20000"/>
                    <a:gd name="T71" fmla="*/ 5679 h 20000"/>
                    <a:gd name="T72" fmla="*/ 0 w 20000"/>
                    <a:gd name="T73" fmla="*/ 6413 h 20000"/>
                    <a:gd name="T74" fmla="*/ 0 w 20000"/>
                    <a:gd name="T75" fmla="*/ 7511 h 20000"/>
                    <a:gd name="T76" fmla="*/ 0 w 20000"/>
                    <a:gd name="T77" fmla="*/ 8245 h 20000"/>
                    <a:gd name="T78" fmla="*/ 0 w 20000"/>
                    <a:gd name="T79" fmla="*/ 8796 h 20000"/>
                    <a:gd name="T80" fmla="*/ 0 w 20000"/>
                    <a:gd name="T81" fmla="*/ 9524 h 20000"/>
                    <a:gd name="T82" fmla="*/ 0 w 20000"/>
                    <a:gd name="T83" fmla="*/ 10260 h 20000"/>
                    <a:gd name="T84" fmla="*/ 0 w 20000"/>
                    <a:gd name="T85" fmla="*/ 10990 h 20000"/>
                    <a:gd name="T86" fmla="*/ 0 w 20000"/>
                    <a:gd name="T87" fmla="*/ 11723 h 20000"/>
                    <a:gd name="T88" fmla="*/ 0 w 20000"/>
                    <a:gd name="T89" fmla="*/ 12274 h 20000"/>
                    <a:gd name="T90" fmla="*/ 0 w 20000"/>
                    <a:gd name="T91" fmla="*/ 12641 h 20000"/>
                    <a:gd name="T92" fmla="*/ 0 w 20000"/>
                    <a:gd name="T93" fmla="*/ 13192 h 20000"/>
                    <a:gd name="T94" fmla="*/ 0 w 20000"/>
                    <a:gd name="T95" fmla="*/ 13739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8947"/>
                      </a:moveTo>
                      <a:lnTo>
                        <a:pt x="0" y="18158"/>
                      </a:lnTo>
                      <a:lnTo>
                        <a:pt x="0" y="17632"/>
                      </a:lnTo>
                      <a:lnTo>
                        <a:pt x="779" y="17368"/>
                      </a:lnTo>
                      <a:lnTo>
                        <a:pt x="779" y="16842"/>
                      </a:lnTo>
                      <a:lnTo>
                        <a:pt x="779" y="16053"/>
                      </a:lnTo>
                      <a:lnTo>
                        <a:pt x="779" y="15789"/>
                      </a:lnTo>
                      <a:lnTo>
                        <a:pt x="779" y="14737"/>
                      </a:lnTo>
                      <a:lnTo>
                        <a:pt x="1039" y="13947"/>
                      </a:lnTo>
                      <a:lnTo>
                        <a:pt x="1039" y="13684"/>
                      </a:lnTo>
                      <a:lnTo>
                        <a:pt x="1818" y="13158"/>
                      </a:lnTo>
                      <a:lnTo>
                        <a:pt x="2338" y="12632"/>
                      </a:lnTo>
                      <a:lnTo>
                        <a:pt x="2338" y="11842"/>
                      </a:lnTo>
                      <a:lnTo>
                        <a:pt x="3117" y="10789"/>
                      </a:lnTo>
                      <a:lnTo>
                        <a:pt x="3117" y="10263"/>
                      </a:lnTo>
                      <a:lnTo>
                        <a:pt x="3117" y="9737"/>
                      </a:lnTo>
                      <a:lnTo>
                        <a:pt x="3117" y="9211"/>
                      </a:lnTo>
                      <a:lnTo>
                        <a:pt x="3636" y="8684"/>
                      </a:lnTo>
                      <a:lnTo>
                        <a:pt x="3636" y="8158"/>
                      </a:lnTo>
                      <a:lnTo>
                        <a:pt x="4156" y="7632"/>
                      </a:lnTo>
                      <a:lnTo>
                        <a:pt x="4156" y="7368"/>
                      </a:lnTo>
                      <a:lnTo>
                        <a:pt x="4675" y="6842"/>
                      </a:lnTo>
                      <a:lnTo>
                        <a:pt x="4675" y="6316"/>
                      </a:lnTo>
                      <a:lnTo>
                        <a:pt x="4675" y="5789"/>
                      </a:lnTo>
                      <a:lnTo>
                        <a:pt x="5455" y="5263"/>
                      </a:lnTo>
                      <a:lnTo>
                        <a:pt x="5455" y="4737"/>
                      </a:lnTo>
                      <a:lnTo>
                        <a:pt x="5974" y="4737"/>
                      </a:lnTo>
                      <a:lnTo>
                        <a:pt x="5974" y="3684"/>
                      </a:lnTo>
                      <a:lnTo>
                        <a:pt x="5974" y="3158"/>
                      </a:lnTo>
                      <a:lnTo>
                        <a:pt x="5974" y="2895"/>
                      </a:lnTo>
                      <a:lnTo>
                        <a:pt x="7013" y="2632"/>
                      </a:lnTo>
                      <a:lnTo>
                        <a:pt x="7013" y="2368"/>
                      </a:lnTo>
                      <a:lnTo>
                        <a:pt x="7013" y="2105"/>
                      </a:lnTo>
                      <a:lnTo>
                        <a:pt x="7273" y="1842"/>
                      </a:lnTo>
                      <a:lnTo>
                        <a:pt x="7792" y="1842"/>
                      </a:lnTo>
                      <a:lnTo>
                        <a:pt x="7792" y="1316"/>
                      </a:lnTo>
                      <a:lnTo>
                        <a:pt x="7792" y="1053"/>
                      </a:lnTo>
                      <a:lnTo>
                        <a:pt x="8312" y="789"/>
                      </a:lnTo>
                      <a:lnTo>
                        <a:pt x="9091" y="789"/>
                      </a:lnTo>
                      <a:lnTo>
                        <a:pt x="9091" y="0"/>
                      </a:lnTo>
                      <a:lnTo>
                        <a:pt x="9351" y="0"/>
                      </a:lnTo>
                      <a:lnTo>
                        <a:pt x="10390" y="0"/>
                      </a:lnTo>
                      <a:lnTo>
                        <a:pt x="10649" y="0"/>
                      </a:lnTo>
                      <a:lnTo>
                        <a:pt x="10909" y="0"/>
                      </a:lnTo>
                      <a:lnTo>
                        <a:pt x="10909" y="789"/>
                      </a:lnTo>
                      <a:lnTo>
                        <a:pt x="11688" y="789"/>
                      </a:lnTo>
                      <a:lnTo>
                        <a:pt x="11688" y="1053"/>
                      </a:lnTo>
                      <a:lnTo>
                        <a:pt x="11688" y="1316"/>
                      </a:lnTo>
                      <a:lnTo>
                        <a:pt x="12208" y="1842"/>
                      </a:lnTo>
                      <a:lnTo>
                        <a:pt x="12468" y="2105"/>
                      </a:lnTo>
                      <a:lnTo>
                        <a:pt x="12468" y="2368"/>
                      </a:lnTo>
                      <a:lnTo>
                        <a:pt x="12987" y="2632"/>
                      </a:lnTo>
                      <a:lnTo>
                        <a:pt x="12987" y="2895"/>
                      </a:lnTo>
                      <a:lnTo>
                        <a:pt x="12987" y="3158"/>
                      </a:lnTo>
                      <a:lnTo>
                        <a:pt x="13506" y="3684"/>
                      </a:lnTo>
                      <a:lnTo>
                        <a:pt x="14026" y="4211"/>
                      </a:lnTo>
                      <a:lnTo>
                        <a:pt x="14026" y="4737"/>
                      </a:lnTo>
                      <a:lnTo>
                        <a:pt x="14026" y="5789"/>
                      </a:lnTo>
                      <a:lnTo>
                        <a:pt x="14545" y="5789"/>
                      </a:lnTo>
                      <a:lnTo>
                        <a:pt x="14805" y="6842"/>
                      </a:lnTo>
                      <a:lnTo>
                        <a:pt x="15065" y="6842"/>
                      </a:lnTo>
                      <a:lnTo>
                        <a:pt x="15065" y="7632"/>
                      </a:lnTo>
                      <a:lnTo>
                        <a:pt x="15325" y="8158"/>
                      </a:lnTo>
                      <a:lnTo>
                        <a:pt x="15325" y="8684"/>
                      </a:lnTo>
                      <a:lnTo>
                        <a:pt x="15844" y="9211"/>
                      </a:lnTo>
                      <a:lnTo>
                        <a:pt x="16104" y="9737"/>
                      </a:lnTo>
                      <a:lnTo>
                        <a:pt x="16104" y="10789"/>
                      </a:lnTo>
                      <a:lnTo>
                        <a:pt x="16364" y="11842"/>
                      </a:lnTo>
                      <a:lnTo>
                        <a:pt x="17143" y="12368"/>
                      </a:lnTo>
                      <a:lnTo>
                        <a:pt x="17143" y="12632"/>
                      </a:lnTo>
                      <a:lnTo>
                        <a:pt x="17143" y="13158"/>
                      </a:lnTo>
                      <a:lnTo>
                        <a:pt x="17403" y="13684"/>
                      </a:lnTo>
                      <a:lnTo>
                        <a:pt x="17662" y="14737"/>
                      </a:lnTo>
                      <a:lnTo>
                        <a:pt x="18442" y="15789"/>
                      </a:lnTo>
                      <a:lnTo>
                        <a:pt x="18701" y="15789"/>
                      </a:lnTo>
                      <a:lnTo>
                        <a:pt x="18701" y="16842"/>
                      </a:lnTo>
                      <a:lnTo>
                        <a:pt x="18701" y="17368"/>
                      </a:lnTo>
                      <a:lnTo>
                        <a:pt x="18701" y="17632"/>
                      </a:lnTo>
                      <a:lnTo>
                        <a:pt x="18701" y="17895"/>
                      </a:lnTo>
                      <a:lnTo>
                        <a:pt x="18961" y="18158"/>
                      </a:lnTo>
                      <a:lnTo>
                        <a:pt x="19481" y="18947"/>
                      </a:lnTo>
                      <a:lnTo>
                        <a:pt x="19481" y="19211"/>
                      </a:lnTo>
                      <a:lnTo>
                        <a:pt x="19481" y="19737"/>
                      </a:lnTo>
                      <a:lnTo>
                        <a:pt x="19740" y="19737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62" name="Freeform 239"/>
                <p:cNvSpPr>
                  <a:spLocks/>
                </p:cNvSpPr>
                <p:nvPr/>
              </p:nvSpPr>
              <p:spPr bwMode="auto">
                <a:xfrm>
                  <a:off x="-1" y="252"/>
                  <a:ext cx="8532" cy="19748"/>
                </a:xfrm>
                <a:custGeom>
                  <a:avLst/>
                  <a:gdLst>
                    <a:gd name="T0" fmla="*/ 0 w 20000"/>
                    <a:gd name="T1" fmla="*/ 12731 h 20000"/>
                    <a:gd name="T2" fmla="*/ 0 w 20000"/>
                    <a:gd name="T3" fmla="*/ 12179 h 20000"/>
                    <a:gd name="T4" fmla="*/ 0 w 20000"/>
                    <a:gd name="T5" fmla="*/ 11257 h 20000"/>
                    <a:gd name="T6" fmla="*/ 0 w 20000"/>
                    <a:gd name="T7" fmla="*/ 10332 h 20000"/>
                    <a:gd name="T8" fmla="*/ 0 w 20000"/>
                    <a:gd name="T9" fmla="*/ 9594 h 20000"/>
                    <a:gd name="T10" fmla="*/ 0 w 20000"/>
                    <a:gd name="T11" fmla="*/ 8858 h 20000"/>
                    <a:gd name="T12" fmla="*/ 0 w 20000"/>
                    <a:gd name="T13" fmla="*/ 8304 h 20000"/>
                    <a:gd name="T14" fmla="*/ 0 w 20000"/>
                    <a:gd name="T15" fmla="*/ 7197 h 20000"/>
                    <a:gd name="T16" fmla="*/ 0 w 20000"/>
                    <a:gd name="T17" fmla="*/ 6457 h 20000"/>
                    <a:gd name="T18" fmla="*/ 0 w 20000"/>
                    <a:gd name="T19" fmla="*/ 5719 h 20000"/>
                    <a:gd name="T20" fmla="*/ 0 w 20000"/>
                    <a:gd name="T21" fmla="*/ 5164 h 20000"/>
                    <a:gd name="T22" fmla="*/ 0 w 20000"/>
                    <a:gd name="T23" fmla="*/ 4427 h 20000"/>
                    <a:gd name="T24" fmla="*/ 0 w 20000"/>
                    <a:gd name="T25" fmla="*/ 3691 h 20000"/>
                    <a:gd name="T26" fmla="*/ 0 w 20000"/>
                    <a:gd name="T27" fmla="*/ 3321 h 20000"/>
                    <a:gd name="T28" fmla="*/ 0 w 20000"/>
                    <a:gd name="T29" fmla="*/ 2584 h 20000"/>
                    <a:gd name="T30" fmla="*/ 0 w 20000"/>
                    <a:gd name="T31" fmla="*/ 2029 h 20000"/>
                    <a:gd name="T32" fmla="*/ 0 w 20000"/>
                    <a:gd name="T33" fmla="*/ 1661 h 20000"/>
                    <a:gd name="T34" fmla="*/ 0 w 20000"/>
                    <a:gd name="T35" fmla="*/ 1292 h 20000"/>
                    <a:gd name="T36" fmla="*/ 0 w 20000"/>
                    <a:gd name="T37" fmla="*/ 922 h 20000"/>
                    <a:gd name="T38" fmla="*/ 0 w 20000"/>
                    <a:gd name="T39" fmla="*/ 553 h 20000"/>
                    <a:gd name="T40" fmla="*/ 0 w 20000"/>
                    <a:gd name="T41" fmla="*/ 553 h 20000"/>
                    <a:gd name="T42" fmla="*/ 0 w 20000"/>
                    <a:gd name="T43" fmla="*/ 553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53 h 20000"/>
                    <a:gd name="T54" fmla="*/ 0 w 20000"/>
                    <a:gd name="T55" fmla="*/ 738 h 20000"/>
                    <a:gd name="T56" fmla="*/ 0 w 20000"/>
                    <a:gd name="T57" fmla="*/ 1292 h 20000"/>
                    <a:gd name="T58" fmla="*/ 0 w 20000"/>
                    <a:gd name="T59" fmla="*/ 1661 h 20000"/>
                    <a:gd name="T60" fmla="*/ 0 w 20000"/>
                    <a:gd name="T61" fmla="*/ 2029 h 20000"/>
                    <a:gd name="T62" fmla="*/ 0 w 20000"/>
                    <a:gd name="T63" fmla="*/ 2584 h 20000"/>
                    <a:gd name="T64" fmla="*/ 0 w 20000"/>
                    <a:gd name="T65" fmla="*/ 3321 h 20000"/>
                    <a:gd name="T66" fmla="*/ 0 w 20000"/>
                    <a:gd name="T67" fmla="*/ 4060 h 20000"/>
                    <a:gd name="T68" fmla="*/ 0 w 20000"/>
                    <a:gd name="T69" fmla="*/ 4797 h 20000"/>
                    <a:gd name="T70" fmla="*/ 0 w 20000"/>
                    <a:gd name="T71" fmla="*/ 5719 h 20000"/>
                    <a:gd name="T72" fmla="*/ 0 w 20000"/>
                    <a:gd name="T73" fmla="*/ 6457 h 20000"/>
                    <a:gd name="T74" fmla="*/ 0 w 20000"/>
                    <a:gd name="T75" fmla="*/ 7564 h 20000"/>
                    <a:gd name="T76" fmla="*/ 0 w 20000"/>
                    <a:gd name="T77" fmla="*/ 8304 h 20000"/>
                    <a:gd name="T78" fmla="*/ 0 w 20000"/>
                    <a:gd name="T79" fmla="*/ 8858 h 20000"/>
                    <a:gd name="T80" fmla="*/ 0 w 20000"/>
                    <a:gd name="T81" fmla="*/ 9594 h 20000"/>
                    <a:gd name="T82" fmla="*/ 0 w 20000"/>
                    <a:gd name="T83" fmla="*/ 10332 h 20000"/>
                    <a:gd name="T84" fmla="*/ 0 w 20000"/>
                    <a:gd name="T85" fmla="*/ 11072 h 20000"/>
                    <a:gd name="T86" fmla="*/ 0 w 20000"/>
                    <a:gd name="T87" fmla="*/ 11805 h 20000"/>
                    <a:gd name="T88" fmla="*/ 0 w 20000"/>
                    <a:gd name="T89" fmla="*/ 12362 h 20000"/>
                    <a:gd name="T90" fmla="*/ 0 w 20000"/>
                    <a:gd name="T91" fmla="*/ 12731 h 20000"/>
                    <a:gd name="T92" fmla="*/ 0 w 20000"/>
                    <a:gd name="T93" fmla="*/ 13284 h 20000"/>
                    <a:gd name="T94" fmla="*/ 0 w 20000"/>
                    <a:gd name="T95" fmla="*/ 13839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8947"/>
                      </a:moveTo>
                      <a:lnTo>
                        <a:pt x="0" y="18158"/>
                      </a:lnTo>
                      <a:lnTo>
                        <a:pt x="0" y="17632"/>
                      </a:lnTo>
                      <a:lnTo>
                        <a:pt x="779" y="17368"/>
                      </a:lnTo>
                      <a:lnTo>
                        <a:pt x="779" y="16842"/>
                      </a:lnTo>
                      <a:lnTo>
                        <a:pt x="779" y="16053"/>
                      </a:lnTo>
                      <a:lnTo>
                        <a:pt x="779" y="15789"/>
                      </a:lnTo>
                      <a:lnTo>
                        <a:pt x="779" y="14737"/>
                      </a:lnTo>
                      <a:lnTo>
                        <a:pt x="1039" y="13947"/>
                      </a:lnTo>
                      <a:lnTo>
                        <a:pt x="1039" y="13684"/>
                      </a:lnTo>
                      <a:lnTo>
                        <a:pt x="1818" y="13158"/>
                      </a:lnTo>
                      <a:lnTo>
                        <a:pt x="2338" y="12632"/>
                      </a:lnTo>
                      <a:lnTo>
                        <a:pt x="2338" y="11842"/>
                      </a:lnTo>
                      <a:lnTo>
                        <a:pt x="3117" y="10789"/>
                      </a:lnTo>
                      <a:lnTo>
                        <a:pt x="3117" y="10263"/>
                      </a:lnTo>
                      <a:lnTo>
                        <a:pt x="3117" y="9737"/>
                      </a:lnTo>
                      <a:lnTo>
                        <a:pt x="3117" y="9211"/>
                      </a:lnTo>
                      <a:lnTo>
                        <a:pt x="3636" y="8684"/>
                      </a:lnTo>
                      <a:lnTo>
                        <a:pt x="3636" y="8158"/>
                      </a:lnTo>
                      <a:lnTo>
                        <a:pt x="4156" y="7632"/>
                      </a:lnTo>
                      <a:lnTo>
                        <a:pt x="4156" y="7368"/>
                      </a:lnTo>
                      <a:lnTo>
                        <a:pt x="4675" y="6842"/>
                      </a:lnTo>
                      <a:lnTo>
                        <a:pt x="4675" y="6316"/>
                      </a:lnTo>
                      <a:lnTo>
                        <a:pt x="4675" y="5789"/>
                      </a:lnTo>
                      <a:lnTo>
                        <a:pt x="5455" y="5263"/>
                      </a:lnTo>
                      <a:lnTo>
                        <a:pt x="5455" y="4737"/>
                      </a:lnTo>
                      <a:lnTo>
                        <a:pt x="5974" y="4737"/>
                      </a:lnTo>
                      <a:lnTo>
                        <a:pt x="5974" y="3684"/>
                      </a:lnTo>
                      <a:lnTo>
                        <a:pt x="5974" y="3158"/>
                      </a:lnTo>
                      <a:lnTo>
                        <a:pt x="5974" y="2895"/>
                      </a:lnTo>
                      <a:lnTo>
                        <a:pt x="7013" y="2632"/>
                      </a:lnTo>
                      <a:lnTo>
                        <a:pt x="7013" y="2368"/>
                      </a:lnTo>
                      <a:lnTo>
                        <a:pt x="7013" y="2105"/>
                      </a:lnTo>
                      <a:lnTo>
                        <a:pt x="7273" y="1842"/>
                      </a:lnTo>
                      <a:lnTo>
                        <a:pt x="7792" y="1842"/>
                      </a:lnTo>
                      <a:lnTo>
                        <a:pt x="7792" y="1316"/>
                      </a:lnTo>
                      <a:lnTo>
                        <a:pt x="7792" y="1053"/>
                      </a:lnTo>
                      <a:lnTo>
                        <a:pt x="8312" y="789"/>
                      </a:lnTo>
                      <a:lnTo>
                        <a:pt x="9091" y="789"/>
                      </a:lnTo>
                      <a:lnTo>
                        <a:pt x="9091" y="0"/>
                      </a:lnTo>
                      <a:lnTo>
                        <a:pt x="9351" y="0"/>
                      </a:lnTo>
                      <a:lnTo>
                        <a:pt x="10390" y="0"/>
                      </a:lnTo>
                      <a:lnTo>
                        <a:pt x="10649" y="0"/>
                      </a:lnTo>
                      <a:lnTo>
                        <a:pt x="10909" y="0"/>
                      </a:lnTo>
                      <a:lnTo>
                        <a:pt x="10909" y="789"/>
                      </a:lnTo>
                      <a:lnTo>
                        <a:pt x="11688" y="789"/>
                      </a:lnTo>
                      <a:lnTo>
                        <a:pt x="11688" y="1053"/>
                      </a:lnTo>
                      <a:lnTo>
                        <a:pt x="11688" y="1316"/>
                      </a:lnTo>
                      <a:lnTo>
                        <a:pt x="12208" y="1842"/>
                      </a:lnTo>
                      <a:lnTo>
                        <a:pt x="12468" y="2105"/>
                      </a:lnTo>
                      <a:lnTo>
                        <a:pt x="12468" y="2368"/>
                      </a:lnTo>
                      <a:lnTo>
                        <a:pt x="12987" y="2632"/>
                      </a:lnTo>
                      <a:lnTo>
                        <a:pt x="12987" y="2895"/>
                      </a:lnTo>
                      <a:lnTo>
                        <a:pt x="12987" y="3158"/>
                      </a:lnTo>
                      <a:lnTo>
                        <a:pt x="13506" y="3684"/>
                      </a:lnTo>
                      <a:lnTo>
                        <a:pt x="14026" y="4211"/>
                      </a:lnTo>
                      <a:lnTo>
                        <a:pt x="14026" y="4737"/>
                      </a:lnTo>
                      <a:lnTo>
                        <a:pt x="14026" y="5789"/>
                      </a:lnTo>
                      <a:lnTo>
                        <a:pt x="14545" y="5789"/>
                      </a:lnTo>
                      <a:lnTo>
                        <a:pt x="14805" y="6842"/>
                      </a:lnTo>
                      <a:lnTo>
                        <a:pt x="15065" y="6842"/>
                      </a:lnTo>
                      <a:lnTo>
                        <a:pt x="15065" y="7632"/>
                      </a:lnTo>
                      <a:lnTo>
                        <a:pt x="15325" y="8158"/>
                      </a:lnTo>
                      <a:lnTo>
                        <a:pt x="15325" y="8684"/>
                      </a:lnTo>
                      <a:lnTo>
                        <a:pt x="15844" y="9211"/>
                      </a:lnTo>
                      <a:lnTo>
                        <a:pt x="16104" y="9737"/>
                      </a:lnTo>
                      <a:lnTo>
                        <a:pt x="16104" y="10789"/>
                      </a:lnTo>
                      <a:lnTo>
                        <a:pt x="16364" y="11842"/>
                      </a:lnTo>
                      <a:lnTo>
                        <a:pt x="17143" y="12368"/>
                      </a:lnTo>
                      <a:lnTo>
                        <a:pt x="17143" y="12632"/>
                      </a:lnTo>
                      <a:lnTo>
                        <a:pt x="17143" y="13158"/>
                      </a:lnTo>
                      <a:lnTo>
                        <a:pt x="17403" y="13684"/>
                      </a:lnTo>
                      <a:lnTo>
                        <a:pt x="17662" y="14737"/>
                      </a:lnTo>
                      <a:lnTo>
                        <a:pt x="18442" y="15789"/>
                      </a:lnTo>
                      <a:lnTo>
                        <a:pt x="18701" y="15789"/>
                      </a:lnTo>
                      <a:lnTo>
                        <a:pt x="18701" y="16842"/>
                      </a:lnTo>
                      <a:lnTo>
                        <a:pt x="18701" y="17368"/>
                      </a:lnTo>
                      <a:lnTo>
                        <a:pt x="18701" y="17632"/>
                      </a:lnTo>
                      <a:lnTo>
                        <a:pt x="18701" y="17895"/>
                      </a:lnTo>
                      <a:lnTo>
                        <a:pt x="18961" y="18158"/>
                      </a:lnTo>
                      <a:lnTo>
                        <a:pt x="19481" y="18947"/>
                      </a:lnTo>
                      <a:lnTo>
                        <a:pt x="19481" y="19211"/>
                      </a:lnTo>
                      <a:lnTo>
                        <a:pt x="19481" y="19737"/>
                      </a:lnTo>
                      <a:lnTo>
                        <a:pt x="19740" y="19737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46" name="Group 240"/>
              <p:cNvGrpSpPr>
                <a:grpSpLocks/>
              </p:cNvGrpSpPr>
              <p:nvPr/>
            </p:nvGrpSpPr>
            <p:grpSpPr bwMode="auto">
              <a:xfrm>
                <a:off x="2864" y="3747"/>
                <a:ext cx="71" cy="28"/>
                <a:chOff x="1" y="0"/>
                <a:chExt cx="19999" cy="20000"/>
              </a:xfrm>
            </p:grpSpPr>
            <p:sp>
              <p:nvSpPr>
                <p:cNvPr id="16459" name="Freeform 241"/>
                <p:cNvSpPr>
                  <a:spLocks/>
                </p:cNvSpPr>
                <p:nvPr/>
              </p:nvSpPr>
              <p:spPr bwMode="auto">
                <a:xfrm>
                  <a:off x="11498" y="0"/>
                  <a:ext cx="8502" cy="19712"/>
                </a:xfrm>
                <a:custGeom>
                  <a:avLst/>
                  <a:gdLst>
                    <a:gd name="T0" fmla="*/ 0 w 20000"/>
                    <a:gd name="T1" fmla="*/ 12098 h 20000"/>
                    <a:gd name="T2" fmla="*/ 0 w 20000"/>
                    <a:gd name="T3" fmla="*/ 11573 h 20000"/>
                    <a:gd name="T4" fmla="*/ 0 w 20000"/>
                    <a:gd name="T5" fmla="*/ 10695 h 20000"/>
                    <a:gd name="T6" fmla="*/ 0 w 20000"/>
                    <a:gd name="T7" fmla="*/ 9819 h 20000"/>
                    <a:gd name="T8" fmla="*/ 0 w 20000"/>
                    <a:gd name="T9" fmla="*/ 9118 h 20000"/>
                    <a:gd name="T10" fmla="*/ 0 w 20000"/>
                    <a:gd name="T11" fmla="*/ 8417 h 20000"/>
                    <a:gd name="T12" fmla="*/ 0 w 20000"/>
                    <a:gd name="T13" fmla="*/ 7891 h 20000"/>
                    <a:gd name="T14" fmla="*/ 0 w 20000"/>
                    <a:gd name="T15" fmla="*/ 6838 h 20000"/>
                    <a:gd name="T16" fmla="*/ 0 w 20000"/>
                    <a:gd name="T17" fmla="*/ 6136 h 20000"/>
                    <a:gd name="T18" fmla="*/ 0 w 20000"/>
                    <a:gd name="T19" fmla="*/ 5435 h 20000"/>
                    <a:gd name="T20" fmla="*/ 0 w 20000"/>
                    <a:gd name="T21" fmla="*/ 4908 h 20000"/>
                    <a:gd name="T22" fmla="*/ 0 w 20000"/>
                    <a:gd name="T23" fmla="*/ 4209 h 20000"/>
                    <a:gd name="T24" fmla="*/ 0 w 20000"/>
                    <a:gd name="T25" fmla="*/ 3506 h 20000"/>
                    <a:gd name="T26" fmla="*/ 0 w 20000"/>
                    <a:gd name="T27" fmla="*/ 3156 h 20000"/>
                    <a:gd name="T28" fmla="*/ 0 w 20000"/>
                    <a:gd name="T29" fmla="*/ 2454 h 20000"/>
                    <a:gd name="T30" fmla="*/ 0 w 20000"/>
                    <a:gd name="T31" fmla="*/ 1927 h 20000"/>
                    <a:gd name="T32" fmla="*/ 0 w 20000"/>
                    <a:gd name="T33" fmla="*/ 1578 h 20000"/>
                    <a:gd name="T34" fmla="*/ 0 w 20000"/>
                    <a:gd name="T35" fmla="*/ 1227 h 20000"/>
                    <a:gd name="T36" fmla="*/ 0 w 20000"/>
                    <a:gd name="T37" fmla="*/ 877 h 20000"/>
                    <a:gd name="T38" fmla="*/ 0 w 20000"/>
                    <a:gd name="T39" fmla="*/ 526 h 20000"/>
                    <a:gd name="T40" fmla="*/ 0 w 20000"/>
                    <a:gd name="T41" fmla="*/ 526 h 20000"/>
                    <a:gd name="T42" fmla="*/ 0 w 20000"/>
                    <a:gd name="T43" fmla="*/ 526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26 h 20000"/>
                    <a:gd name="T54" fmla="*/ 0 w 20000"/>
                    <a:gd name="T55" fmla="*/ 701 h 20000"/>
                    <a:gd name="T56" fmla="*/ 0 w 20000"/>
                    <a:gd name="T57" fmla="*/ 1227 h 20000"/>
                    <a:gd name="T58" fmla="*/ 0 w 20000"/>
                    <a:gd name="T59" fmla="*/ 1578 h 20000"/>
                    <a:gd name="T60" fmla="*/ 0 w 20000"/>
                    <a:gd name="T61" fmla="*/ 1927 h 20000"/>
                    <a:gd name="T62" fmla="*/ 0 w 20000"/>
                    <a:gd name="T63" fmla="*/ 2454 h 20000"/>
                    <a:gd name="T64" fmla="*/ 0 w 20000"/>
                    <a:gd name="T65" fmla="*/ 3156 h 20000"/>
                    <a:gd name="T66" fmla="*/ 0 w 20000"/>
                    <a:gd name="T67" fmla="*/ 3858 h 20000"/>
                    <a:gd name="T68" fmla="*/ 0 w 20000"/>
                    <a:gd name="T69" fmla="*/ 4555 h 20000"/>
                    <a:gd name="T70" fmla="*/ 0 w 20000"/>
                    <a:gd name="T71" fmla="*/ 5435 h 20000"/>
                    <a:gd name="T72" fmla="*/ 0 w 20000"/>
                    <a:gd name="T73" fmla="*/ 6136 h 20000"/>
                    <a:gd name="T74" fmla="*/ 0 w 20000"/>
                    <a:gd name="T75" fmla="*/ 7189 h 20000"/>
                    <a:gd name="T76" fmla="*/ 0 w 20000"/>
                    <a:gd name="T77" fmla="*/ 7891 h 20000"/>
                    <a:gd name="T78" fmla="*/ 0 w 20000"/>
                    <a:gd name="T79" fmla="*/ 8417 h 20000"/>
                    <a:gd name="T80" fmla="*/ 0 w 20000"/>
                    <a:gd name="T81" fmla="*/ 9118 h 20000"/>
                    <a:gd name="T82" fmla="*/ 0 w 20000"/>
                    <a:gd name="T83" fmla="*/ 9819 h 20000"/>
                    <a:gd name="T84" fmla="*/ 0 w 20000"/>
                    <a:gd name="T85" fmla="*/ 10518 h 20000"/>
                    <a:gd name="T86" fmla="*/ 0 w 20000"/>
                    <a:gd name="T87" fmla="*/ 11219 h 20000"/>
                    <a:gd name="T88" fmla="*/ 0 w 20000"/>
                    <a:gd name="T89" fmla="*/ 11747 h 20000"/>
                    <a:gd name="T90" fmla="*/ 0 w 20000"/>
                    <a:gd name="T91" fmla="*/ 12098 h 20000"/>
                    <a:gd name="T92" fmla="*/ 0 w 20000"/>
                    <a:gd name="T93" fmla="*/ 12626 h 20000"/>
                    <a:gd name="T94" fmla="*/ 0 w 20000"/>
                    <a:gd name="T95" fmla="*/ 13148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8947"/>
                      </a:moveTo>
                      <a:lnTo>
                        <a:pt x="0" y="18158"/>
                      </a:lnTo>
                      <a:lnTo>
                        <a:pt x="0" y="17632"/>
                      </a:lnTo>
                      <a:lnTo>
                        <a:pt x="779" y="17368"/>
                      </a:lnTo>
                      <a:lnTo>
                        <a:pt x="779" y="16842"/>
                      </a:lnTo>
                      <a:lnTo>
                        <a:pt x="779" y="16053"/>
                      </a:lnTo>
                      <a:lnTo>
                        <a:pt x="779" y="15789"/>
                      </a:lnTo>
                      <a:lnTo>
                        <a:pt x="779" y="14737"/>
                      </a:lnTo>
                      <a:lnTo>
                        <a:pt x="1039" y="13947"/>
                      </a:lnTo>
                      <a:lnTo>
                        <a:pt x="1039" y="13684"/>
                      </a:lnTo>
                      <a:lnTo>
                        <a:pt x="1818" y="13158"/>
                      </a:lnTo>
                      <a:lnTo>
                        <a:pt x="2338" y="12632"/>
                      </a:lnTo>
                      <a:lnTo>
                        <a:pt x="2338" y="11842"/>
                      </a:lnTo>
                      <a:lnTo>
                        <a:pt x="3117" y="10789"/>
                      </a:lnTo>
                      <a:lnTo>
                        <a:pt x="3117" y="10263"/>
                      </a:lnTo>
                      <a:lnTo>
                        <a:pt x="3117" y="9737"/>
                      </a:lnTo>
                      <a:lnTo>
                        <a:pt x="3117" y="9211"/>
                      </a:lnTo>
                      <a:lnTo>
                        <a:pt x="3636" y="8684"/>
                      </a:lnTo>
                      <a:lnTo>
                        <a:pt x="3636" y="8158"/>
                      </a:lnTo>
                      <a:lnTo>
                        <a:pt x="4156" y="7632"/>
                      </a:lnTo>
                      <a:lnTo>
                        <a:pt x="4156" y="7368"/>
                      </a:lnTo>
                      <a:lnTo>
                        <a:pt x="4675" y="6842"/>
                      </a:lnTo>
                      <a:lnTo>
                        <a:pt x="4675" y="6316"/>
                      </a:lnTo>
                      <a:lnTo>
                        <a:pt x="4675" y="5789"/>
                      </a:lnTo>
                      <a:lnTo>
                        <a:pt x="5455" y="5263"/>
                      </a:lnTo>
                      <a:lnTo>
                        <a:pt x="5455" y="4737"/>
                      </a:lnTo>
                      <a:lnTo>
                        <a:pt x="5974" y="4737"/>
                      </a:lnTo>
                      <a:lnTo>
                        <a:pt x="5974" y="3684"/>
                      </a:lnTo>
                      <a:lnTo>
                        <a:pt x="5974" y="3158"/>
                      </a:lnTo>
                      <a:lnTo>
                        <a:pt x="5974" y="2895"/>
                      </a:lnTo>
                      <a:lnTo>
                        <a:pt x="7013" y="2632"/>
                      </a:lnTo>
                      <a:lnTo>
                        <a:pt x="7013" y="2368"/>
                      </a:lnTo>
                      <a:lnTo>
                        <a:pt x="7013" y="2105"/>
                      </a:lnTo>
                      <a:lnTo>
                        <a:pt x="7273" y="1842"/>
                      </a:lnTo>
                      <a:lnTo>
                        <a:pt x="7792" y="1842"/>
                      </a:lnTo>
                      <a:lnTo>
                        <a:pt x="7792" y="1316"/>
                      </a:lnTo>
                      <a:lnTo>
                        <a:pt x="7792" y="1053"/>
                      </a:lnTo>
                      <a:lnTo>
                        <a:pt x="8312" y="789"/>
                      </a:lnTo>
                      <a:lnTo>
                        <a:pt x="9091" y="789"/>
                      </a:lnTo>
                      <a:lnTo>
                        <a:pt x="9091" y="0"/>
                      </a:lnTo>
                      <a:lnTo>
                        <a:pt x="9351" y="0"/>
                      </a:lnTo>
                      <a:lnTo>
                        <a:pt x="10390" y="0"/>
                      </a:lnTo>
                      <a:lnTo>
                        <a:pt x="10649" y="0"/>
                      </a:lnTo>
                      <a:lnTo>
                        <a:pt x="10909" y="0"/>
                      </a:lnTo>
                      <a:lnTo>
                        <a:pt x="10909" y="789"/>
                      </a:lnTo>
                      <a:lnTo>
                        <a:pt x="11688" y="789"/>
                      </a:lnTo>
                      <a:lnTo>
                        <a:pt x="11688" y="1053"/>
                      </a:lnTo>
                      <a:lnTo>
                        <a:pt x="11688" y="1316"/>
                      </a:lnTo>
                      <a:lnTo>
                        <a:pt x="12208" y="1842"/>
                      </a:lnTo>
                      <a:lnTo>
                        <a:pt x="12468" y="2105"/>
                      </a:lnTo>
                      <a:lnTo>
                        <a:pt x="12468" y="2368"/>
                      </a:lnTo>
                      <a:lnTo>
                        <a:pt x="12987" y="2632"/>
                      </a:lnTo>
                      <a:lnTo>
                        <a:pt x="12987" y="2895"/>
                      </a:lnTo>
                      <a:lnTo>
                        <a:pt x="12987" y="3158"/>
                      </a:lnTo>
                      <a:lnTo>
                        <a:pt x="13506" y="3684"/>
                      </a:lnTo>
                      <a:lnTo>
                        <a:pt x="14026" y="4211"/>
                      </a:lnTo>
                      <a:lnTo>
                        <a:pt x="14026" y="4737"/>
                      </a:lnTo>
                      <a:lnTo>
                        <a:pt x="14026" y="5789"/>
                      </a:lnTo>
                      <a:lnTo>
                        <a:pt x="14545" y="5789"/>
                      </a:lnTo>
                      <a:lnTo>
                        <a:pt x="14805" y="6842"/>
                      </a:lnTo>
                      <a:lnTo>
                        <a:pt x="15065" y="6842"/>
                      </a:lnTo>
                      <a:lnTo>
                        <a:pt x="15065" y="7632"/>
                      </a:lnTo>
                      <a:lnTo>
                        <a:pt x="15325" y="8158"/>
                      </a:lnTo>
                      <a:lnTo>
                        <a:pt x="15325" y="8684"/>
                      </a:lnTo>
                      <a:lnTo>
                        <a:pt x="15844" y="9211"/>
                      </a:lnTo>
                      <a:lnTo>
                        <a:pt x="16104" y="9737"/>
                      </a:lnTo>
                      <a:lnTo>
                        <a:pt x="16104" y="10789"/>
                      </a:lnTo>
                      <a:lnTo>
                        <a:pt x="16364" y="11842"/>
                      </a:lnTo>
                      <a:lnTo>
                        <a:pt x="17143" y="12368"/>
                      </a:lnTo>
                      <a:lnTo>
                        <a:pt x="17143" y="12632"/>
                      </a:lnTo>
                      <a:lnTo>
                        <a:pt x="17143" y="13158"/>
                      </a:lnTo>
                      <a:lnTo>
                        <a:pt x="17403" y="13684"/>
                      </a:lnTo>
                      <a:lnTo>
                        <a:pt x="17662" y="14737"/>
                      </a:lnTo>
                      <a:lnTo>
                        <a:pt x="18442" y="15789"/>
                      </a:lnTo>
                      <a:lnTo>
                        <a:pt x="18701" y="15789"/>
                      </a:lnTo>
                      <a:lnTo>
                        <a:pt x="18701" y="16842"/>
                      </a:lnTo>
                      <a:lnTo>
                        <a:pt x="18701" y="17368"/>
                      </a:lnTo>
                      <a:lnTo>
                        <a:pt x="18701" y="17632"/>
                      </a:lnTo>
                      <a:lnTo>
                        <a:pt x="18701" y="17895"/>
                      </a:lnTo>
                      <a:lnTo>
                        <a:pt x="18961" y="18158"/>
                      </a:lnTo>
                      <a:lnTo>
                        <a:pt x="19481" y="18947"/>
                      </a:lnTo>
                      <a:lnTo>
                        <a:pt x="19481" y="19211"/>
                      </a:lnTo>
                      <a:lnTo>
                        <a:pt x="19481" y="19737"/>
                      </a:lnTo>
                      <a:lnTo>
                        <a:pt x="19740" y="19737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60" name="Freeform 242"/>
                <p:cNvSpPr>
                  <a:spLocks/>
                </p:cNvSpPr>
                <p:nvPr/>
              </p:nvSpPr>
              <p:spPr bwMode="auto">
                <a:xfrm>
                  <a:off x="1" y="257"/>
                  <a:ext cx="8599" cy="19743"/>
                </a:xfrm>
                <a:custGeom>
                  <a:avLst/>
                  <a:gdLst>
                    <a:gd name="T0" fmla="*/ 0 w 20000"/>
                    <a:gd name="T1" fmla="*/ 12641 h 20000"/>
                    <a:gd name="T2" fmla="*/ 0 w 20000"/>
                    <a:gd name="T3" fmla="*/ 12091 h 20000"/>
                    <a:gd name="T4" fmla="*/ 0 w 20000"/>
                    <a:gd name="T5" fmla="*/ 11178 h 20000"/>
                    <a:gd name="T6" fmla="*/ 0 w 20000"/>
                    <a:gd name="T7" fmla="*/ 10260 h 20000"/>
                    <a:gd name="T8" fmla="*/ 0 w 20000"/>
                    <a:gd name="T9" fmla="*/ 9524 h 20000"/>
                    <a:gd name="T10" fmla="*/ 0 w 20000"/>
                    <a:gd name="T11" fmla="*/ 8796 h 20000"/>
                    <a:gd name="T12" fmla="*/ 0 w 20000"/>
                    <a:gd name="T13" fmla="*/ 8245 h 20000"/>
                    <a:gd name="T14" fmla="*/ 0 w 20000"/>
                    <a:gd name="T15" fmla="*/ 7146 h 20000"/>
                    <a:gd name="T16" fmla="*/ 0 w 20000"/>
                    <a:gd name="T17" fmla="*/ 6413 h 20000"/>
                    <a:gd name="T18" fmla="*/ 0 w 20000"/>
                    <a:gd name="T19" fmla="*/ 5679 h 20000"/>
                    <a:gd name="T20" fmla="*/ 0 w 20000"/>
                    <a:gd name="T21" fmla="*/ 5131 h 20000"/>
                    <a:gd name="T22" fmla="*/ 0 w 20000"/>
                    <a:gd name="T23" fmla="*/ 4398 h 20000"/>
                    <a:gd name="T24" fmla="*/ 0 w 20000"/>
                    <a:gd name="T25" fmla="*/ 3663 h 20000"/>
                    <a:gd name="T26" fmla="*/ 0 w 20000"/>
                    <a:gd name="T27" fmla="*/ 3299 h 20000"/>
                    <a:gd name="T28" fmla="*/ 0 w 20000"/>
                    <a:gd name="T29" fmla="*/ 2564 h 20000"/>
                    <a:gd name="T30" fmla="*/ 0 w 20000"/>
                    <a:gd name="T31" fmla="*/ 2016 h 20000"/>
                    <a:gd name="T32" fmla="*/ 0 w 20000"/>
                    <a:gd name="T33" fmla="*/ 1649 h 20000"/>
                    <a:gd name="T34" fmla="*/ 0 w 20000"/>
                    <a:gd name="T35" fmla="*/ 1282 h 20000"/>
                    <a:gd name="T36" fmla="*/ 0 w 20000"/>
                    <a:gd name="T37" fmla="*/ 917 h 20000"/>
                    <a:gd name="T38" fmla="*/ 0 w 20000"/>
                    <a:gd name="T39" fmla="*/ 550 h 20000"/>
                    <a:gd name="T40" fmla="*/ 0 w 20000"/>
                    <a:gd name="T41" fmla="*/ 550 h 20000"/>
                    <a:gd name="T42" fmla="*/ 0 w 20000"/>
                    <a:gd name="T43" fmla="*/ 55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50 h 20000"/>
                    <a:gd name="T54" fmla="*/ 0 w 20000"/>
                    <a:gd name="T55" fmla="*/ 732 h 20000"/>
                    <a:gd name="T56" fmla="*/ 0 w 20000"/>
                    <a:gd name="T57" fmla="*/ 1282 h 20000"/>
                    <a:gd name="T58" fmla="*/ 0 w 20000"/>
                    <a:gd name="T59" fmla="*/ 1649 h 20000"/>
                    <a:gd name="T60" fmla="*/ 0 w 20000"/>
                    <a:gd name="T61" fmla="*/ 2016 h 20000"/>
                    <a:gd name="T62" fmla="*/ 0 w 20000"/>
                    <a:gd name="T63" fmla="*/ 2564 h 20000"/>
                    <a:gd name="T64" fmla="*/ 0 w 20000"/>
                    <a:gd name="T65" fmla="*/ 3299 h 20000"/>
                    <a:gd name="T66" fmla="*/ 0 w 20000"/>
                    <a:gd name="T67" fmla="*/ 4031 h 20000"/>
                    <a:gd name="T68" fmla="*/ 0 w 20000"/>
                    <a:gd name="T69" fmla="*/ 4765 h 20000"/>
                    <a:gd name="T70" fmla="*/ 0 w 20000"/>
                    <a:gd name="T71" fmla="*/ 5679 h 20000"/>
                    <a:gd name="T72" fmla="*/ 0 w 20000"/>
                    <a:gd name="T73" fmla="*/ 6413 h 20000"/>
                    <a:gd name="T74" fmla="*/ 0 w 20000"/>
                    <a:gd name="T75" fmla="*/ 7511 h 20000"/>
                    <a:gd name="T76" fmla="*/ 0 w 20000"/>
                    <a:gd name="T77" fmla="*/ 8245 h 20000"/>
                    <a:gd name="T78" fmla="*/ 0 w 20000"/>
                    <a:gd name="T79" fmla="*/ 8796 h 20000"/>
                    <a:gd name="T80" fmla="*/ 0 w 20000"/>
                    <a:gd name="T81" fmla="*/ 9524 h 20000"/>
                    <a:gd name="T82" fmla="*/ 0 w 20000"/>
                    <a:gd name="T83" fmla="*/ 10260 h 20000"/>
                    <a:gd name="T84" fmla="*/ 0 w 20000"/>
                    <a:gd name="T85" fmla="*/ 10990 h 20000"/>
                    <a:gd name="T86" fmla="*/ 0 w 20000"/>
                    <a:gd name="T87" fmla="*/ 11723 h 20000"/>
                    <a:gd name="T88" fmla="*/ 0 w 20000"/>
                    <a:gd name="T89" fmla="*/ 12274 h 20000"/>
                    <a:gd name="T90" fmla="*/ 0 w 20000"/>
                    <a:gd name="T91" fmla="*/ 12641 h 20000"/>
                    <a:gd name="T92" fmla="*/ 0 w 20000"/>
                    <a:gd name="T93" fmla="*/ 13192 h 20000"/>
                    <a:gd name="T94" fmla="*/ 0 w 20000"/>
                    <a:gd name="T95" fmla="*/ 13739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8947"/>
                      </a:moveTo>
                      <a:lnTo>
                        <a:pt x="0" y="18158"/>
                      </a:lnTo>
                      <a:lnTo>
                        <a:pt x="0" y="17632"/>
                      </a:lnTo>
                      <a:lnTo>
                        <a:pt x="779" y="17368"/>
                      </a:lnTo>
                      <a:lnTo>
                        <a:pt x="779" y="16842"/>
                      </a:lnTo>
                      <a:lnTo>
                        <a:pt x="779" y="16053"/>
                      </a:lnTo>
                      <a:lnTo>
                        <a:pt x="779" y="15789"/>
                      </a:lnTo>
                      <a:lnTo>
                        <a:pt x="779" y="14737"/>
                      </a:lnTo>
                      <a:lnTo>
                        <a:pt x="1039" y="13947"/>
                      </a:lnTo>
                      <a:lnTo>
                        <a:pt x="1039" y="13684"/>
                      </a:lnTo>
                      <a:lnTo>
                        <a:pt x="1818" y="13158"/>
                      </a:lnTo>
                      <a:lnTo>
                        <a:pt x="2338" y="12632"/>
                      </a:lnTo>
                      <a:lnTo>
                        <a:pt x="2338" y="11842"/>
                      </a:lnTo>
                      <a:lnTo>
                        <a:pt x="3117" y="10789"/>
                      </a:lnTo>
                      <a:lnTo>
                        <a:pt x="3117" y="10263"/>
                      </a:lnTo>
                      <a:lnTo>
                        <a:pt x="3117" y="9737"/>
                      </a:lnTo>
                      <a:lnTo>
                        <a:pt x="3117" y="9211"/>
                      </a:lnTo>
                      <a:lnTo>
                        <a:pt x="3636" y="8684"/>
                      </a:lnTo>
                      <a:lnTo>
                        <a:pt x="3636" y="8158"/>
                      </a:lnTo>
                      <a:lnTo>
                        <a:pt x="4156" y="7632"/>
                      </a:lnTo>
                      <a:lnTo>
                        <a:pt x="4156" y="7368"/>
                      </a:lnTo>
                      <a:lnTo>
                        <a:pt x="4675" y="6842"/>
                      </a:lnTo>
                      <a:lnTo>
                        <a:pt x="4675" y="6316"/>
                      </a:lnTo>
                      <a:lnTo>
                        <a:pt x="4675" y="5789"/>
                      </a:lnTo>
                      <a:lnTo>
                        <a:pt x="5455" y="5263"/>
                      </a:lnTo>
                      <a:lnTo>
                        <a:pt x="5455" y="4737"/>
                      </a:lnTo>
                      <a:lnTo>
                        <a:pt x="5974" y="4737"/>
                      </a:lnTo>
                      <a:lnTo>
                        <a:pt x="5974" y="3684"/>
                      </a:lnTo>
                      <a:lnTo>
                        <a:pt x="5974" y="3158"/>
                      </a:lnTo>
                      <a:lnTo>
                        <a:pt x="5974" y="2895"/>
                      </a:lnTo>
                      <a:lnTo>
                        <a:pt x="7013" y="2632"/>
                      </a:lnTo>
                      <a:lnTo>
                        <a:pt x="7013" y="2368"/>
                      </a:lnTo>
                      <a:lnTo>
                        <a:pt x="7013" y="2105"/>
                      </a:lnTo>
                      <a:lnTo>
                        <a:pt x="7273" y="1842"/>
                      </a:lnTo>
                      <a:lnTo>
                        <a:pt x="7792" y="1842"/>
                      </a:lnTo>
                      <a:lnTo>
                        <a:pt x="7792" y="1316"/>
                      </a:lnTo>
                      <a:lnTo>
                        <a:pt x="7792" y="1053"/>
                      </a:lnTo>
                      <a:lnTo>
                        <a:pt x="8312" y="789"/>
                      </a:lnTo>
                      <a:lnTo>
                        <a:pt x="9091" y="789"/>
                      </a:lnTo>
                      <a:lnTo>
                        <a:pt x="9091" y="0"/>
                      </a:lnTo>
                      <a:lnTo>
                        <a:pt x="9351" y="0"/>
                      </a:lnTo>
                      <a:lnTo>
                        <a:pt x="10390" y="0"/>
                      </a:lnTo>
                      <a:lnTo>
                        <a:pt x="10649" y="0"/>
                      </a:lnTo>
                      <a:lnTo>
                        <a:pt x="10909" y="0"/>
                      </a:lnTo>
                      <a:lnTo>
                        <a:pt x="10909" y="789"/>
                      </a:lnTo>
                      <a:lnTo>
                        <a:pt x="11688" y="789"/>
                      </a:lnTo>
                      <a:lnTo>
                        <a:pt x="11688" y="1053"/>
                      </a:lnTo>
                      <a:lnTo>
                        <a:pt x="11688" y="1316"/>
                      </a:lnTo>
                      <a:lnTo>
                        <a:pt x="12208" y="1842"/>
                      </a:lnTo>
                      <a:lnTo>
                        <a:pt x="12468" y="2105"/>
                      </a:lnTo>
                      <a:lnTo>
                        <a:pt x="12468" y="2368"/>
                      </a:lnTo>
                      <a:lnTo>
                        <a:pt x="12987" y="2632"/>
                      </a:lnTo>
                      <a:lnTo>
                        <a:pt x="12987" y="2895"/>
                      </a:lnTo>
                      <a:lnTo>
                        <a:pt x="12987" y="3158"/>
                      </a:lnTo>
                      <a:lnTo>
                        <a:pt x="13506" y="3684"/>
                      </a:lnTo>
                      <a:lnTo>
                        <a:pt x="14026" y="4211"/>
                      </a:lnTo>
                      <a:lnTo>
                        <a:pt x="14026" y="4737"/>
                      </a:lnTo>
                      <a:lnTo>
                        <a:pt x="14026" y="5789"/>
                      </a:lnTo>
                      <a:lnTo>
                        <a:pt x="14545" y="5789"/>
                      </a:lnTo>
                      <a:lnTo>
                        <a:pt x="14805" y="6842"/>
                      </a:lnTo>
                      <a:lnTo>
                        <a:pt x="15065" y="6842"/>
                      </a:lnTo>
                      <a:lnTo>
                        <a:pt x="15065" y="7632"/>
                      </a:lnTo>
                      <a:lnTo>
                        <a:pt x="15325" y="8158"/>
                      </a:lnTo>
                      <a:lnTo>
                        <a:pt x="15325" y="8684"/>
                      </a:lnTo>
                      <a:lnTo>
                        <a:pt x="15844" y="9211"/>
                      </a:lnTo>
                      <a:lnTo>
                        <a:pt x="16104" y="9737"/>
                      </a:lnTo>
                      <a:lnTo>
                        <a:pt x="16104" y="10789"/>
                      </a:lnTo>
                      <a:lnTo>
                        <a:pt x="16364" y="11842"/>
                      </a:lnTo>
                      <a:lnTo>
                        <a:pt x="17143" y="12368"/>
                      </a:lnTo>
                      <a:lnTo>
                        <a:pt x="17143" y="12632"/>
                      </a:lnTo>
                      <a:lnTo>
                        <a:pt x="17143" y="13158"/>
                      </a:lnTo>
                      <a:lnTo>
                        <a:pt x="17403" y="13684"/>
                      </a:lnTo>
                      <a:lnTo>
                        <a:pt x="17662" y="14737"/>
                      </a:lnTo>
                      <a:lnTo>
                        <a:pt x="18442" y="15789"/>
                      </a:lnTo>
                      <a:lnTo>
                        <a:pt x="18701" y="15789"/>
                      </a:lnTo>
                      <a:lnTo>
                        <a:pt x="18701" y="16842"/>
                      </a:lnTo>
                      <a:lnTo>
                        <a:pt x="18701" y="17368"/>
                      </a:lnTo>
                      <a:lnTo>
                        <a:pt x="18701" y="17632"/>
                      </a:lnTo>
                      <a:lnTo>
                        <a:pt x="18701" y="17895"/>
                      </a:lnTo>
                      <a:lnTo>
                        <a:pt x="18961" y="18158"/>
                      </a:lnTo>
                      <a:lnTo>
                        <a:pt x="19481" y="18947"/>
                      </a:lnTo>
                      <a:lnTo>
                        <a:pt x="19481" y="19211"/>
                      </a:lnTo>
                      <a:lnTo>
                        <a:pt x="19481" y="19737"/>
                      </a:lnTo>
                      <a:lnTo>
                        <a:pt x="19740" y="19737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47" name="Group 243"/>
              <p:cNvGrpSpPr>
                <a:grpSpLocks/>
              </p:cNvGrpSpPr>
              <p:nvPr/>
            </p:nvGrpSpPr>
            <p:grpSpPr bwMode="auto">
              <a:xfrm>
                <a:off x="2697" y="3753"/>
                <a:ext cx="71" cy="29"/>
                <a:chOff x="0" y="0"/>
                <a:chExt cx="20000" cy="20000"/>
              </a:xfrm>
            </p:grpSpPr>
            <p:sp>
              <p:nvSpPr>
                <p:cNvPr id="16457" name="Freeform 244"/>
                <p:cNvSpPr>
                  <a:spLocks/>
                </p:cNvSpPr>
                <p:nvPr/>
              </p:nvSpPr>
              <p:spPr bwMode="auto">
                <a:xfrm>
                  <a:off x="11422" y="0"/>
                  <a:ext cx="8578" cy="19743"/>
                </a:xfrm>
                <a:custGeom>
                  <a:avLst/>
                  <a:gdLst>
                    <a:gd name="T0" fmla="*/ 0 w 20000"/>
                    <a:gd name="T1" fmla="*/ 12641 h 20000"/>
                    <a:gd name="T2" fmla="*/ 0 w 20000"/>
                    <a:gd name="T3" fmla="*/ 12091 h 20000"/>
                    <a:gd name="T4" fmla="*/ 0 w 20000"/>
                    <a:gd name="T5" fmla="*/ 11178 h 20000"/>
                    <a:gd name="T6" fmla="*/ 0 w 20000"/>
                    <a:gd name="T7" fmla="*/ 10260 h 20000"/>
                    <a:gd name="T8" fmla="*/ 0 w 20000"/>
                    <a:gd name="T9" fmla="*/ 9524 h 20000"/>
                    <a:gd name="T10" fmla="*/ 0 w 20000"/>
                    <a:gd name="T11" fmla="*/ 8796 h 20000"/>
                    <a:gd name="T12" fmla="*/ 0 w 20000"/>
                    <a:gd name="T13" fmla="*/ 8245 h 20000"/>
                    <a:gd name="T14" fmla="*/ 0 w 20000"/>
                    <a:gd name="T15" fmla="*/ 7146 h 20000"/>
                    <a:gd name="T16" fmla="*/ 0 w 20000"/>
                    <a:gd name="T17" fmla="*/ 6413 h 20000"/>
                    <a:gd name="T18" fmla="*/ 0 w 20000"/>
                    <a:gd name="T19" fmla="*/ 5679 h 20000"/>
                    <a:gd name="T20" fmla="*/ 0 w 20000"/>
                    <a:gd name="T21" fmla="*/ 5131 h 20000"/>
                    <a:gd name="T22" fmla="*/ 0 w 20000"/>
                    <a:gd name="T23" fmla="*/ 4398 h 20000"/>
                    <a:gd name="T24" fmla="*/ 0 w 20000"/>
                    <a:gd name="T25" fmla="*/ 3663 h 20000"/>
                    <a:gd name="T26" fmla="*/ 0 w 20000"/>
                    <a:gd name="T27" fmla="*/ 3299 h 20000"/>
                    <a:gd name="T28" fmla="*/ 0 w 20000"/>
                    <a:gd name="T29" fmla="*/ 2564 h 20000"/>
                    <a:gd name="T30" fmla="*/ 0 w 20000"/>
                    <a:gd name="T31" fmla="*/ 2016 h 20000"/>
                    <a:gd name="T32" fmla="*/ 0 w 20000"/>
                    <a:gd name="T33" fmla="*/ 1649 h 20000"/>
                    <a:gd name="T34" fmla="*/ 0 w 20000"/>
                    <a:gd name="T35" fmla="*/ 1282 h 20000"/>
                    <a:gd name="T36" fmla="*/ 0 w 20000"/>
                    <a:gd name="T37" fmla="*/ 917 h 20000"/>
                    <a:gd name="T38" fmla="*/ 0 w 20000"/>
                    <a:gd name="T39" fmla="*/ 550 h 20000"/>
                    <a:gd name="T40" fmla="*/ 0 w 20000"/>
                    <a:gd name="T41" fmla="*/ 550 h 20000"/>
                    <a:gd name="T42" fmla="*/ 0 w 20000"/>
                    <a:gd name="T43" fmla="*/ 55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50 h 20000"/>
                    <a:gd name="T54" fmla="*/ 0 w 20000"/>
                    <a:gd name="T55" fmla="*/ 732 h 20000"/>
                    <a:gd name="T56" fmla="*/ 0 w 20000"/>
                    <a:gd name="T57" fmla="*/ 1282 h 20000"/>
                    <a:gd name="T58" fmla="*/ 0 w 20000"/>
                    <a:gd name="T59" fmla="*/ 1649 h 20000"/>
                    <a:gd name="T60" fmla="*/ 0 w 20000"/>
                    <a:gd name="T61" fmla="*/ 2016 h 20000"/>
                    <a:gd name="T62" fmla="*/ 0 w 20000"/>
                    <a:gd name="T63" fmla="*/ 2564 h 20000"/>
                    <a:gd name="T64" fmla="*/ 0 w 20000"/>
                    <a:gd name="T65" fmla="*/ 3299 h 20000"/>
                    <a:gd name="T66" fmla="*/ 0 w 20000"/>
                    <a:gd name="T67" fmla="*/ 4031 h 20000"/>
                    <a:gd name="T68" fmla="*/ 0 w 20000"/>
                    <a:gd name="T69" fmla="*/ 4765 h 20000"/>
                    <a:gd name="T70" fmla="*/ 0 w 20000"/>
                    <a:gd name="T71" fmla="*/ 5679 h 20000"/>
                    <a:gd name="T72" fmla="*/ 0 w 20000"/>
                    <a:gd name="T73" fmla="*/ 6413 h 20000"/>
                    <a:gd name="T74" fmla="*/ 0 w 20000"/>
                    <a:gd name="T75" fmla="*/ 7511 h 20000"/>
                    <a:gd name="T76" fmla="*/ 0 w 20000"/>
                    <a:gd name="T77" fmla="*/ 8245 h 20000"/>
                    <a:gd name="T78" fmla="*/ 0 w 20000"/>
                    <a:gd name="T79" fmla="*/ 8796 h 20000"/>
                    <a:gd name="T80" fmla="*/ 0 w 20000"/>
                    <a:gd name="T81" fmla="*/ 9524 h 20000"/>
                    <a:gd name="T82" fmla="*/ 0 w 20000"/>
                    <a:gd name="T83" fmla="*/ 10260 h 20000"/>
                    <a:gd name="T84" fmla="*/ 0 w 20000"/>
                    <a:gd name="T85" fmla="*/ 10990 h 20000"/>
                    <a:gd name="T86" fmla="*/ 0 w 20000"/>
                    <a:gd name="T87" fmla="*/ 11723 h 20000"/>
                    <a:gd name="T88" fmla="*/ 0 w 20000"/>
                    <a:gd name="T89" fmla="*/ 12274 h 20000"/>
                    <a:gd name="T90" fmla="*/ 0 w 20000"/>
                    <a:gd name="T91" fmla="*/ 12641 h 20000"/>
                    <a:gd name="T92" fmla="*/ 0 w 20000"/>
                    <a:gd name="T93" fmla="*/ 13192 h 20000"/>
                    <a:gd name="T94" fmla="*/ 0 w 20000"/>
                    <a:gd name="T95" fmla="*/ 13739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8947"/>
                      </a:moveTo>
                      <a:lnTo>
                        <a:pt x="0" y="18158"/>
                      </a:lnTo>
                      <a:lnTo>
                        <a:pt x="0" y="17632"/>
                      </a:lnTo>
                      <a:lnTo>
                        <a:pt x="779" y="17368"/>
                      </a:lnTo>
                      <a:lnTo>
                        <a:pt x="779" y="16842"/>
                      </a:lnTo>
                      <a:lnTo>
                        <a:pt x="779" y="16053"/>
                      </a:lnTo>
                      <a:lnTo>
                        <a:pt x="779" y="15789"/>
                      </a:lnTo>
                      <a:lnTo>
                        <a:pt x="779" y="14737"/>
                      </a:lnTo>
                      <a:lnTo>
                        <a:pt x="1039" y="13947"/>
                      </a:lnTo>
                      <a:lnTo>
                        <a:pt x="1039" y="13684"/>
                      </a:lnTo>
                      <a:lnTo>
                        <a:pt x="1818" y="13158"/>
                      </a:lnTo>
                      <a:lnTo>
                        <a:pt x="2338" y="12632"/>
                      </a:lnTo>
                      <a:lnTo>
                        <a:pt x="2338" y="11842"/>
                      </a:lnTo>
                      <a:lnTo>
                        <a:pt x="3117" y="10789"/>
                      </a:lnTo>
                      <a:lnTo>
                        <a:pt x="3117" y="10263"/>
                      </a:lnTo>
                      <a:lnTo>
                        <a:pt x="3117" y="9737"/>
                      </a:lnTo>
                      <a:lnTo>
                        <a:pt x="3117" y="9211"/>
                      </a:lnTo>
                      <a:lnTo>
                        <a:pt x="3636" y="8684"/>
                      </a:lnTo>
                      <a:lnTo>
                        <a:pt x="3636" y="8158"/>
                      </a:lnTo>
                      <a:lnTo>
                        <a:pt x="4156" y="7632"/>
                      </a:lnTo>
                      <a:lnTo>
                        <a:pt x="4156" y="7368"/>
                      </a:lnTo>
                      <a:lnTo>
                        <a:pt x="4675" y="6842"/>
                      </a:lnTo>
                      <a:lnTo>
                        <a:pt x="4675" y="6316"/>
                      </a:lnTo>
                      <a:lnTo>
                        <a:pt x="4675" y="5789"/>
                      </a:lnTo>
                      <a:lnTo>
                        <a:pt x="5455" y="5263"/>
                      </a:lnTo>
                      <a:lnTo>
                        <a:pt x="5455" y="4737"/>
                      </a:lnTo>
                      <a:lnTo>
                        <a:pt x="5974" y="4737"/>
                      </a:lnTo>
                      <a:lnTo>
                        <a:pt x="5974" y="3684"/>
                      </a:lnTo>
                      <a:lnTo>
                        <a:pt x="5974" y="3158"/>
                      </a:lnTo>
                      <a:lnTo>
                        <a:pt x="5974" y="2895"/>
                      </a:lnTo>
                      <a:lnTo>
                        <a:pt x="7013" y="2632"/>
                      </a:lnTo>
                      <a:lnTo>
                        <a:pt x="7013" y="2368"/>
                      </a:lnTo>
                      <a:lnTo>
                        <a:pt x="7013" y="2105"/>
                      </a:lnTo>
                      <a:lnTo>
                        <a:pt x="7273" y="1842"/>
                      </a:lnTo>
                      <a:lnTo>
                        <a:pt x="7792" y="1842"/>
                      </a:lnTo>
                      <a:lnTo>
                        <a:pt x="7792" y="1316"/>
                      </a:lnTo>
                      <a:lnTo>
                        <a:pt x="7792" y="1053"/>
                      </a:lnTo>
                      <a:lnTo>
                        <a:pt x="8312" y="789"/>
                      </a:lnTo>
                      <a:lnTo>
                        <a:pt x="9091" y="789"/>
                      </a:lnTo>
                      <a:lnTo>
                        <a:pt x="9091" y="0"/>
                      </a:lnTo>
                      <a:lnTo>
                        <a:pt x="9351" y="0"/>
                      </a:lnTo>
                      <a:lnTo>
                        <a:pt x="10390" y="0"/>
                      </a:lnTo>
                      <a:lnTo>
                        <a:pt x="10649" y="0"/>
                      </a:lnTo>
                      <a:lnTo>
                        <a:pt x="10909" y="0"/>
                      </a:lnTo>
                      <a:lnTo>
                        <a:pt x="10909" y="789"/>
                      </a:lnTo>
                      <a:lnTo>
                        <a:pt x="11688" y="789"/>
                      </a:lnTo>
                      <a:lnTo>
                        <a:pt x="11688" y="1053"/>
                      </a:lnTo>
                      <a:lnTo>
                        <a:pt x="11688" y="1316"/>
                      </a:lnTo>
                      <a:lnTo>
                        <a:pt x="12208" y="1842"/>
                      </a:lnTo>
                      <a:lnTo>
                        <a:pt x="12468" y="2105"/>
                      </a:lnTo>
                      <a:lnTo>
                        <a:pt x="12468" y="2368"/>
                      </a:lnTo>
                      <a:lnTo>
                        <a:pt x="12987" y="2632"/>
                      </a:lnTo>
                      <a:lnTo>
                        <a:pt x="12987" y="2895"/>
                      </a:lnTo>
                      <a:lnTo>
                        <a:pt x="12987" y="3158"/>
                      </a:lnTo>
                      <a:lnTo>
                        <a:pt x="13506" y="3684"/>
                      </a:lnTo>
                      <a:lnTo>
                        <a:pt x="14026" y="4211"/>
                      </a:lnTo>
                      <a:lnTo>
                        <a:pt x="14026" y="4737"/>
                      </a:lnTo>
                      <a:lnTo>
                        <a:pt x="14026" y="5789"/>
                      </a:lnTo>
                      <a:lnTo>
                        <a:pt x="14545" y="5789"/>
                      </a:lnTo>
                      <a:lnTo>
                        <a:pt x="14805" y="6842"/>
                      </a:lnTo>
                      <a:lnTo>
                        <a:pt x="15065" y="6842"/>
                      </a:lnTo>
                      <a:lnTo>
                        <a:pt x="15065" y="7632"/>
                      </a:lnTo>
                      <a:lnTo>
                        <a:pt x="15325" y="8158"/>
                      </a:lnTo>
                      <a:lnTo>
                        <a:pt x="15325" y="8684"/>
                      </a:lnTo>
                      <a:lnTo>
                        <a:pt x="15844" y="9211"/>
                      </a:lnTo>
                      <a:lnTo>
                        <a:pt x="16104" y="9737"/>
                      </a:lnTo>
                      <a:lnTo>
                        <a:pt x="16104" y="10789"/>
                      </a:lnTo>
                      <a:lnTo>
                        <a:pt x="16364" y="11842"/>
                      </a:lnTo>
                      <a:lnTo>
                        <a:pt x="17143" y="12368"/>
                      </a:lnTo>
                      <a:lnTo>
                        <a:pt x="17143" y="12632"/>
                      </a:lnTo>
                      <a:lnTo>
                        <a:pt x="17143" y="13158"/>
                      </a:lnTo>
                      <a:lnTo>
                        <a:pt x="17403" y="13684"/>
                      </a:lnTo>
                      <a:lnTo>
                        <a:pt x="17662" y="14737"/>
                      </a:lnTo>
                      <a:lnTo>
                        <a:pt x="18442" y="15789"/>
                      </a:lnTo>
                      <a:lnTo>
                        <a:pt x="18701" y="15789"/>
                      </a:lnTo>
                      <a:lnTo>
                        <a:pt x="18701" y="16842"/>
                      </a:lnTo>
                      <a:lnTo>
                        <a:pt x="18701" y="17368"/>
                      </a:lnTo>
                      <a:lnTo>
                        <a:pt x="18701" y="17632"/>
                      </a:lnTo>
                      <a:lnTo>
                        <a:pt x="18701" y="17895"/>
                      </a:lnTo>
                      <a:lnTo>
                        <a:pt x="18961" y="18158"/>
                      </a:lnTo>
                      <a:lnTo>
                        <a:pt x="19481" y="18947"/>
                      </a:lnTo>
                      <a:lnTo>
                        <a:pt x="19481" y="19211"/>
                      </a:lnTo>
                      <a:lnTo>
                        <a:pt x="19481" y="19737"/>
                      </a:lnTo>
                      <a:lnTo>
                        <a:pt x="19740" y="19737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58" name="Freeform 245"/>
                <p:cNvSpPr>
                  <a:spLocks/>
                </p:cNvSpPr>
                <p:nvPr/>
              </p:nvSpPr>
              <p:spPr bwMode="auto">
                <a:xfrm>
                  <a:off x="0" y="257"/>
                  <a:ext cx="8518" cy="19743"/>
                </a:xfrm>
                <a:custGeom>
                  <a:avLst/>
                  <a:gdLst>
                    <a:gd name="T0" fmla="*/ 0 w 20000"/>
                    <a:gd name="T1" fmla="*/ 12641 h 20000"/>
                    <a:gd name="T2" fmla="*/ 0 w 20000"/>
                    <a:gd name="T3" fmla="*/ 12091 h 20000"/>
                    <a:gd name="T4" fmla="*/ 0 w 20000"/>
                    <a:gd name="T5" fmla="*/ 11178 h 20000"/>
                    <a:gd name="T6" fmla="*/ 0 w 20000"/>
                    <a:gd name="T7" fmla="*/ 10260 h 20000"/>
                    <a:gd name="T8" fmla="*/ 0 w 20000"/>
                    <a:gd name="T9" fmla="*/ 9524 h 20000"/>
                    <a:gd name="T10" fmla="*/ 0 w 20000"/>
                    <a:gd name="T11" fmla="*/ 8796 h 20000"/>
                    <a:gd name="T12" fmla="*/ 0 w 20000"/>
                    <a:gd name="T13" fmla="*/ 8245 h 20000"/>
                    <a:gd name="T14" fmla="*/ 0 w 20000"/>
                    <a:gd name="T15" fmla="*/ 7146 h 20000"/>
                    <a:gd name="T16" fmla="*/ 0 w 20000"/>
                    <a:gd name="T17" fmla="*/ 6413 h 20000"/>
                    <a:gd name="T18" fmla="*/ 0 w 20000"/>
                    <a:gd name="T19" fmla="*/ 5679 h 20000"/>
                    <a:gd name="T20" fmla="*/ 0 w 20000"/>
                    <a:gd name="T21" fmla="*/ 5131 h 20000"/>
                    <a:gd name="T22" fmla="*/ 0 w 20000"/>
                    <a:gd name="T23" fmla="*/ 4398 h 20000"/>
                    <a:gd name="T24" fmla="*/ 0 w 20000"/>
                    <a:gd name="T25" fmla="*/ 3663 h 20000"/>
                    <a:gd name="T26" fmla="*/ 0 w 20000"/>
                    <a:gd name="T27" fmla="*/ 3299 h 20000"/>
                    <a:gd name="T28" fmla="*/ 0 w 20000"/>
                    <a:gd name="T29" fmla="*/ 2564 h 20000"/>
                    <a:gd name="T30" fmla="*/ 0 w 20000"/>
                    <a:gd name="T31" fmla="*/ 2016 h 20000"/>
                    <a:gd name="T32" fmla="*/ 0 w 20000"/>
                    <a:gd name="T33" fmla="*/ 1649 h 20000"/>
                    <a:gd name="T34" fmla="*/ 0 w 20000"/>
                    <a:gd name="T35" fmla="*/ 1282 h 20000"/>
                    <a:gd name="T36" fmla="*/ 0 w 20000"/>
                    <a:gd name="T37" fmla="*/ 917 h 20000"/>
                    <a:gd name="T38" fmla="*/ 0 w 20000"/>
                    <a:gd name="T39" fmla="*/ 550 h 20000"/>
                    <a:gd name="T40" fmla="*/ 0 w 20000"/>
                    <a:gd name="T41" fmla="*/ 550 h 20000"/>
                    <a:gd name="T42" fmla="*/ 0 w 20000"/>
                    <a:gd name="T43" fmla="*/ 550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550 h 20000"/>
                    <a:gd name="T54" fmla="*/ 0 w 20000"/>
                    <a:gd name="T55" fmla="*/ 732 h 20000"/>
                    <a:gd name="T56" fmla="*/ 0 w 20000"/>
                    <a:gd name="T57" fmla="*/ 1282 h 20000"/>
                    <a:gd name="T58" fmla="*/ 0 w 20000"/>
                    <a:gd name="T59" fmla="*/ 1649 h 20000"/>
                    <a:gd name="T60" fmla="*/ 0 w 20000"/>
                    <a:gd name="T61" fmla="*/ 2016 h 20000"/>
                    <a:gd name="T62" fmla="*/ 0 w 20000"/>
                    <a:gd name="T63" fmla="*/ 2564 h 20000"/>
                    <a:gd name="T64" fmla="*/ 0 w 20000"/>
                    <a:gd name="T65" fmla="*/ 3299 h 20000"/>
                    <a:gd name="T66" fmla="*/ 0 w 20000"/>
                    <a:gd name="T67" fmla="*/ 4031 h 20000"/>
                    <a:gd name="T68" fmla="*/ 0 w 20000"/>
                    <a:gd name="T69" fmla="*/ 4765 h 20000"/>
                    <a:gd name="T70" fmla="*/ 0 w 20000"/>
                    <a:gd name="T71" fmla="*/ 5679 h 20000"/>
                    <a:gd name="T72" fmla="*/ 0 w 20000"/>
                    <a:gd name="T73" fmla="*/ 6413 h 20000"/>
                    <a:gd name="T74" fmla="*/ 0 w 20000"/>
                    <a:gd name="T75" fmla="*/ 7511 h 20000"/>
                    <a:gd name="T76" fmla="*/ 0 w 20000"/>
                    <a:gd name="T77" fmla="*/ 8245 h 20000"/>
                    <a:gd name="T78" fmla="*/ 0 w 20000"/>
                    <a:gd name="T79" fmla="*/ 8796 h 20000"/>
                    <a:gd name="T80" fmla="*/ 0 w 20000"/>
                    <a:gd name="T81" fmla="*/ 9524 h 20000"/>
                    <a:gd name="T82" fmla="*/ 0 w 20000"/>
                    <a:gd name="T83" fmla="*/ 10260 h 20000"/>
                    <a:gd name="T84" fmla="*/ 0 w 20000"/>
                    <a:gd name="T85" fmla="*/ 10990 h 20000"/>
                    <a:gd name="T86" fmla="*/ 0 w 20000"/>
                    <a:gd name="T87" fmla="*/ 11723 h 20000"/>
                    <a:gd name="T88" fmla="*/ 0 w 20000"/>
                    <a:gd name="T89" fmla="*/ 12274 h 20000"/>
                    <a:gd name="T90" fmla="*/ 0 w 20000"/>
                    <a:gd name="T91" fmla="*/ 12641 h 20000"/>
                    <a:gd name="T92" fmla="*/ 0 w 20000"/>
                    <a:gd name="T93" fmla="*/ 13192 h 20000"/>
                    <a:gd name="T94" fmla="*/ 0 w 20000"/>
                    <a:gd name="T95" fmla="*/ 13739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8947"/>
                      </a:moveTo>
                      <a:lnTo>
                        <a:pt x="0" y="18158"/>
                      </a:lnTo>
                      <a:lnTo>
                        <a:pt x="0" y="17632"/>
                      </a:lnTo>
                      <a:lnTo>
                        <a:pt x="779" y="17368"/>
                      </a:lnTo>
                      <a:lnTo>
                        <a:pt x="779" y="16842"/>
                      </a:lnTo>
                      <a:lnTo>
                        <a:pt x="779" y="16053"/>
                      </a:lnTo>
                      <a:lnTo>
                        <a:pt x="779" y="15789"/>
                      </a:lnTo>
                      <a:lnTo>
                        <a:pt x="779" y="14737"/>
                      </a:lnTo>
                      <a:lnTo>
                        <a:pt x="1039" y="13947"/>
                      </a:lnTo>
                      <a:lnTo>
                        <a:pt x="1039" y="13684"/>
                      </a:lnTo>
                      <a:lnTo>
                        <a:pt x="1818" y="13158"/>
                      </a:lnTo>
                      <a:lnTo>
                        <a:pt x="2338" y="12632"/>
                      </a:lnTo>
                      <a:lnTo>
                        <a:pt x="2338" y="11842"/>
                      </a:lnTo>
                      <a:lnTo>
                        <a:pt x="3117" y="10789"/>
                      </a:lnTo>
                      <a:lnTo>
                        <a:pt x="3117" y="10263"/>
                      </a:lnTo>
                      <a:lnTo>
                        <a:pt x="3117" y="9737"/>
                      </a:lnTo>
                      <a:lnTo>
                        <a:pt x="3117" y="9211"/>
                      </a:lnTo>
                      <a:lnTo>
                        <a:pt x="3636" y="8684"/>
                      </a:lnTo>
                      <a:lnTo>
                        <a:pt x="3636" y="8158"/>
                      </a:lnTo>
                      <a:lnTo>
                        <a:pt x="4156" y="7632"/>
                      </a:lnTo>
                      <a:lnTo>
                        <a:pt x="4156" y="7368"/>
                      </a:lnTo>
                      <a:lnTo>
                        <a:pt x="4675" y="6842"/>
                      </a:lnTo>
                      <a:lnTo>
                        <a:pt x="4675" y="6316"/>
                      </a:lnTo>
                      <a:lnTo>
                        <a:pt x="4675" y="5789"/>
                      </a:lnTo>
                      <a:lnTo>
                        <a:pt x="5455" y="5263"/>
                      </a:lnTo>
                      <a:lnTo>
                        <a:pt x="5455" y="4737"/>
                      </a:lnTo>
                      <a:lnTo>
                        <a:pt x="5974" y="4737"/>
                      </a:lnTo>
                      <a:lnTo>
                        <a:pt x="5974" y="3684"/>
                      </a:lnTo>
                      <a:lnTo>
                        <a:pt x="5974" y="3158"/>
                      </a:lnTo>
                      <a:lnTo>
                        <a:pt x="5974" y="2895"/>
                      </a:lnTo>
                      <a:lnTo>
                        <a:pt x="7013" y="2632"/>
                      </a:lnTo>
                      <a:lnTo>
                        <a:pt x="7013" y="2368"/>
                      </a:lnTo>
                      <a:lnTo>
                        <a:pt x="7013" y="2105"/>
                      </a:lnTo>
                      <a:lnTo>
                        <a:pt x="7273" y="1842"/>
                      </a:lnTo>
                      <a:lnTo>
                        <a:pt x="7792" y="1842"/>
                      </a:lnTo>
                      <a:lnTo>
                        <a:pt x="7792" y="1316"/>
                      </a:lnTo>
                      <a:lnTo>
                        <a:pt x="7792" y="1053"/>
                      </a:lnTo>
                      <a:lnTo>
                        <a:pt x="8312" y="789"/>
                      </a:lnTo>
                      <a:lnTo>
                        <a:pt x="9091" y="789"/>
                      </a:lnTo>
                      <a:lnTo>
                        <a:pt x="9091" y="0"/>
                      </a:lnTo>
                      <a:lnTo>
                        <a:pt x="9351" y="0"/>
                      </a:lnTo>
                      <a:lnTo>
                        <a:pt x="10390" y="0"/>
                      </a:lnTo>
                      <a:lnTo>
                        <a:pt x="10649" y="0"/>
                      </a:lnTo>
                      <a:lnTo>
                        <a:pt x="10909" y="0"/>
                      </a:lnTo>
                      <a:lnTo>
                        <a:pt x="10909" y="789"/>
                      </a:lnTo>
                      <a:lnTo>
                        <a:pt x="11688" y="789"/>
                      </a:lnTo>
                      <a:lnTo>
                        <a:pt x="11688" y="1053"/>
                      </a:lnTo>
                      <a:lnTo>
                        <a:pt x="11688" y="1316"/>
                      </a:lnTo>
                      <a:lnTo>
                        <a:pt x="12208" y="1842"/>
                      </a:lnTo>
                      <a:lnTo>
                        <a:pt x="12468" y="2105"/>
                      </a:lnTo>
                      <a:lnTo>
                        <a:pt x="12468" y="2368"/>
                      </a:lnTo>
                      <a:lnTo>
                        <a:pt x="12987" y="2632"/>
                      </a:lnTo>
                      <a:lnTo>
                        <a:pt x="12987" y="2895"/>
                      </a:lnTo>
                      <a:lnTo>
                        <a:pt x="12987" y="3158"/>
                      </a:lnTo>
                      <a:lnTo>
                        <a:pt x="13506" y="3684"/>
                      </a:lnTo>
                      <a:lnTo>
                        <a:pt x="14026" y="4211"/>
                      </a:lnTo>
                      <a:lnTo>
                        <a:pt x="14026" y="4737"/>
                      </a:lnTo>
                      <a:lnTo>
                        <a:pt x="14026" y="5789"/>
                      </a:lnTo>
                      <a:lnTo>
                        <a:pt x="14545" y="5789"/>
                      </a:lnTo>
                      <a:lnTo>
                        <a:pt x="14805" y="6842"/>
                      </a:lnTo>
                      <a:lnTo>
                        <a:pt x="15065" y="6842"/>
                      </a:lnTo>
                      <a:lnTo>
                        <a:pt x="15065" y="7632"/>
                      </a:lnTo>
                      <a:lnTo>
                        <a:pt x="15325" y="8158"/>
                      </a:lnTo>
                      <a:lnTo>
                        <a:pt x="15325" y="8684"/>
                      </a:lnTo>
                      <a:lnTo>
                        <a:pt x="15844" y="9211"/>
                      </a:lnTo>
                      <a:lnTo>
                        <a:pt x="16104" y="9737"/>
                      </a:lnTo>
                      <a:lnTo>
                        <a:pt x="16104" y="10789"/>
                      </a:lnTo>
                      <a:lnTo>
                        <a:pt x="16364" y="11842"/>
                      </a:lnTo>
                      <a:lnTo>
                        <a:pt x="17143" y="12368"/>
                      </a:lnTo>
                      <a:lnTo>
                        <a:pt x="17143" y="12632"/>
                      </a:lnTo>
                      <a:lnTo>
                        <a:pt x="17143" y="13158"/>
                      </a:lnTo>
                      <a:lnTo>
                        <a:pt x="17403" y="13684"/>
                      </a:lnTo>
                      <a:lnTo>
                        <a:pt x="17662" y="14737"/>
                      </a:lnTo>
                      <a:lnTo>
                        <a:pt x="18442" y="15789"/>
                      </a:lnTo>
                      <a:lnTo>
                        <a:pt x="18701" y="15789"/>
                      </a:lnTo>
                      <a:lnTo>
                        <a:pt x="18701" y="16842"/>
                      </a:lnTo>
                      <a:lnTo>
                        <a:pt x="18701" y="17368"/>
                      </a:lnTo>
                      <a:lnTo>
                        <a:pt x="18701" y="17632"/>
                      </a:lnTo>
                      <a:lnTo>
                        <a:pt x="18701" y="17895"/>
                      </a:lnTo>
                      <a:lnTo>
                        <a:pt x="18961" y="18158"/>
                      </a:lnTo>
                      <a:lnTo>
                        <a:pt x="19481" y="18947"/>
                      </a:lnTo>
                      <a:lnTo>
                        <a:pt x="19481" y="19211"/>
                      </a:lnTo>
                      <a:lnTo>
                        <a:pt x="19481" y="19737"/>
                      </a:lnTo>
                      <a:lnTo>
                        <a:pt x="19740" y="19737"/>
                      </a:lnTo>
                    </a:path>
                  </a:pathLst>
                </a:custGeom>
                <a:noFill/>
                <a:ln w="28575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48" name="Rectangle 246"/>
              <p:cNvSpPr>
                <a:spLocks noChangeArrowheads="1"/>
              </p:cNvSpPr>
              <p:nvPr/>
            </p:nvSpPr>
            <p:spPr bwMode="auto">
              <a:xfrm>
                <a:off x="3961" y="2694"/>
                <a:ext cx="450" cy="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solidFill>
                      <a:schemeClr val="tx1"/>
                    </a:solidFill>
                  </a:rPr>
                  <a:t>N</a:t>
                </a:r>
                <a:r>
                  <a:rPr lang="en-US" altLang="zh-CN" sz="2000" b="1" baseline="3000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000" b="1" i="1">
                    <a:solidFill>
                      <a:schemeClr val="tx1"/>
                    </a:solidFill>
                  </a:rPr>
                  <a:t>I</a:t>
                </a:r>
                <a:r>
                  <a:rPr lang="en-US" altLang="zh-CN" sz="2000" b="1" baseline="-25000">
                    <a:solidFill>
                      <a:schemeClr val="tx1"/>
                    </a:solidFill>
                  </a:rPr>
                  <a:t>0</a:t>
                </a:r>
                <a:r>
                  <a:rPr lang="zh-CN" altLang="en-US" sz="2000" b="1" baseline="-25000">
                    <a:solidFill>
                      <a:schemeClr val="tx1"/>
                    </a:solidFill>
                  </a:rPr>
                  <a:t>单</a:t>
                </a:r>
                <a:endParaRPr lang="zh-CN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49" name="Rectangle 247"/>
              <p:cNvSpPr>
                <a:spLocks noChangeArrowheads="1"/>
              </p:cNvSpPr>
              <p:nvPr/>
            </p:nvSpPr>
            <p:spPr bwMode="auto">
              <a:xfrm>
                <a:off x="3882" y="3758"/>
                <a:ext cx="324" cy="1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6450" name="Rectangle 248"/>
              <p:cNvSpPr>
                <a:spLocks noChangeArrowheads="1"/>
              </p:cNvSpPr>
              <p:nvPr/>
            </p:nvSpPr>
            <p:spPr bwMode="auto">
              <a:xfrm>
                <a:off x="4513" y="3758"/>
                <a:ext cx="222" cy="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6451" name="Rectangle 249"/>
              <p:cNvSpPr>
                <a:spLocks noChangeArrowheads="1"/>
              </p:cNvSpPr>
              <p:nvPr/>
            </p:nvSpPr>
            <p:spPr bwMode="auto">
              <a:xfrm>
                <a:off x="5184" y="3777"/>
                <a:ext cx="167" cy="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16452" name="Rectangle 250"/>
              <p:cNvSpPr>
                <a:spLocks noChangeArrowheads="1"/>
              </p:cNvSpPr>
              <p:nvPr/>
            </p:nvSpPr>
            <p:spPr bwMode="auto">
              <a:xfrm>
                <a:off x="3132" y="3758"/>
                <a:ext cx="205" cy="1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tx1"/>
                    </a:solidFill>
                    <a:sym typeface="Symbol" panose="05050102010706020507" pitchFamily="18" charset="2"/>
                  </a:rPr>
                  <a:t></a:t>
                </a:r>
                <a:r>
                  <a:rPr lang="en-US" altLang="zh-CN" sz="2000" b="1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6453" name="Rectangle 251"/>
              <p:cNvSpPr>
                <a:spLocks noChangeArrowheads="1"/>
              </p:cNvSpPr>
              <p:nvPr/>
            </p:nvSpPr>
            <p:spPr bwMode="auto">
              <a:xfrm>
                <a:off x="2500" y="3758"/>
                <a:ext cx="244" cy="2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tx1"/>
                    </a:solidFill>
                    <a:sym typeface="Symbol" panose="05050102010706020507" pitchFamily="18" charset="2"/>
                  </a:rPr>
                  <a:t></a:t>
                </a:r>
                <a:r>
                  <a:rPr lang="en-US" altLang="zh-CN" sz="2000" b="1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16454" name="Rectangle 252"/>
              <p:cNvSpPr>
                <a:spLocks noChangeArrowheads="1"/>
              </p:cNvSpPr>
              <p:nvPr/>
            </p:nvSpPr>
            <p:spPr bwMode="auto">
              <a:xfrm>
                <a:off x="5357" y="3374"/>
                <a:ext cx="39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tx1"/>
                    </a:solidFill>
                  </a:rPr>
                  <a:t>sin</a:t>
                </a:r>
                <a:r>
                  <a:rPr lang="en-US" altLang="zh-CN" sz="2000" b="1" i="1">
                    <a:solidFill>
                      <a:schemeClr val="tx1"/>
                    </a:solidFill>
                    <a:sym typeface="Symbol" panose="05050102010706020507" pitchFamily="18" charset="2"/>
                  </a:rPr>
                  <a:t></a:t>
                </a:r>
                <a:endParaRPr lang="en-US" altLang="zh-CN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55" name="Rectangle 254"/>
              <p:cNvSpPr>
                <a:spLocks noChangeArrowheads="1"/>
              </p:cNvSpPr>
              <p:nvPr/>
            </p:nvSpPr>
            <p:spPr bwMode="auto">
              <a:xfrm>
                <a:off x="4260" y="3072"/>
                <a:ext cx="683" cy="3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</a:rPr>
                  <a:t>单缝衍射</a:t>
                </a:r>
              </a:p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</a:rPr>
                  <a:t> 轮廓线</a:t>
                </a:r>
              </a:p>
            </p:txBody>
          </p:sp>
          <p:sp>
            <p:nvSpPr>
              <p:cNvPr id="16456" name="Rectangle 255"/>
              <p:cNvSpPr>
                <a:spLocks noChangeArrowheads="1"/>
              </p:cNvSpPr>
              <p:nvPr/>
            </p:nvSpPr>
            <p:spPr bwMode="auto">
              <a:xfrm>
                <a:off x="2714" y="2959"/>
                <a:ext cx="915" cy="4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</a:rPr>
                  <a:t>光栅衍射</a:t>
                </a:r>
              </a:p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</a:rPr>
                  <a:t>光强曲线</a:t>
                </a:r>
              </a:p>
            </p:txBody>
          </p:sp>
        </p:grpSp>
      </p:grpSp>
      <p:sp>
        <p:nvSpPr>
          <p:cNvPr id="45312" name="Text Box 256"/>
          <p:cNvSpPr txBox="1">
            <a:spLocks noChangeArrowheads="1"/>
          </p:cNvSpPr>
          <p:nvPr/>
        </p:nvSpPr>
        <p:spPr bwMode="auto">
          <a:xfrm>
            <a:off x="395288" y="2997200"/>
            <a:ext cx="365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5</a:t>
            </a:r>
            <a:r>
              <a:rPr lang="zh-CN" altLang="en-US" sz="2800" b="1" dirty="0">
                <a:solidFill>
                  <a:schemeClr val="tx1"/>
                </a:solidFill>
              </a:rPr>
              <a:t>）缺级现象：</a:t>
            </a:r>
          </a:p>
        </p:txBody>
      </p:sp>
      <p:sp>
        <p:nvSpPr>
          <p:cNvPr id="45330" name="AutoShape 274"/>
          <p:cNvSpPr>
            <a:spLocks noChangeArrowheads="1"/>
          </p:cNvSpPr>
          <p:nvPr/>
        </p:nvSpPr>
        <p:spPr bwMode="auto">
          <a:xfrm>
            <a:off x="896938" y="5157788"/>
            <a:ext cx="360362" cy="287337"/>
          </a:xfrm>
          <a:prstGeom prst="rightArrow">
            <a:avLst>
              <a:gd name="adj1" fmla="val 50000"/>
              <a:gd name="adj2" fmla="val 31354"/>
            </a:avLst>
          </a:prstGeom>
          <a:solidFill>
            <a:srgbClr val="FF0000"/>
          </a:solidFill>
          <a:ln w="9525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45331" name="Group 275"/>
          <p:cNvGrpSpPr>
            <a:grpSpLocks/>
          </p:cNvGrpSpPr>
          <p:nvPr/>
        </p:nvGrpSpPr>
        <p:grpSpPr bwMode="auto">
          <a:xfrm>
            <a:off x="1368425" y="4829175"/>
            <a:ext cx="1096963" cy="873125"/>
            <a:chOff x="2969" y="3623"/>
            <a:chExt cx="691" cy="550"/>
          </a:xfrm>
        </p:grpSpPr>
        <p:sp>
          <p:nvSpPr>
            <p:cNvPr id="16407" name="Line 276"/>
            <p:cNvSpPr>
              <a:spLocks noChangeShapeType="1"/>
            </p:cNvSpPr>
            <p:nvPr/>
          </p:nvSpPr>
          <p:spPr bwMode="auto">
            <a:xfrm>
              <a:off x="3509" y="3908"/>
              <a:ext cx="151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Rectangle 277"/>
            <p:cNvSpPr>
              <a:spLocks noChangeArrowheads="1"/>
            </p:cNvSpPr>
            <p:nvPr/>
          </p:nvSpPr>
          <p:spPr bwMode="auto">
            <a:xfrm>
              <a:off x="3525" y="3902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tx1"/>
                  </a:solidFill>
                </a:rPr>
                <a:t>a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16409" name="Rectangle 278"/>
            <p:cNvSpPr>
              <a:spLocks noChangeArrowheads="1"/>
            </p:cNvSpPr>
            <p:nvPr/>
          </p:nvSpPr>
          <p:spPr bwMode="auto">
            <a:xfrm>
              <a:off x="3518" y="3623"/>
              <a:ext cx="13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tx1"/>
                  </a:solidFill>
                </a:rPr>
                <a:t>d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16410" name="Rectangle 279"/>
            <p:cNvSpPr>
              <a:spLocks noChangeArrowheads="1"/>
            </p:cNvSpPr>
            <p:nvPr/>
          </p:nvSpPr>
          <p:spPr bwMode="auto">
            <a:xfrm>
              <a:off x="3300" y="3768"/>
              <a:ext cx="18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 dirty="0">
                  <a:solidFill>
                    <a:schemeClr val="tx1"/>
                  </a:solidFill>
                </a:rPr>
                <a:t>k’</a:t>
              </a:r>
              <a:endParaRPr lang="en-US" altLang="zh-CN" sz="1800" dirty="0">
                <a:solidFill>
                  <a:schemeClr val="tx1"/>
                </a:solidFill>
              </a:endParaRPr>
            </a:p>
          </p:txBody>
        </p:sp>
        <p:sp>
          <p:nvSpPr>
            <p:cNvPr id="16411" name="Rectangle 280"/>
            <p:cNvSpPr>
              <a:spLocks noChangeArrowheads="1"/>
            </p:cNvSpPr>
            <p:nvPr/>
          </p:nvSpPr>
          <p:spPr bwMode="auto">
            <a:xfrm>
              <a:off x="2969" y="3768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tx1"/>
                  </a:solidFill>
                </a:rPr>
                <a:t>k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16412" name="Rectangle 281"/>
            <p:cNvSpPr>
              <a:spLocks noChangeArrowheads="1"/>
            </p:cNvSpPr>
            <p:nvPr/>
          </p:nvSpPr>
          <p:spPr bwMode="auto">
            <a:xfrm>
              <a:off x="3112" y="3742"/>
              <a:ext cx="1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tx1"/>
                  </a:solidFill>
                  <a:latin typeface="Symbol" panose="05050102010706020507" pitchFamily="18" charset="2"/>
                </a:rPr>
                <a:t>=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</p:grpSp>
      <p:sp>
        <p:nvSpPr>
          <p:cNvPr id="45339" name="Text Box 283"/>
          <p:cNvSpPr txBox="1">
            <a:spLocks noChangeArrowheads="1"/>
          </p:cNvSpPr>
          <p:nvPr/>
        </p:nvSpPr>
        <p:spPr bwMode="auto">
          <a:xfrm>
            <a:off x="2484438" y="5013325"/>
            <a:ext cx="11160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=</a:t>
            </a:r>
            <a:r>
              <a:rPr lang="zh-CN" altLang="en-US" sz="2800" b="1">
                <a:solidFill>
                  <a:schemeClr val="tx1"/>
                </a:solidFill>
              </a:rPr>
              <a:t>整数</a:t>
            </a:r>
          </a:p>
        </p:txBody>
      </p:sp>
      <p:sp>
        <p:nvSpPr>
          <p:cNvPr id="45340" name="Text Box 284"/>
          <p:cNvSpPr txBox="1">
            <a:spLocks noChangeArrowheads="1"/>
          </p:cNvSpPr>
          <p:nvPr/>
        </p:nvSpPr>
        <p:spPr bwMode="auto">
          <a:xfrm>
            <a:off x="1979613" y="5734050"/>
            <a:ext cx="1800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k</a:t>
            </a:r>
            <a:r>
              <a:rPr lang="en-US" altLang="zh-CN" sz="2800" b="1" i="1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sym typeface="Symbol" panose="05050102010706020507" pitchFamily="18" charset="2"/>
              </a:rPr>
              <a:t>为缺级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45341" name="Line 285"/>
          <p:cNvSpPr>
            <a:spLocks noChangeShapeType="1"/>
          </p:cNvSpPr>
          <p:nvPr/>
        </p:nvSpPr>
        <p:spPr bwMode="auto">
          <a:xfrm>
            <a:off x="5149850" y="2613025"/>
            <a:ext cx="1588" cy="3521075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342" name="Line 286"/>
          <p:cNvSpPr>
            <a:spLocks noChangeShapeType="1"/>
          </p:cNvSpPr>
          <p:nvPr/>
        </p:nvSpPr>
        <p:spPr bwMode="auto">
          <a:xfrm>
            <a:off x="7208838" y="2613025"/>
            <a:ext cx="0" cy="3429000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349" name="AutoShape 293"/>
          <p:cNvSpPr>
            <a:spLocks/>
          </p:cNvSpPr>
          <p:nvPr/>
        </p:nvSpPr>
        <p:spPr bwMode="auto">
          <a:xfrm>
            <a:off x="900113" y="3860800"/>
            <a:ext cx="215900" cy="647700"/>
          </a:xfrm>
          <a:prstGeom prst="leftBrace">
            <a:avLst>
              <a:gd name="adj1" fmla="val 25000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249745"/>
              </p:ext>
            </p:extLst>
          </p:nvPr>
        </p:nvGraphicFramePr>
        <p:xfrm>
          <a:off x="162118" y="938790"/>
          <a:ext cx="3704962" cy="87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7" name="Equation" r:id="rId3" imgW="4038487" imgH="952560" progId="Equation.DSMT4">
                  <p:embed/>
                </p:oleObj>
              </mc:Choice>
              <mc:Fallback>
                <p:oleObj name="Equation" r:id="rId3" imgW="4038487" imgH="95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18" y="938790"/>
                        <a:ext cx="3704962" cy="873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" name="对象 2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656395"/>
              </p:ext>
            </p:extLst>
          </p:nvPr>
        </p:nvGraphicFramePr>
        <p:xfrm>
          <a:off x="649714" y="3557442"/>
          <a:ext cx="2441575" cy="416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8" name="Equation" r:id="rId5" imgW="1638000" imgH="279360" progId="Equation.DSMT4">
                  <p:embed/>
                </p:oleObj>
              </mc:Choice>
              <mc:Fallback>
                <p:oleObj name="Equation" r:id="rId5" imgW="1638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714" y="3557442"/>
                        <a:ext cx="2441575" cy="416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273737"/>
              </p:ext>
            </p:extLst>
          </p:nvPr>
        </p:nvGraphicFramePr>
        <p:xfrm>
          <a:off x="611112" y="4189448"/>
          <a:ext cx="2481543" cy="5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9" name="Equation" r:id="rId7" imgW="1663560" imgH="342720" progId="Equation.DSMT4">
                  <p:embed/>
                </p:oleObj>
              </mc:Choice>
              <mc:Fallback>
                <p:oleObj name="Equation" r:id="rId7" imgW="16635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112" y="4189448"/>
                        <a:ext cx="2481543" cy="5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45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5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5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5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5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5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5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 autoUpdateAnimBg="0"/>
      <p:bldP spid="45063" grpId="0" autoUpdateAnimBg="0"/>
      <p:bldP spid="45075" grpId="0" autoUpdateAnimBg="0"/>
      <p:bldP spid="45200" grpId="0" animBg="1"/>
      <p:bldP spid="45201" grpId="0" animBg="1"/>
      <p:bldP spid="45312" grpId="0"/>
      <p:bldP spid="45330" grpId="0" animBg="1"/>
      <p:bldP spid="45339" grpId="0"/>
      <p:bldP spid="45340" grpId="0"/>
      <p:bldP spid="45341" grpId="0" animBg="1"/>
      <p:bldP spid="45342" grpId="0" animBg="1"/>
      <p:bldP spid="453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18yrl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702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521224"/>
              </p:ext>
            </p:extLst>
          </p:nvPr>
        </p:nvGraphicFramePr>
        <p:xfrm>
          <a:off x="3272704" y="2891271"/>
          <a:ext cx="3056370" cy="868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0" name="Equation" r:id="rId3" imgW="2006280" imgH="685800" progId="Equation.DSMT4">
                  <p:embed/>
                </p:oleObj>
              </mc:Choice>
              <mc:Fallback>
                <p:oleObj name="Equation" r:id="rId3" imgW="20062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2704" y="2891271"/>
                        <a:ext cx="3056370" cy="868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3175"/>
            <a:ext cx="830262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 Box 2"/>
          <p:cNvSpPr txBox="1">
            <a:spLocks noChangeArrowheads="1"/>
          </p:cNvSpPr>
          <p:nvPr/>
        </p:nvSpPr>
        <p:spPr bwMode="auto">
          <a:xfrm>
            <a:off x="395288" y="260350"/>
            <a:ext cx="449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</a:rPr>
              <a:t>6</a:t>
            </a:r>
            <a:r>
              <a:rPr lang="zh-CN" altLang="en-US" sz="2800" b="1">
                <a:solidFill>
                  <a:srgbClr val="0000FF"/>
                </a:solidFill>
              </a:rPr>
              <a:t>）主极大的半角宽</a:t>
            </a:r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 flipH="1">
            <a:off x="4781550" y="1908175"/>
            <a:ext cx="312420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 flipV="1">
            <a:off x="4781550" y="1450975"/>
            <a:ext cx="32004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 flipV="1">
            <a:off x="4781550" y="1374775"/>
            <a:ext cx="3200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6" name="Text Box 10"/>
          <p:cNvSpPr txBox="1">
            <a:spLocks noChangeArrowheads="1"/>
          </p:cNvSpPr>
          <p:nvPr/>
        </p:nvSpPr>
        <p:spPr bwMode="auto">
          <a:xfrm>
            <a:off x="395288" y="4284663"/>
            <a:ext cx="8532812" cy="5238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 N</a:t>
            </a:r>
            <a:r>
              <a:rPr lang="zh-CN" altLang="en-US" sz="2800" b="1">
                <a:solidFill>
                  <a:schemeClr val="tx1"/>
                </a:solidFill>
              </a:rPr>
              <a:t>为缝数</a:t>
            </a:r>
            <a:r>
              <a:rPr lang="en-US" altLang="zh-CN" sz="2800" b="1" i="1">
                <a:solidFill>
                  <a:schemeClr val="tx1"/>
                </a:solidFill>
              </a:rPr>
              <a:t>, d</a:t>
            </a:r>
            <a:r>
              <a:rPr lang="en-US" altLang="zh-CN" sz="28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为缝间距，</a:t>
            </a:r>
            <a:r>
              <a:rPr lang="el-GR" altLang="zh-CN" sz="2800" b="1">
                <a:solidFill>
                  <a:schemeClr val="tx1"/>
                </a:solidFill>
              </a:rPr>
              <a:t>Δθ</a:t>
            </a:r>
            <a:r>
              <a:rPr lang="en-US" altLang="zh-CN" sz="2800" b="1" baseline="-25000">
                <a:solidFill>
                  <a:schemeClr val="tx1"/>
                </a:solidFill>
              </a:rPr>
              <a:t>k</a:t>
            </a:r>
            <a:r>
              <a:rPr lang="zh-CN" altLang="en-US" sz="2800" b="1">
                <a:solidFill>
                  <a:schemeClr val="tx1"/>
                </a:solidFill>
              </a:rPr>
              <a:t>为 </a:t>
            </a:r>
            <a:r>
              <a:rPr lang="en-US" altLang="zh-CN" sz="2800" b="1" i="1">
                <a:solidFill>
                  <a:schemeClr val="tx1"/>
                </a:solidFill>
              </a:rPr>
              <a:t>k</a:t>
            </a:r>
            <a:r>
              <a:rPr lang="en-US" altLang="zh-CN" sz="28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级主极大的半角宽度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 rot="10800000">
            <a:off x="4520333" y="33147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3236770" y="3098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8" name="AutoShape 14"/>
          <p:cNvSpPr>
            <a:spLocks/>
          </p:cNvSpPr>
          <p:nvPr/>
        </p:nvSpPr>
        <p:spPr bwMode="auto">
          <a:xfrm>
            <a:off x="1131017" y="5133975"/>
            <a:ext cx="358775" cy="1455738"/>
          </a:xfrm>
          <a:prstGeom prst="leftBrace">
            <a:avLst>
              <a:gd name="adj1" fmla="val 33813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zh-CN" altLang="en-US" sz="1800" smtClean="0">
              <a:solidFill>
                <a:schemeClr val="tx1"/>
              </a:solidFill>
            </a:endParaRPr>
          </a:p>
        </p:txBody>
      </p:sp>
      <p:sp>
        <p:nvSpPr>
          <p:cNvPr id="47119" name="Text Box 15"/>
          <p:cNvSpPr txBox="1">
            <a:spLocks noChangeArrowheads="1"/>
          </p:cNvSpPr>
          <p:nvPr/>
        </p:nvSpPr>
        <p:spPr bwMode="auto">
          <a:xfrm>
            <a:off x="1418354" y="4918075"/>
            <a:ext cx="6910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 dirty="0">
                <a:solidFill>
                  <a:schemeClr val="tx1"/>
                </a:solidFill>
              </a:rPr>
              <a:t>d</a:t>
            </a:r>
            <a:r>
              <a:rPr lang="zh-CN" altLang="en-US" sz="2800" b="1" dirty="0">
                <a:solidFill>
                  <a:schemeClr val="tx1"/>
                </a:solidFill>
              </a:rPr>
              <a:t>一定时，</a:t>
            </a:r>
            <a:r>
              <a:rPr lang="zh-CN" altLang="en-US" sz="2800" b="1" dirty="0">
                <a:solidFill>
                  <a:srgbClr val="0000FF"/>
                </a:solidFill>
              </a:rPr>
              <a:t>缝数</a:t>
            </a:r>
            <a:r>
              <a:rPr lang="en-US" altLang="zh-CN" sz="2800" b="1" i="1" dirty="0">
                <a:solidFill>
                  <a:srgbClr val="0000FF"/>
                </a:solidFill>
              </a:rPr>
              <a:t>N</a:t>
            </a:r>
            <a:r>
              <a:rPr lang="zh-CN" altLang="en-US" sz="2800" b="1" dirty="0">
                <a:solidFill>
                  <a:srgbClr val="0000FF"/>
                </a:solidFill>
              </a:rPr>
              <a:t>越多，条纹越尖细、越亮</a:t>
            </a:r>
            <a:r>
              <a:rPr lang="zh-CN" altLang="en-US" sz="1800" b="1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 flipV="1">
            <a:off x="6588125" y="1412875"/>
            <a:ext cx="144463" cy="2159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123" name="Object 19"/>
          <p:cNvGraphicFramePr>
            <a:graphicFrameLocks noChangeAspect="1"/>
          </p:cNvGraphicFramePr>
          <p:nvPr/>
        </p:nvGraphicFramePr>
        <p:xfrm>
          <a:off x="6538913" y="1603375"/>
          <a:ext cx="28416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1" name="MathType 6.0 Equation" r:id="rId6" imgW="165028" imgH="228501" progId="Equation.DSMT4">
                  <p:embed/>
                </p:oleObj>
              </mc:Choice>
              <mc:Fallback>
                <p:oleObj name="MathType 6.0 Equation" r:id="rId6" imgW="165028" imgH="228501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8913" y="1603375"/>
                        <a:ext cx="284162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539750" y="765175"/>
            <a:ext cx="5761038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ea typeface="黑体" panose="02010609060101010101" pitchFamily="49" charset="-122"/>
              </a:rPr>
              <a:t>定义：</a:t>
            </a:r>
            <a:r>
              <a:rPr lang="zh-CN" altLang="en-US" sz="2800" b="1">
                <a:solidFill>
                  <a:srgbClr val="0000FF"/>
                </a:solidFill>
              </a:rPr>
              <a:t>主极大的中心</a:t>
            </a:r>
            <a:r>
              <a:rPr lang="zh-CN" altLang="en-US" sz="2800" b="1">
                <a:solidFill>
                  <a:schemeClr val="tx1"/>
                </a:solidFill>
              </a:rPr>
              <a:t>到</a:t>
            </a:r>
            <a:r>
              <a:rPr lang="zh-CN" altLang="en-US" sz="2800" b="1">
                <a:solidFill>
                  <a:srgbClr val="0000FF"/>
                </a:solidFill>
              </a:rPr>
              <a:t>邻近极小</a:t>
            </a:r>
            <a:r>
              <a:rPr lang="zh-CN" altLang="en-US" sz="2800" b="1">
                <a:solidFill>
                  <a:schemeClr val="tx1"/>
                </a:solidFill>
              </a:rPr>
              <a:t>的</a:t>
            </a:r>
          </a:p>
          <a:p>
            <a:pPr>
              <a:spcBef>
                <a:spcPct val="1000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            角距离为它的半角宽。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684213" y="1700213"/>
            <a:ext cx="220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tx1"/>
                </a:solidFill>
              </a:rPr>
              <a:t>k </a:t>
            </a:r>
            <a:r>
              <a:rPr lang="zh-CN" altLang="en-US" sz="2800" b="1" dirty="0">
                <a:solidFill>
                  <a:schemeClr val="tx1"/>
                </a:solidFill>
              </a:rPr>
              <a:t>主极大：</a:t>
            </a:r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622300" y="2259155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邻近极小：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655638" y="2954338"/>
            <a:ext cx="27955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两式相减可得：</a:t>
            </a:r>
          </a:p>
        </p:txBody>
      </p:sp>
      <p:sp>
        <p:nvSpPr>
          <p:cNvPr id="47130" name="Text Box 26"/>
          <p:cNvSpPr txBox="1">
            <a:spLocks noChangeArrowheads="1"/>
          </p:cNvSpPr>
          <p:nvPr/>
        </p:nvSpPr>
        <p:spPr bwMode="auto">
          <a:xfrm>
            <a:off x="1418354" y="5494338"/>
            <a:ext cx="2743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中央主极大：</a:t>
            </a:r>
          </a:p>
        </p:txBody>
      </p:sp>
      <p:sp>
        <p:nvSpPr>
          <p:cNvPr id="47131" name="Text Box 27"/>
          <p:cNvSpPr txBox="1">
            <a:spLocks noChangeArrowheads="1"/>
          </p:cNvSpPr>
          <p:nvPr/>
        </p:nvSpPr>
        <p:spPr bwMode="auto">
          <a:xfrm>
            <a:off x="1418354" y="6213475"/>
            <a:ext cx="419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</a:rPr>
              <a:t>前已证明，主极大强度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5164138" y="3756025"/>
            <a:ext cx="42672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光栅的衍射角可以很大！</a:t>
            </a:r>
          </a:p>
        </p:txBody>
      </p:sp>
      <p:sp>
        <p:nvSpPr>
          <p:cNvPr id="2" name="矩形 1">
            <a:extLst>
              <a:ext uri="{FF2B5EF4-FFF2-40B4-BE49-F238E27FC236}"/>
            </a:extLst>
          </p:cNvPr>
          <p:cNvSpPr/>
          <p:nvPr/>
        </p:nvSpPr>
        <p:spPr>
          <a:xfrm>
            <a:off x="5819194" y="3310227"/>
            <a:ext cx="459516" cy="440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9"/>
          <a:stretch>
            <a:fillRect/>
          </a:stretch>
        </p:blipFill>
        <p:spPr bwMode="auto">
          <a:xfrm>
            <a:off x="6381750" y="801688"/>
            <a:ext cx="771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4097338" y="92075"/>
            <a:ext cx="3729037" cy="654050"/>
            <a:chOff x="4097499" y="148136"/>
            <a:chExt cx="3728618" cy="653552"/>
          </a:xfrm>
        </p:grpSpPr>
        <p:grpSp>
          <p:nvGrpSpPr>
            <p:cNvPr id="18462" name="组合 11"/>
            <p:cNvGrpSpPr>
              <a:grpSpLocks/>
            </p:cNvGrpSpPr>
            <p:nvPr/>
          </p:nvGrpSpPr>
          <p:grpSpPr bwMode="auto">
            <a:xfrm>
              <a:off x="4097499" y="185080"/>
              <a:ext cx="3728618" cy="606720"/>
              <a:chOff x="3623186" y="128075"/>
              <a:chExt cx="3728618" cy="606720"/>
            </a:xfrm>
          </p:grpSpPr>
          <p:pic>
            <p:nvPicPr>
              <p:cNvPr id="18464" name="图片 1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322" y="128075"/>
                <a:ext cx="2541482" cy="606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65" name="Text Box 2"/>
              <p:cNvSpPr txBox="1">
                <a:spLocks noChangeArrowheads="1"/>
              </p:cNvSpPr>
              <p:nvPr/>
            </p:nvSpPr>
            <p:spPr bwMode="auto">
              <a:xfrm>
                <a:off x="3623186" y="137750"/>
                <a:ext cx="1313007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zh-CN" altLang="en-US" sz="2800" b="1">
                    <a:solidFill>
                      <a:schemeClr val="tx1"/>
                    </a:solidFill>
                  </a:rPr>
                  <a:t>极小值</a:t>
                </a: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4119722" y="148136"/>
              <a:ext cx="3706395" cy="6535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49722"/>
              </p:ext>
            </p:extLst>
          </p:nvPr>
        </p:nvGraphicFramePr>
        <p:xfrm>
          <a:off x="2409826" y="1736436"/>
          <a:ext cx="2179638" cy="530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2" name="Equation" r:id="rId10" imgW="1562040" imgH="380880" progId="Equation.DSMT4">
                  <p:embed/>
                </p:oleObj>
              </mc:Choice>
              <mc:Fallback>
                <p:oleObj name="Equation" r:id="rId10" imgW="15620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9826" y="1736436"/>
                        <a:ext cx="2179638" cy="530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603499"/>
              </p:ext>
            </p:extLst>
          </p:nvPr>
        </p:nvGraphicFramePr>
        <p:xfrm>
          <a:off x="2359598" y="2279650"/>
          <a:ext cx="45989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3" name="Equation" r:id="rId12" imgW="3365280" imgH="380880" progId="Equation.DSMT4">
                  <p:embed/>
                </p:oleObj>
              </mc:Choice>
              <mc:Fallback>
                <p:oleObj name="Equation" r:id="rId12" imgW="33652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59598" y="2279650"/>
                        <a:ext cx="4598988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149972"/>
              </p:ext>
            </p:extLst>
          </p:nvPr>
        </p:nvGraphicFramePr>
        <p:xfrm>
          <a:off x="5949025" y="2038710"/>
          <a:ext cx="573555" cy="929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4" name="Equation" r:id="rId14" imgW="368280" imgH="596880" progId="Equation.DSMT4">
                  <p:embed/>
                </p:oleObj>
              </mc:Choice>
              <mc:Fallback>
                <p:oleObj name="Equation" r:id="rId14" imgW="36828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49025" y="2038710"/>
                        <a:ext cx="573555" cy="929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321023"/>
              </p:ext>
            </p:extLst>
          </p:nvPr>
        </p:nvGraphicFramePr>
        <p:xfrm>
          <a:off x="3612565" y="5386694"/>
          <a:ext cx="1672652" cy="770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" name="Equation" r:id="rId16" imgW="1295280" imgH="596880" progId="Equation.DSMT4">
                  <p:embed/>
                </p:oleObj>
              </mc:Choice>
              <mc:Fallback>
                <p:oleObj name="Equation" r:id="rId16" imgW="129528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12565" y="5386694"/>
                        <a:ext cx="1672652" cy="770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715827"/>
              </p:ext>
            </p:extLst>
          </p:nvPr>
        </p:nvGraphicFramePr>
        <p:xfrm>
          <a:off x="5339299" y="6212683"/>
          <a:ext cx="1479730" cy="51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" name="Equation" r:id="rId18" imgW="939600" imgH="330120" progId="Equation.DSMT4">
                  <p:embed/>
                </p:oleObj>
              </mc:Choice>
              <mc:Fallback>
                <p:oleObj name="Equation" r:id="rId18" imgW="9396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39299" y="6212683"/>
                        <a:ext cx="1479730" cy="51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444932" y="5277068"/>
            <a:ext cx="621072" cy="116955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讨</a:t>
            </a:r>
            <a:endParaRPr lang="en-US" altLang="zh-CN" sz="2800" b="1" dirty="0" smtClean="0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论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75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875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375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8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375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75"/>
                                        <p:tgtEl>
                                          <p:spTgt spid="4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4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6" dur="75"/>
                                        <p:tgtEl>
                                          <p:spTgt spid="47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0" dur="75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75" fill="hold"/>
                                        <p:tgtEl>
                                          <p:spTgt spid="47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" fill="hold"/>
                                        <p:tgtEl>
                                          <p:spTgt spid="47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" fill="hold"/>
                                        <p:tgtEl>
                                          <p:spTgt spid="47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" fill="hold"/>
                                        <p:tgtEl>
                                          <p:spTgt spid="47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0" dur="75"/>
                                        <p:tgtEl>
                                          <p:spTgt spid="47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" fill="hold"/>
                                        <p:tgtEl>
                                          <p:spTgt spid="47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" fill="hold"/>
                                        <p:tgtEl>
                                          <p:spTgt spid="47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50"/>
                            </p:stCondLst>
                            <p:childTnLst>
                              <p:par>
                                <p:cTn id="1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 animBg="1"/>
      <p:bldP spid="47110" grpId="0" animBg="1"/>
      <p:bldP spid="47111" grpId="0" animBg="1"/>
      <p:bldP spid="16416" grpId="0" animBg="1"/>
      <p:bldP spid="47116" grpId="0" animBg="1"/>
      <p:bldP spid="47117" grpId="0" animBg="1"/>
      <p:bldP spid="47118" grpId="0" animBg="1"/>
      <p:bldP spid="47119" grpId="0" autoUpdateAnimBg="0"/>
      <p:bldP spid="47122" grpId="0" animBg="1"/>
      <p:bldP spid="47124" grpId="0" autoUpdateAnimBg="0"/>
      <p:bldP spid="47125" grpId="0" autoUpdateAnimBg="0"/>
      <p:bldP spid="47127" grpId="0" autoUpdateAnimBg="0"/>
      <p:bldP spid="47129" grpId="0" autoUpdateAnimBg="0"/>
      <p:bldP spid="47130" grpId="0" autoUpdateAnimBg="0"/>
      <p:bldP spid="47131" grpId="0" autoUpdateAnimBg="0"/>
      <p:bldP spid="32" grpId="0"/>
      <p:bldP spid="2" grpId="0" animBg="1"/>
      <p:bldP spid="4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539750" y="333375"/>
            <a:ext cx="33258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如：</a:t>
            </a:r>
            <a:r>
              <a:rPr lang="en-US" altLang="zh-CN" sz="2800" b="1">
                <a:solidFill>
                  <a:schemeClr val="tx1"/>
                </a:solidFill>
              </a:rPr>
              <a:t>500</a:t>
            </a:r>
            <a:r>
              <a:rPr lang="zh-CN" altLang="en-US" sz="2800" b="1">
                <a:solidFill>
                  <a:schemeClr val="tx1"/>
                </a:solidFill>
              </a:rPr>
              <a:t>条刻线</a:t>
            </a:r>
            <a:r>
              <a:rPr lang="en-US" altLang="zh-CN" sz="2800" b="1">
                <a:solidFill>
                  <a:schemeClr val="tx1"/>
                </a:solidFill>
              </a:rPr>
              <a:t>/mm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539750" y="1052513"/>
            <a:ext cx="1612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光栅常数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1403350" y="1700213"/>
            <a:ext cx="3749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d</a:t>
            </a:r>
            <a:r>
              <a:rPr lang="en-US" altLang="zh-CN" sz="28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很小，条纹分得开。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1331913" y="2779713"/>
            <a:ext cx="61944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N </a:t>
            </a:r>
            <a:r>
              <a:rPr lang="zh-CN" altLang="en-US" sz="2800" b="1">
                <a:solidFill>
                  <a:schemeClr val="tx1"/>
                </a:solidFill>
              </a:rPr>
              <a:t>很大</a:t>
            </a:r>
            <a:r>
              <a:rPr lang="en-US" altLang="zh-CN" sz="2800" b="1">
                <a:solidFill>
                  <a:schemeClr val="tx1"/>
                </a:solidFill>
              </a:rPr>
              <a:t>(</a:t>
            </a:r>
            <a:r>
              <a:rPr lang="zh-CN" altLang="en-US" sz="2800" b="1">
                <a:solidFill>
                  <a:schemeClr val="tx1"/>
                </a:solidFill>
              </a:rPr>
              <a:t>千万条</a:t>
            </a:r>
            <a:r>
              <a:rPr lang="en-US" altLang="zh-CN" sz="2800" b="1">
                <a:solidFill>
                  <a:schemeClr val="tx1"/>
                </a:solidFill>
              </a:rPr>
              <a:t>)</a:t>
            </a:r>
            <a:r>
              <a:rPr lang="zh-CN" altLang="en-US" sz="2800" b="1">
                <a:solidFill>
                  <a:schemeClr val="tx1"/>
                </a:solidFill>
              </a:rPr>
              <a:t>，每条谱线又细又亮。</a:t>
            </a:r>
          </a:p>
        </p:txBody>
      </p:sp>
      <p:sp>
        <p:nvSpPr>
          <p:cNvPr id="48141" name="AutoShape 13"/>
          <p:cNvSpPr>
            <a:spLocks/>
          </p:cNvSpPr>
          <p:nvPr/>
        </p:nvSpPr>
        <p:spPr bwMode="auto">
          <a:xfrm>
            <a:off x="1116013" y="1916113"/>
            <a:ext cx="287337" cy="1152525"/>
          </a:xfrm>
          <a:prstGeom prst="leftBrace">
            <a:avLst>
              <a:gd name="adj1" fmla="val 33425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1331913" y="2205038"/>
            <a:ext cx="69405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a</a:t>
            </a:r>
            <a:r>
              <a:rPr lang="en-US" altLang="zh-CN" sz="28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很小</a:t>
            </a:r>
            <a:r>
              <a:rPr lang="en-US" altLang="zh-CN" sz="2800" b="1">
                <a:solidFill>
                  <a:schemeClr val="tx1"/>
                </a:solidFill>
              </a:rPr>
              <a:t>( </a:t>
            </a:r>
            <a:r>
              <a:rPr lang="en-US" altLang="zh-CN" sz="2800" b="1" i="1">
                <a:solidFill>
                  <a:schemeClr val="tx1"/>
                </a:solidFill>
              </a:rPr>
              <a:t>a~</a:t>
            </a:r>
            <a:r>
              <a:rPr lang="en-US" altLang="zh-CN" sz="2800" b="1" i="1">
                <a:solidFill>
                  <a:schemeClr val="tx1"/>
                </a:solidFill>
                <a:sym typeface="Symbol" panose="05050102010706020507" pitchFamily="18" charset="2"/>
              </a:rPr>
              <a:t></a:t>
            </a:r>
            <a:r>
              <a:rPr lang="en-US" altLang="zh-CN" sz="2800" b="1">
                <a:solidFill>
                  <a:schemeClr val="tx1"/>
                </a:solidFill>
              </a:rPr>
              <a:t> )</a:t>
            </a:r>
            <a:r>
              <a:rPr lang="zh-CN" altLang="en-US" sz="2800" b="1">
                <a:solidFill>
                  <a:schemeClr val="tx1"/>
                </a:solidFill>
              </a:rPr>
              <a:t>，中央包线几乎复盖整个屏。</a:t>
            </a:r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611188" y="4724400"/>
            <a:ext cx="4113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光栅为光谱仪的分光元件</a:t>
            </a:r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539750" y="5373688"/>
            <a:ext cx="33496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应用：</a:t>
            </a:r>
            <a:r>
              <a:rPr lang="en-US" altLang="zh-CN" sz="2800" b="1">
                <a:solidFill>
                  <a:schemeClr val="tx1"/>
                </a:solidFill>
              </a:rPr>
              <a:t>(1)  </a:t>
            </a:r>
            <a:r>
              <a:rPr lang="zh-CN" altLang="en-US" sz="2800" b="1">
                <a:solidFill>
                  <a:schemeClr val="tx1"/>
                </a:solidFill>
              </a:rPr>
              <a:t>测波长。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1619250" y="5949950"/>
            <a:ext cx="62341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(2)  </a:t>
            </a:r>
            <a:r>
              <a:rPr lang="zh-CN" altLang="en-US" sz="2800" b="1">
                <a:solidFill>
                  <a:schemeClr val="tx1"/>
                </a:solidFill>
              </a:rPr>
              <a:t>光谱分析：物质元素成份、含量。</a:t>
            </a:r>
          </a:p>
        </p:txBody>
      </p:sp>
      <p:pic>
        <p:nvPicPr>
          <p:cNvPr id="48149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429000"/>
            <a:ext cx="8458200" cy="119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3" y="31750"/>
            <a:ext cx="316865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74838" y="987577"/>
            <a:ext cx="7654700" cy="670568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1004888"/>
            <a:ext cx="12096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  <p:bldP spid="48134" grpId="0" autoUpdateAnimBg="0"/>
      <p:bldP spid="48137" grpId="0"/>
      <p:bldP spid="48141" grpId="0" animBg="1"/>
      <p:bldP spid="48144" grpId="0"/>
      <p:bldP spid="48146" grpId="0"/>
      <p:bldP spid="48147" grpId="0" autoUpdateAnimBg="0"/>
      <p:bldP spid="481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95288" y="404813"/>
            <a:ext cx="777240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</a:rPr>
              <a:t>7) </a:t>
            </a:r>
            <a:r>
              <a:rPr lang="zh-CN" altLang="en-US" sz="2800" b="1">
                <a:solidFill>
                  <a:srgbClr val="0000FF"/>
                </a:solidFill>
              </a:rPr>
              <a:t>光栅的色散</a:t>
            </a:r>
          </a:p>
        </p:txBody>
      </p:sp>
      <p:sp>
        <p:nvSpPr>
          <p:cNvPr id="190467" name="Text Box 3"/>
          <p:cNvSpPr txBox="1">
            <a:spLocks noChangeArrowheads="1"/>
          </p:cNvSpPr>
          <p:nvPr/>
        </p:nvSpPr>
        <p:spPr bwMode="auto">
          <a:xfrm>
            <a:off x="381000" y="1989138"/>
            <a:ext cx="8223250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    </a:t>
            </a:r>
            <a:r>
              <a:rPr lang="zh-CN" altLang="en-US" sz="2800" b="1">
                <a:solidFill>
                  <a:schemeClr val="tx1"/>
                </a:solidFill>
              </a:rPr>
              <a:t>白光照射除 </a:t>
            </a:r>
            <a:r>
              <a:rPr lang="en-US" altLang="zh-CN" sz="2800" b="1" i="1">
                <a:solidFill>
                  <a:schemeClr val="tx1"/>
                </a:solidFill>
              </a:rPr>
              <a:t>k</a:t>
            </a:r>
            <a:r>
              <a:rPr lang="en-US" altLang="zh-CN" sz="2800" b="1">
                <a:solidFill>
                  <a:schemeClr val="tx1"/>
                </a:solidFill>
              </a:rPr>
              <a:t>=0 </a:t>
            </a:r>
            <a:r>
              <a:rPr lang="zh-CN" altLang="en-US" sz="2800" b="1">
                <a:solidFill>
                  <a:schemeClr val="tx1"/>
                </a:solidFill>
              </a:rPr>
              <a:t>级主极大外，其余</a:t>
            </a:r>
            <a:r>
              <a:rPr lang="zh-CN" altLang="en-US" sz="2800" b="1">
                <a:solidFill>
                  <a:srgbClr val="0000FF"/>
                </a:solidFill>
              </a:rPr>
              <a:t>各级主极大对不同波长</a:t>
            </a:r>
            <a:r>
              <a:rPr lang="zh-CN" altLang="en-US" sz="2800" b="1">
                <a:solidFill>
                  <a:schemeClr val="tx1"/>
                </a:solidFill>
              </a:rPr>
              <a:t>的光波，在</a:t>
            </a:r>
            <a:r>
              <a:rPr lang="zh-CN" altLang="en-US" sz="2800" b="1">
                <a:solidFill>
                  <a:srgbClr val="0000FF"/>
                </a:solidFill>
              </a:rPr>
              <a:t>不同的衍射角</a:t>
            </a:r>
            <a:r>
              <a:rPr lang="zh-CN" altLang="en-US" sz="2800" b="1">
                <a:solidFill>
                  <a:schemeClr val="tx1"/>
                </a:solidFill>
              </a:rPr>
              <a:t>出现。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grpSp>
        <p:nvGrpSpPr>
          <p:cNvPr id="190468" name="Group 4"/>
          <p:cNvGrpSpPr>
            <a:grpSpLocks/>
          </p:cNvGrpSpPr>
          <p:nvPr/>
        </p:nvGrpSpPr>
        <p:grpSpPr bwMode="auto">
          <a:xfrm>
            <a:off x="4067175" y="4149725"/>
            <a:ext cx="4724400" cy="2133600"/>
            <a:chOff x="1200" y="1776"/>
            <a:chExt cx="2760" cy="1089"/>
          </a:xfrm>
        </p:grpSpPr>
        <p:sp>
          <p:nvSpPr>
            <p:cNvPr id="20490" name="Text Box 5"/>
            <p:cNvSpPr txBox="1">
              <a:spLocks noChangeArrowheads="1"/>
            </p:cNvSpPr>
            <p:nvPr/>
          </p:nvSpPr>
          <p:spPr bwMode="auto">
            <a:xfrm>
              <a:off x="2476" y="2065"/>
              <a:ext cx="90" cy="37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0491" name="Rectangle 6"/>
            <p:cNvSpPr>
              <a:spLocks noChangeArrowheads="1"/>
            </p:cNvSpPr>
            <p:nvPr/>
          </p:nvSpPr>
          <p:spPr bwMode="auto">
            <a:xfrm>
              <a:off x="2448" y="2496"/>
              <a:ext cx="33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</a:rPr>
                <a:t>0</a:t>
              </a:r>
              <a:r>
                <a:rPr lang="zh-CN" altLang="en-US" sz="1800" b="1">
                  <a:solidFill>
                    <a:schemeClr val="tx1"/>
                  </a:solidFill>
                </a:rPr>
                <a:t>级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0492" name="Rectangle 7"/>
            <p:cNvSpPr>
              <a:spLocks noChangeArrowheads="1"/>
            </p:cNvSpPr>
            <p:nvPr/>
          </p:nvSpPr>
          <p:spPr bwMode="auto">
            <a:xfrm>
              <a:off x="2728" y="2508"/>
              <a:ext cx="25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</a:rPr>
                <a:t>1</a:t>
              </a:r>
              <a:r>
                <a:rPr lang="zh-CN" altLang="en-US" sz="1800" b="1">
                  <a:solidFill>
                    <a:schemeClr val="tx1"/>
                  </a:solidFill>
                </a:rPr>
                <a:t>级</a:t>
              </a:r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20493" name="Rectangle 8"/>
            <p:cNvSpPr>
              <a:spLocks noChangeArrowheads="1"/>
            </p:cNvSpPr>
            <p:nvPr/>
          </p:nvSpPr>
          <p:spPr bwMode="auto">
            <a:xfrm>
              <a:off x="3048" y="2502"/>
              <a:ext cx="248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</a:rPr>
                <a:t>2</a:t>
              </a:r>
              <a:r>
                <a:rPr lang="zh-CN" altLang="en-US" sz="1800" b="1">
                  <a:solidFill>
                    <a:schemeClr val="tx1"/>
                  </a:solidFill>
                </a:rPr>
                <a:t>级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0494" name="Rectangle 9"/>
            <p:cNvSpPr>
              <a:spLocks noChangeArrowheads="1"/>
            </p:cNvSpPr>
            <p:nvPr/>
          </p:nvSpPr>
          <p:spPr bwMode="auto">
            <a:xfrm>
              <a:off x="1752" y="2502"/>
              <a:ext cx="312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  <a:r>
                <a:rPr lang="en-US" altLang="zh-CN" sz="1800" b="1">
                  <a:solidFill>
                    <a:schemeClr val="tx1"/>
                  </a:solidFill>
                </a:rPr>
                <a:t>2</a:t>
              </a:r>
              <a:r>
                <a:rPr lang="zh-CN" altLang="en-US" sz="1800" b="1">
                  <a:solidFill>
                    <a:schemeClr val="tx1"/>
                  </a:solidFill>
                </a:rPr>
                <a:t>级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0495" name="Rectangle 10"/>
            <p:cNvSpPr>
              <a:spLocks noChangeArrowheads="1"/>
            </p:cNvSpPr>
            <p:nvPr/>
          </p:nvSpPr>
          <p:spPr bwMode="auto">
            <a:xfrm>
              <a:off x="2064" y="2508"/>
              <a:ext cx="380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  <a:r>
                <a:rPr lang="en-US" altLang="zh-CN" sz="1800" b="1">
                  <a:solidFill>
                    <a:schemeClr val="tx1"/>
                  </a:solidFill>
                </a:rPr>
                <a:t>1</a:t>
              </a:r>
              <a:r>
                <a:rPr lang="zh-CN" altLang="en-US" sz="1800" b="1">
                  <a:solidFill>
                    <a:schemeClr val="tx1"/>
                  </a:solidFill>
                </a:rPr>
                <a:t>级</a:t>
              </a:r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20496" name="Rectangle 11"/>
            <p:cNvSpPr>
              <a:spLocks noChangeArrowheads="1"/>
            </p:cNvSpPr>
            <p:nvPr/>
          </p:nvSpPr>
          <p:spPr bwMode="auto">
            <a:xfrm>
              <a:off x="2446" y="2688"/>
              <a:ext cx="250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1500" b="1">
                  <a:solidFill>
                    <a:schemeClr val="tx1"/>
                  </a:solidFill>
                </a:rPr>
                <a:t>(</a:t>
              </a:r>
              <a:r>
                <a:rPr lang="zh-CN" altLang="en-US" sz="1500" b="1">
                  <a:solidFill>
                    <a:schemeClr val="tx1"/>
                  </a:solidFill>
                </a:rPr>
                <a:t>白</a:t>
              </a:r>
              <a:r>
                <a:rPr lang="en-US" altLang="zh-CN" sz="1500" b="1">
                  <a:solidFill>
                    <a:schemeClr val="tx1"/>
                  </a:solidFill>
                </a:rPr>
                <a:t>)</a:t>
              </a:r>
              <a:endParaRPr lang="en-US" altLang="zh-CN" sz="1500">
                <a:solidFill>
                  <a:schemeClr val="tx1"/>
                </a:solidFill>
              </a:endParaRPr>
            </a:p>
          </p:txBody>
        </p:sp>
        <p:grpSp>
          <p:nvGrpSpPr>
            <p:cNvPr id="20497" name="Group 12"/>
            <p:cNvGrpSpPr>
              <a:grpSpLocks/>
            </p:cNvGrpSpPr>
            <p:nvPr/>
          </p:nvGrpSpPr>
          <p:grpSpPr bwMode="auto">
            <a:xfrm>
              <a:off x="2742" y="2452"/>
              <a:ext cx="176" cy="41"/>
              <a:chOff x="6320" y="7704"/>
              <a:chExt cx="441" cy="101"/>
            </a:xfrm>
          </p:grpSpPr>
          <p:sp>
            <p:nvSpPr>
              <p:cNvPr id="20555" name="Line 13"/>
              <p:cNvSpPr>
                <a:spLocks noChangeShapeType="1"/>
              </p:cNvSpPr>
              <p:nvPr/>
            </p:nvSpPr>
            <p:spPr bwMode="auto">
              <a:xfrm>
                <a:off x="6320" y="7704"/>
                <a:ext cx="41" cy="10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556" name="Group 14"/>
              <p:cNvGrpSpPr>
                <a:grpSpLocks/>
              </p:cNvGrpSpPr>
              <p:nvPr/>
            </p:nvGrpSpPr>
            <p:grpSpPr bwMode="auto">
              <a:xfrm>
                <a:off x="6360" y="7704"/>
                <a:ext cx="401" cy="101"/>
                <a:chOff x="6360" y="7704"/>
                <a:chExt cx="401" cy="101"/>
              </a:xfrm>
            </p:grpSpPr>
            <p:sp>
              <p:nvSpPr>
                <p:cNvPr id="20557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6680" y="7704"/>
                  <a:ext cx="81" cy="10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58" name="Line 16"/>
                <p:cNvSpPr>
                  <a:spLocks noChangeShapeType="1"/>
                </p:cNvSpPr>
                <p:nvPr/>
              </p:nvSpPr>
              <p:spPr bwMode="auto">
                <a:xfrm>
                  <a:off x="6360" y="7784"/>
                  <a:ext cx="341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0498" name="Line 17"/>
            <p:cNvSpPr>
              <a:spLocks noChangeShapeType="1"/>
            </p:cNvSpPr>
            <p:nvPr/>
          </p:nvSpPr>
          <p:spPr bwMode="auto">
            <a:xfrm>
              <a:off x="3020" y="2072"/>
              <a:ext cx="0" cy="371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9" name="Line 18"/>
            <p:cNvSpPr>
              <a:spLocks noChangeShapeType="1"/>
            </p:cNvSpPr>
            <p:nvPr/>
          </p:nvSpPr>
          <p:spPr bwMode="auto">
            <a:xfrm>
              <a:off x="2974" y="2069"/>
              <a:ext cx="0" cy="377"/>
            </a:xfrm>
            <a:prstGeom prst="line">
              <a:avLst/>
            </a:prstGeom>
            <a:noFill/>
            <a:ln w="76200">
              <a:solidFill>
                <a:srgbClr val="99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0" name="Line 19"/>
            <p:cNvSpPr>
              <a:spLocks noChangeShapeType="1"/>
            </p:cNvSpPr>
            <p:nvPr/>
          </p:nvSpPr>
          <p:spPr bwMode="auto">
            <a:xfrm>
              <a:off x="3070" y="2068"/>
              <a:ext cx="0" cy="377"/>
            </a:xfrm>
            <a:prstGeom prst="line">
              <a:avLst/>
            </a:prstGeom>
            <a:noFill/>
            <a:ln w="76200">
              <a:solidFill>
                <a:srgbClr val="00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1" name="Line 20"/>
            <p:cNvSpPr>
              <a:spLocks noChangeShapeType="1"/>
            </p:cNvSpPr>
            <p:nvPr/>
          </p:nvSpPr>
          <p:spPr bwMode="auto">
            <a:xfrm>
              <a:off x="3116" y="2068"/>
              <a:ext cx="0" cy="377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2" name="Line 21"/>
            <p:cNvSpPr>
              <a:spLocks noChangeShapeType="1"/>
            </p:cNvSpPr>
            <p:nvPr/>
          </p:nvSpPr>
          <p:spPr bwMode="auto">
            <a:xfrm>
              <a:off x="3164" y="2068"/>
              <a:ext cx="0" cy="377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3" name="Line 22"/>
            <p:cNvSpPr>
              <a:spLocks noChangeShapeType="1"/>
            </p:cNvSpPr>
            <p:nvPr/>
          </p:nvSpPr>
          <p:spPr bwMode="auto">
            <a:xfrm>
              <a:off x="2750" y="2069"/>
              <a:ext cx="0" cy="376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4" name="Line 23"/>
            <p:cNvSpPr>
              <a:spLocks noChangeShapeType="1"/>
            </p:cNvSpPr>
            <p:nvPr/>
          </p:nvSpPr>
          <p:spPr bwMode="auto">
            <a:xfrm>
              <a:off x="2774" y="2068"/>
              <a:ext cx="0" cy="37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5" name="Line 24"/>
            <p:cNvSpPr>
              <a:spLocks noChangeShapeType="1"/>
            </p:cNvSpPr>
            <p:nvPr/>
          </p:nvSpPr>
          <p:spPr bwMode="auto">
            <a:xfrm>
              <a:off x="2806" y="2068"/>
              <a:ext cx="0" cy="377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6" name="Line 25"/>
            <p:cNvSpPr>
              <a:spLocks noChangeShapeType="1"/>
            </p:cNvSpPr>
            <p:nvPr/>
          </p:nvSpPr>
          <p:spPr bwMode="auto">
            <a:xfrm>
              <a:off x="2834" y="2068"/>
              <a:ext cx="0" cy="377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7" name="Line 26"/>
            <p:cNvSpPr>
              <a:spLocks noChangeShapeType="1"/>
            </p:cNvSpPr>
            <p:nvPr/>
          </p:nvSpPr>
          <p:spPr bwMode="auto">
            <a:xfrm>
              <a:off x="2862" y="2068"/>
              <a:ext cx="0" cy="377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8" name="Line 27"/>
            <p:cNvSpPr>
              <a:spLocks noChangeShapeType="1"/>
            </p:cNvSpPr>
            <p:nvPr/>
          </p:nvSpPr>
          <p:spPr bwMode="auto">
            <a:xfrm>
              <a:off x="2914" y="2068"/>
              <a:ext cx="0" cy="37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9" name="Line 28"/>
            <p:cNvSpPr>
              <a:spLocks noChangeShapeType="1"/>
            </p:cNvSpPr>
            <p:nvPr/>
          </p:nvSpPr>
          <p:spPr bwMode="auto">
            <a:xfrm>
              <a:off x="3260" y="2068"/>
              <a:ext cx="0" cy="377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10" name="Group 29"/>
            <p:cNvGrpSpPr>
              <a:grpSpLocks/>
            </p:cNvGrpSpPr>
            <p:nvPr/>
          </p:nvGrpSpPr>
          <p:grpSpPr bwMode="auto">
            <a:xfrm>
              <a:off x="2962" y="2452"/>
              <a:ext cx="308" cy="41"/>
              <a:chOff x="6960" y="7703"/>
              <a:chExt cx="771" cy="102"/>
            </a:xfrm>
          </p:grpSpPr>
          <p:sp>
            <p:nvSpPr>
              <p:cNvPr id="20551" name="Line 30"/>
              <p:cNvSpPr>
                <a:spLocks noChangeShapeType="1"/>
              </p:cNvSpPr>
              <p:nvPr/>
            </p:nvSpPr>
            <p:spPr bwMode="auto">
              <a:xfrm flipH="1">
                <a:off x="7690" y="7703"/>
                <a:ext cx="41" cy="10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552" name="Group 31"/>
              <p:cNvGrpSpPr>
                <a:grpSpLocks/>
              </p:cNvGrpSpPr>
              <p:nvPr/>
            </p:nvGrpSpPr>
            <p:grpSpPr bwMode="auto">
              <a:xfrm>
                <a:off x="6960" y="7704"/>
                <a:ext cx="761" cy="101"/>
                <a:chOff x="6960" y="7704"/>
                <a:chExt cx="761" cy="101"/>
              </a:xfrm>
            </p:grpSpPr>
            <p:sp>
              <p:nvSpPr>
                <p:cNvPr id="20553" name="Line 32"/>
                <p:cNvSpPr>
                  <a:spLocks noChangeShapeType="1"/>
                </p:cNvSpPr>
                <p:nvPr/>
              </p:nvSpPr>
              <p:spPr bwMode="auto">
                <a:xfrm>
                  <a:off x="6960" y="7704"/>
                  <a:ext cx="41" cy="10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54" name="Line 33"/>
                <p:cNvSpPr>
                  <a:spLocks noChangeShapeType="1"/>
                </p:cNvSpPr>
                <p:nvPr/>
              </p:nvSpPr>
              <p:spPr bwMode="auto">
                <a:xfrm>
                  <a:off x="7000" y="7783"/>
                  <a:ext cx="721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0511" name="Line 34"/>
            <p:cNvSpPr>
              <a:spLocks noChangeShapeType="1"/>
            </p:cNvSpPr>
            <p:nvPr/>
          </p:nvSpPr>
          <p:spPr bwMode="auto">
            <a:xfrm>
              <a:off x="2884" y="2071"/>
              <a:ext cx="0" cy="372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2" name="Line 35"/>
            <p:cNvSpPr>
              <a:spLocks noChangeShapeType="1"/>
            </p:cNvSpPr>
            <p:nvPr/>
          </p:nvSpPr>
          <p:spPr bwMode="auto">
            <a:xfrm>
              <a:off x="3214" y="2077"/>
              <a:ext cx="0" cy="372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3" name="Line 36"/>
            <p:cNvSpPr>
              <a:spLocks noChangeShapeType="1"/>
            </p:cNvSpPr>
            <p:nvPr/>
          </p:nvSpPr>
          <p:spPr bwMode="auto">
            <a:xfrm>
              <a:off x="3190" y="2063"/>
              <a:ext cx="0" cy="167"/>
            </a:xfrm>
            <a:prstGeom prst="line">
              <a:avLst/>
            </a:prstGeom>
            <a:noFill/>
            <a:ln w="114300">
              <a:solidFill>
                <a:srgbClr val="99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4" name="Line 37"/>
            <p:cNvSpPr>
              <a:spLocks noChangeShapeType="1"/>
            </p:cNvSpPr>
            <p:nvPr/>
          </p:nvSpPr>
          <p:spPr bwMode="auto">
            <a:xfrm>
              <a:off x="3260" y="2066"/>
              <a:ext cx="0" cy="167"/>
            </a:xfrm>
            <a:prstGeom prst="line">
              <a:avLst/>
            </a:prstGeom>
            <a:noFill/>
            <a:ln w="1143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5" name="Line 38"/>
            <p:cNvSpPr>
              <a:spLocks noChangeShapeType="1"/>
            </p:cNvSpPr>
            <p:nvPr/>
          </p:nvSpPr>
          <p:spPr bwMode="auto">
            <a:xfrm>
              <a:off x="3334" y="2068"/>
              <a:ext cx="0" cy="167"/>
            </a:xfrm>
            <a:prstGeom prst="line">
              <a:avLst/>
            </a:prstGeom>
            <a:noFill/>
            <a:ln w="114300">
              <a:solidFill>
                <a:srgbClr val="00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16" name="Group 39"/>
            <p:cNvGrpSpPr>
              <a:grpSpLocks/>
            </p:cNvGrpSpPr>
            <p:nvPr/>
          </p:nvGrpSpPr>
          <p:grpSpPr bwMode="auto">
            <a:xfrm flipH="1">
              <a:off x="2120" y="2446"/>
              <a:ext cx="176" cy="41"/>
              <a:chOff x="6320" y="7704"/>
              <a:chExt cx="441" cy="101"/>
            </a:xfrm>
          </p:grpSpPr>
          <p:sp>
            <p:nvSpPr>
              <p:cNvPr id="20547" name="Line 40"/>
              <p:cNvSpPr>
                <a:spLocks noChangeShapeType="1"/>
              </p:cNvSpPr>
              <p:nvPr/>
            </p:nvSpPr>
            <p:spPr bwMode="auto">
              <a:xfrm>
                <a:off x="6320" y="7704"/>
                <a:ext cx="41" cy="10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548" name="Group 41"/>
              <p:cNvGrpSpPr>
                <a:grpSpLocks/>
              </p:cNvGrpSpPr>
              <p:nvPr/>
            </p:nvGrpSpPr>
            <p:grpSpPr bwMode="auto">
              <a:xfrm>
                <a:off x="6360" y="7704"/>
                <a:ext cx="401" cy="101"/>
                <a:chOff x="6360" y="7704"/>
                <a:chExt cx="401" cy="101"/>
              </a:xfrm>
            </p:grpSpPr>
            <p:sp>
              <p:nvSpPr>
                <p:cNvPr id="20549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6680" y="7704"/>
                  <a:ext cx="81" cy="10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50" name="Line 43"/>
                <p:cNvSpPr>
                  <a:spLocks noChangeShapeType="1"/>
                </p:cNvSpPr>
                <p:nvPr/>
              </p:nvSpPr>
              <p:spPr bwMode="auto">
                <a:xfrm>
                  <a:off x="6360" y="7784"/>
                  <a:ext cx="341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0517" name="Line 44"/>
            <p:cNvSpPr>
              <a:spLocks noChangeShapeType="1"/>
            </p:cNvSpPr>
            <p:nvPr/>
          </p:nvSpPr>
          <p:spPr bwMode="auto">
            <a:xfrm flipH="1">
              <a:off x="2018" y="2066"/>
              <a:ext cx="0" cy="371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8" name="Line 45"/>
            <p:cNvSpPr>
              <a:spLocks noChangeShapeType="1"/>
            </p:cNvSpPr>
            <p:nvPr/>
          </p:nvSpPr>
          <p:spPr bwMode="auto">
            <a:xfrm flipH="1">
              <a:off x="2064" y="2063"/>
              <a:ext cx="0" cy="377"/>
            </a:xfrm>
            <a:prstGeom prst="line">
              <a:avLst/>
            </a:prstGeom>
            <a:noFill/>
            <a:ln w="76200">
              <a:solidFill>
                <a:srgbClr val="99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9" name="Line 46"/>
            <p:cNvSpPr>
              <a:spLocks noChangeShapeType="1"/>
            </p:cNvSpPr>
            <p:nvPr/>
          </p:nvSpPr>
          <p:spPr bwMode="auto">
            <a:xfrm flipH="1">
              <a:off x="1968" y="2062"/>
              <a:ext cx="0" cy="377"/>
            </a:xfrm>
            <a:prstGeom prst="line">
              <a:avLst/>
            </a:prstGeom>
            <a:noFill/>
            <a:ln w="76200">
              <a:solidFill>
                <a:srgbClr val="00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0" name="Line 47"/>
            <p:cNvSpPr>
              <a:spLocks noChangeShapeType="1"/>
            </p:cNvSpPr>
            <p:nvPr/>
          </p:nvSpPr>
          <p:spPr bwMode="auto">
            <a:xfrm flipH="1">
              <a:off x="1922" y="2062"/>
              <a:ext cx="0" cy="377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1" name="Line 48"/>
            <p:cNvSpPr>
              <a:spLocks noChangeShapeType="1"/>
            </p:cNvSpPr>
            <p:nvPr/>
          </p:nvSpPr>
          <p:spPr bwMode="auto">
            <a:xfrm flipH="1">
              <a:off x="1874" y="2062"/>
              <a:ext cx="0" cy="377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2" name="Line 49"/>
            <p:cNvSpPr>
              <a:spLocks noChangeShapeType="1"/>
            </p:cNvSpPr>
            <p:nvPr/>
          </p:nvSpPr>
          <p:spPr bwMode="auto">
            <a:xfrm flipH="1">
              <a:off x="2288" y="2063"/>
              <a:ext cx="0" cy="376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3" name="Line 50"/>
            <p:cNvSpPr>
              <a:spLocks noChangeShapeType="1"/>
            </p:cNvSpPr>
            <p:nvPr/>
          </p:nvSpPr>
          <p:spPr bwMode="auto">
            <a:xfrm flipH="1">
              <a:off x="2264" y="2062"/>
              <a:ext cx="0" cy="37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4" name="Line 51"/>
            <p:cNvSpPr>
              <a:spLocks noChangeShapeType="1"/>
            </p:cNvSpPr>
            <p:nvPr/>
          </p:nvSpPr>
          <p:spPr bwMode="auto">
            <a:xfrm flipH="1">
              <a:off x="2232" y="2062"/>
              <a:ext cx="0" cy="377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5" name="Line 52"/>
            <p:cNvSpPr>
              <a:spLocks noChangeShapeType="1"/>
            </p:cNvSpPr>
            <p:nvPr/>
          </p:nvSpPr>
          <p:spPr bwMode="auto">
            <a:xfrm flipH="1">
              <a:off x="2204" y="2062"/>
              <a:ext cx="0" cy="377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6" name="Line 53"/>
            <p:cNvSpPr>
              <a:spLocks noChangeShapeType="1"/>
            </p:cNvSpPr>
            <p:nvPr/>
          </p:nvSpPr>
          <p:spPr bwMode="auto">
            <a:xfrm flipH="1">
              <a:off x="2176" y="2062"/>
              <a:ext cx="0" cy="377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7" name="Line 54"/>
            <p:cNvSpPr>
              <a:spLocks noChangeShapeType="1"/>
            </p:cNvSpPr>
            <p:nvPr/>
          </p:nvSpPr>
          <p:spPr bwMode="auto">
            <a:xfrm flipH="1">
              <a:off x="2124" y="2062"/>
              <a:ext cx="0" cy="37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8" name="Line 55"/>
            <p:cNvSpPr>
              <a:spLocks noChangeShapeType="1"/>
            </p:cNvSpPr>
            <p:nvPr/>
          </p:nvSpPr>
          <p:spPr bwMode="auto">
            <a:xfrm flipH="1">
              <a:off x="1778" y="2062"/>
              <a:ext cx="0" cy="377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29" name="Group 56"/>
            <p:cNvGrpSpPr>
              <a:grpSpLocks/>
            </p:cNvGrpSpPr>
            <p:nvPr/>
          </p:nvGrpSpPr>
          <p:grpSpPr bwMode="auto">
            <a:xfrm flipH="1">
              <a:off x="1768" y="2446"/>
              <a:ext cx="308" cy="41"/>
              <a:chOff x="6960" y="7703"/>
              <a:chExt cx="771" cy="102"/>
            </a:xfrm>
          </p:grpSpPr>
          <p:sp>
            <p:nvSpPr>
              <p:cNvPr id="20543" name="Line 57"/>
              <p:cNvSpPr>
                <a:spLocks noChangeShapeType="1"/>
              </p:cNvSpPr>
              <p:nvPr/>
            </p:nvSpPr>
            <p:spPr bwMode="auto">
              <a:xfrm flipH="1">
                <a:off x="7690" y="7703"/>
                <a:ext cx="41" cy="10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544" name="Group 58"/>
              <p:cNvGrpSpPr>
                <a:grpSpLocks/>
              </p:cNvGrpSpPr>
              <p:nvPr/>
            </p:nvGrpSpPr>
            <p:grpSpPr bwMode="auto">
              <a:xfrm>
                <a:off x="6960" y="7704"/>
                <a:ext cx="761" cy="101"/>
                <a:chOff x="6960" y="7704"/>
                <a:chExt cx="761" cy="101"/>
              </a:xfrm>
            </p:grpSpPr>
            <p:sp>
              <p:nvSpPr>
                <p:cNvPr id="20545" name="Line 59"/>
                <p:cNvSpPr>
                  <a:spLocks noChangeShapeType="1"/>
                </p:cNvSpPr>
                <p:nvPr/>
              </p:nvSpPr>
              <p:spPr bwMode="auto">
                <a:xfrm>
                  <a:off x="6960" y="7704"/>
                  <a:ext cx="41" cy="10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46" name="Line 60"/>
                <p:cNvSpPr>
                  <a:spLocks noChangeShapeType="1"/>
                </p:cNvSpPr>
                <p:nvPr/>
              </p:nvSpPr>
              <p:spPr bwMode="auto">
                <a:xfrm>
                  <a:off x="7000" y="7783"/>
                  <a:ext cx="721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0530" name="Line 61"/>
            <p:cNvSpPr>
              <a:spLocks noChangeShapeType="1"/>
            </p:cNvSpPr>
            <p:nvPr/>
          </p:nvSpPr>
          <p:spPr bwMode="auto">
            <a:xfrm flipH="1">
              <a:off x="2154" y="2065"/>
              <a:ext cx="0" cy="372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1" name="Line 62"/>
            <p:cNvSpPr>
              <a:spLocks noChangeShapeType="1"/>
            </p:cNvSpPr>
            <p:nvPr/>
          </p:nvSpPr>
          <p:spPr bwMode="auto">
            <a:xfrm flipH="1">
              <a:off x="1824" y="2071"/>
              <a:ext cx="0" cy="372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2" name="Line 63"/>
            <p:cNvSpPr>
              <a:spLocks noChangeShapeType="1"/>
            </p:cNvSpPr>
            <p:nvPr/>
          </p:nvSpPr>
          <p:spPr bwMode="auto">
            <a:xfrm flipH="1">
              <a:off x="1848" y="2063"/>
              <a:ext cx="0" cy="167"/>
            </a:xfrm>
            <a:prstGeom prst="line">
              <a:avLst/>
            </a:prstGeom>
            <a:noFill/>
            <a:ln w="114300">
              <a:solidFill>
                <a:srgbClr val="99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3" name="Line 64"/>
            <p:cNvSpPr>
              <a:spLocks noChangeShapeType="1"/>
            </p:cNvSpPr>
            <p:nvPr/>
          </p:nvSpPr>
          <p:spPr bwMode="auto">
            <a:xfrm flipH="1">
              <a:off x="1778" y="2066"/>
              <a:ext cx="0" cy="167"/>
            </a:xfrm>
            <a:prstGeom prst="line">
              <a:avLst/>
            </a:prstGeom>
            <a:noFill/>
            <a:ln w="114300">
              <a:solidFill>
                <a:srgbClr val="0000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4" name="Line 65"/>
            <p:cNvSpPr>
              <a:spLocks noChangeShapeType="1"/>
            </p:cNvSpPr>
            <p:nvPr/>
          </p:nvSpPr>
          <p:spPr bwMode="auto">
            <a:xfrm flipH="1">
              <a:off x="1710" y="2068"/>
              <a:ext cx="0" cy="167"/>
            </a:xfrm>
            <a:prstGeom prst="line">
              <a:avLst/>
            </a:prstGeom>
            <a:noFill/>
            <a:ln w="114300">
              <a:solidFill>
                <a:srgbClr val="00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5" name="Line 66"/>
            <p:cNvSpPr>
              <a:spLocks noChangeShapeType="1"/>
            </p:cNvSpPr>
            <p:nvPr/>
          </p:nvSpPr>
          <p:spPr bwMode="auto">
            <a:xfrm>
              <a:off x="1200" y="2067"/>
              <a:ext cx="276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6" name="Line 67"/>
            <p:cNvSpPr>
              <a:spLocks noChangeShapeType="1"/>
            </p:cNvSpPr>
            <p:nvPr/>
          </p:nvSpPr>
          <p:spPr bwMode="auto">
            <a:xfrm>
              <a:off x="1200" y="2444"/>
              <a:ext cx="2760" cy="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7" name="Line 68"/>
            <p:cNvSpPr>
              <a:spLocks noChangeShapeType="1"/>
            </p:cNvSpPr>
            <p:nvPr/>
          </p:nvSpPr>
          <p:spPr bwMode="auto">
            <a:xfrm flipV="1">
              <a:off x="3148" y="1999"/>
              <a:ext cx="48" cy="54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8" name="Line 69"/>
            <p:cNvSpPr>
              <a:spLocks noChangeShapeType="1"/>
            </p:cNvSpPr>
            <p:nvPr/>
          </p:nvSpPr>
          <p:spPr bwMode="auto">
            <a:xfrm>
              <a:off x="3196" y="1999"/>
              <a:ext cx="42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9" name="Rectangle 70"/>
            <p:cNvSpPr>
              <a:spLocks noChangeArrowheads="1"/>
            </p:cNvSpPr>
            <p:nvPr/>
          </p:nvSpPr>
          <p:spPr bwMode="auto">
            <a:xfrm>
              <a:off x="3288" y="1793"/>
              <a:ext cx="248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</a:rPr>
                <a:t>3</a:t>
              </a:r>
              <a:r>
                <a:rPr lang="zh-CN" altLang="en-US" sz="1800" b="1">
                  <a:solidFill>
                    <a:schemeClr val="tx1"/>
                  </a:solidFill>
                </a:rPr>
                <a:t>级</a:t>
              </a:r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20540" name="Line 71"/>
            <p:cNvSpPr>
              <a:spLocks noChangeShapeType="1"/>
            </p:cNvSpPr>
            <p:nvPr/>
          </p:nvSpPr>
          <p:spPr bwMode="auto">
            <a:xfrm flipH="1" flipV="1">
              <a:off x="1816" y="1993"/>
              <a:ext cx="66" cy="6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1" name="Line 72"/>
            <p:cNvSpPr>
              <a:spLocks noChangeShapeType="1"/>
            </p:cNvSpPr>
            <p:nvPr/>
          </p:nvSpPr>
          <p:spPr bwMode="auto">
            <a:xfrm flipH="1">
              <a:off x="1420" y="1993"/>
              <a:ext cx="3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2" name="Rectangle 73"/>
            <p:cNvSpPr>
              <a:spLocks noChangeArrowheads="1"/>
            </p:cNvSpPr>
            <p:nvPr/>
          </p:nvSpPr>
          <p:spPr bwMode="auto">
            <a:xfrm>
              <a:off x="1478" y="1776"/>
              <a:ext cx="312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  <a:r>
                <a:rPr lang="en-US" altLang="zh-CN" sz="1800" b="1">
                  <a:solidFill>
                    <a:schemeClr val="tx1"/>
                  </a:solidFill>
                </a:rPr>
                <a:t>3</a:t>
              </a:r>
              <a:r>
                <a:rPr lang="zh-CN" altLang="en-US" sz="1800" b="1">
                  <a:solidFill>
                    <a:schemeClr val="tx1"/>
                  </a:solidFill>
                </a:rPr>
                <a:t>级</a:t>
              </a:r>
              <a:endParaRPr lang="zh-CN" altLang="en-US" sz="1500">
                <a:solidFill>
                  <a:schemeClr val="tx1"/>
                </a:solidFill>
              </a:endParaRPr>
            </a:p>
          </p:txBody>
        </p:sp>
      </p:grpSp>
      <p:sp>
        <p:nvSpPr>
          <p:cNvPr id="190538" name="Text Box 74"/>
          <p:cNvSpPr txBox="1">
            <a:spLocks noChangeArrowheads="1"/>
          </p:cNvSpPr>
          <p:nvPr/>
        </p:nvSpPr>
        <p:spPr bwMode="auto">
          <a:xfrm>
            <a:off x="1547813" y="5373688"/>
            <a:ext cx="2232025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800" b="1">
                <a:solidFill>
                  <a:schemeClr val="tx1"/>
                </a:solidFill>
                <a:ea typeface="黑体" panose="02010609060101010101" pitchFamily="49" charset="-122"/>
              </a:rPr>
              <a:t>光栅光谱</a:t>
            </a:r>
          </a:p>
        </p:txBody>
      </p:sp>
      <p:sp>
        <p:nvSpPr>
          <p:cNvPr id="190539" name="Text Box 75"/>
          <p:cNvSpPr txBox="1">
            <a:spLocks noChangeArrowheads="1"/>
          </p:cNvSpPr>
          <p:nvPr/>
        </p:nvSpPr>
        <p:spPr bwMode="auto">
          <a:xfrm>
            <a:off x="6659563" y="2565400"/>
            <a:ext cx="1584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色散</a:t>
            </a:r>
          </a:p>
        </p:txBody>
      </p:sp>
      <p:sp>
        <p:nvSpPr>
          <p:cNvPr id="190540" name="Text Box 76"/>
          <p:cNvSpPr txBox="1">
            <a:spLocks noChangeArrowheads="1"/>
          </p:cNvSpPr>
          <p:nvPr/>
        </p:nvSpPr>
        <p:spPr bwMode="auto">
          <a:xfrm>
            <a:off x="755650" y="3357563"/>
            <a:ext cx="678180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即：</a:t>
            </a:r>
            <a:r>
              <a:rPr lang="en-US" altLang="zh-CN" sz="2800" b="1" i="1">
                <a:solidFill>
                  <a:schemeClr val="tx1"/>
                </a:solidFill>
              </a:rPr>
              <a:t>d </a:t>
            </a:r>
            <a:r>
              <a:rPr lang="zh-CN" altLang="en-US" sz="2800" b="1">
                <a:solidFill>
                  <a:schemeClr val="tx1"/>
                </a:solidFill>
              </a:rPr>
              <a:t>一定、</a:t>
            </a:r>
            <a:r>
              <a:rPr lang="en-US" altLang="zh-CN" sz="2800" b="1" i="1">
                <a:solidFill>
                  <a:schemeClr val="tx1"/>
                </a:solidFill>
              </a:rPr>
              <a:t>k </a:t>
            </a:r>
            <a:r>
              <a:rPr lang="zh-CN" altLang="en-US" sz="2800" b="1">
                <a:solidFill>
                  <a:schemeClr val="tx1"/>
                </a:solidFill>
              </a:rPr>
              <a:t>一定，</a:t>
            </a:r>
            <a:r>
              <a:rPr lang="zh-CN" altLang="en-US" sz="2800" b="1" i="1">
                <a:solidFill>
                  <a:schemeClr val="tx1"/>
                </a:solidFill>
                <a:sym typeface="Symbol" panose="05050102010706020507" pitchFamily="18" charset="2"/>
              </a:rPr>
              <a:t> </a:t>
            </a:r>
            <a:r>
              <a:rPr lang="zh-CN" altLang="en-US" sz="2800" b="1">
                <a:solidFill>
                  <a:schemeClr val="tx1"/>
                </a:solidFill>
                <a:sym typeface="Symbol" panose="05050102010706020507" pitchFamily="18" charset="2"/>
              </a:rPr>
              <a:t>、</a:t>
            </a:r>
            <a:r>
              <a:rPr lang="zh-CN" altLang="en-US" sz="2800" b="1" i="1">
                <a:solidFill>
                  <a:schemeClr val="tx1"/>
                </a:solidFill>
                <a:sym typeface="Symbol" panose="05050102010706020507" pitchFamily="18" charset="2"/>
              </a:rPr>
              <a:t> </a:t>
            </a:r>
            <a:r>
              <a:rPr lang="zh-CN" altLang="en-US" sz="2800" b="1">
                <a:solidFill>
                  <a:schemeClr val="tx1"/>
                </a:solidFill>
                <a:sym typeface="Symbol" panose="05050102010706020507" pitchFamily="18" charset="2"/>
              </a:rPr>
              <a:t>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190541" name="Text Box 77"/>
          <p:cNvSpPr txBox="1">
            <a:spLocks noChangeArrowheads="1"/>
          </p:cNvSpPr>
          <p:nvPr/>
        </p:nvSpPr>
        <p:spPr bwMode="auto">
          <a:xfrm>
            <a:off x="539750" y="4365625"/>
            <a:ext cx="3671888" cy="95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  <a:latin typeface="方正书宋简体"/>
              </a:rPr>
              <a:t>   </a:t>
            </a:r>
            <a:r>
              <a:rPr lang="zh-CN" altLang="en-US" sz="2800" b="1">
                <a:solidFill>
                  <a:schemeClr val="tx1"/>
                </a:solidFill>
                <a:latin typeface="方正书宋简体"/>
              </a:rPr>
              <a:t>各级主极大按波长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latin typeface="方正书宋简体"/>
              </a:rPr>
              <a:t>顺序排列形成光谱。</a:t>
            </a:r>
          </a:p>
        </p:txBody>
      </p:sp>
      <p:graphicFrame>
        <p:nvGraphicFramePr>
          <p:cNvPr id="79" name="对象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702074"/>
              </p:ext>
            </p:extLst>
          </p:nvPr>
        </p:nvGraphicFramePr>
        <p:xfrm>
          <a:off x="1198395" y="1258347"/>
          <a:ext cx="4976812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4" name="Equation" r:id="rId3" imgW="3340080" imgH="330120" progId="Equation.DSMT4">
                  <p:embed/>
                </p:oleObj>
              </mc:Choice>
              <mc:Fallback>
                <p:oleObj name="Equation" r:id="rId3" imgW="33400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8395" y="1258347"/>
                        <a:ext cx="4976812" cy="49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90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0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0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0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0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0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9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" fill="hold"/>
                                        <p:tgtEl>
                                          <p:spTgt spid="190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" fill="hold"/>
                                        <p:tgtEl>
                                          <p:spTgt spid="190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autoUpdateAnimBg="0"/>
      <p:bldP spid="190538" grpId="0" autoUpdateAnimBg="0"/>
      <p:bldP spid="190539" grpId="0" autoUpdateAnimBg="0"/>
      <p:bldP spid="190540" grpId="0" autoUpdateAnimBg="0"/>
      <p:bldP spid="190541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/>
            </a:extLst>
          </p:cNvPr>
          <p:cNvSpPr/>
          <p:nvPr/>
        </p:nvSpPr>
        <p:spPr>
          <a:xfrm>
            <a:off x="1266825" y="4841875"/>
            <a:ext cx="6353175" cy="530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91490" name="Group 2"/>
          <p:cNvGrpSpPr>
            <a:grpSpLocks/>
          </p:cNvGrpSpPr>
          <p:nvPr/>
        </p:nvGrpSpPr>
        <p:grpSpPr bwMode="auto">
          <a:xfrm>
            <a:off x="0" y="1087438"/>
            <a:ext cx="9144000" cy="2963862"/>
            <a:chOff x="0" y="685"/>
            <a:chExt cx="5760" cy="1867"/>
          </a:xfrm>
        </p:grpSpPr>
        <p:sp>
          <p:nvSpPr>
            <p:cNvPr id="21623" name="Rectangle 3"/>
            <p:cNvSpPr>
              <a:spLocks noChangeArrowheads="1"/>
            </p:cNvSpPr>
            <p:nvPr/>
          </p:nvSpPr>
          <p:spPr bwMode="auto">
            <a:xfrm>
              <a:off x="0" y="753"/>
              <a:ext cx="577" cy="1799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624" name="Rectangle 4"/>
            <p:cNvSpPr>
              <a:spLocks noChangeArrowheads="1"/>
            </p:cNvSpPr>
            <p:nvPr/>
          </p:nvSpPr>
          <p:spPr bwMode="auto">
            <a:xfrm>
              <a:off x="5183" y="685"/>
              <a:ext cx="577" cy="186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191493" name="Group 5"/>
          <p:cNvGrpSpPr>
            <a:grpSpLocks/>
          </p:cNvGrpSpPr>
          <p:nvPr/>
        </p:nvGrpSpPr>
        <p:grpSpPr bwMode="auto">
          <a:xfrm>
            <a:off x="0" y="1116013"/>
            <a:ext cx="9144000" cy="2860675"/>
            <a:chOff x="0" y="666"/>
            <a:chExt cx="5760" cy="1839"/>
          </a:xfrm>
        </p:grpSpPr>
        <p:sp>
          <p:nvSpPr>
            <p:cNvPr id="21621" name="Rectangle 6"/>
            <p:cNvSpPr>
              <a:spLocks noChangeArrowheads="1"/>
            </p:cNvSpPr>
            <p:nvPr/>
          </p:nvSpPr>
          <p:spPr bwMode="auto">
            <a:xfrm>
              <a:off x="0" y="733"/>
              <a:ext cx="1184" cy="1772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622" name="Rectangle 7"/>
            <p:cNvSpPr>
              <a:spLocks noChangeArrowheads="1"/>
            </p:cNvSpPr>
            <p:nvPr/>
          </p:nvSpPr>
          <p:spPr bwMode="auto">
            <a:xfrm>
              <a:off x="4587" y="666"/>
              <a:ext cx="1173" cy="1826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191496" name="Group 8"/>
          <p:cNvGrpSpPr>
            <a:grpSpLocks/>
          </p:cNvGrpSpPr>
          <p:nvPr/>
        </p:nvGrpSpPr>
        <p:grpSpPr bwMode="auto">
          <a:xfrm>
            <a:off x="1454150" y="1077913"/>
            <a:ext cx="6121400" cy="2792412"/>
            <a:chOff x="916" y="679"/>
            <a:chExt cx="3856" cy="1759"/>
          </a:xfrm>
        </p:grpSpPr>
        <p:sp>
          <p:nvSpPr>
            <p:cNvPr id="21619" name="Rectangle 9"/>
            <p:cNvSpPr>
              <a:spLocks noChangeArrowheads="1"/>
            </p:cNvSpPr>
            <p:nvPr/>
          </p:nvSpPr>
          <p:spPr bwMode="auto">
            <a:xfrm>
              <a:off x="916" y="702"/>
              <a:ext cx="801" cy="1736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620" name="Rectangle 10"/>
            <p:cNvSpPr>
              <a:spLocks noChangeArrowheads="1"/>
            </p:cNvSpPr>
            <p:nvPr/>
          </p:nvSpPr>
          <p:spPr bwMode="auto">
            <a:xfrm>
              <a:off x="3971" y="679"/>
              <a:ext cx="801" cy="175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191499" name="Group 11"/>
          <p:cNvGrpSpPr>
            <a:grpSpLocks/>
          </p:cNvGrpSpPr>
          <p:nvPr/>
        </p:nvGrpSpPr>
        <p:grpSpPr bwMode="auto">
          <a:xfrm>
            <a:off x="2949575" y="1087438"/>
            <a:ext cx="3144838" cy="2697162"/>
            <a:chOff x="1858" y="685"/>
            <a:chExt cx="1981" cy="1699"/>
          </a:xfrm>
        </p:grpSpPr>
        <p:sp>
          <p:nvSpPr>
            <p:cNvPr id="21617" name="Rectangle 12"/>
            <p:cNvSpPr>
              <a:spLocks noChangeArrowheads="1"/>
            </p:cNvSpPr>
            <p:nvPr/>
          </p:nvSpPr>
          <p:spPr bwMode="auto">
            <a:xfrm>
              <a:off x="1858" y="690"/>
              <a:ext cx="463" cy="1690"/>
            </a:xfrm>
            <a:prstGeom prst="rect">
              <a:avLst/>
            </a:prstGeom>
            <a:solidFill>
              <a:srgbClr val="EAEAEA">
                <a:alpha val="50195"/>
              </a:srgb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618" name="Rectangle 13"/>
            <p:cNvSpPr>
              <a:spLocks noChangeArrowheads="1"/>
            </p:cNvSpPr>
            <p:nvPr/>
          </p:nvSpPr>
          <p:spPr bwMode="auto">
            <a:xfrm>
              <a:off x="3366" y="685"/>
              <a:ext cx="473" cy="1699"/>
            </a:xfrm>
            <a:prstGeom prst="rect">
              <a:avLst/>
            </a:prstGeom>
            <a:solidFill>
              <a:srgbClr val="EAEAEA">
                <a:alpha val="50195"/>
              </a:srgb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191502" name="WordArt 14"/>
          <p:cNvSpPr>
            <a:spLocks noChangeArrowheads="1" noChangeShapeType="1" noTextEdit="1"/>
          </p:cNvSpPr>
          <p:nvPr/>
        </p:nvSpPr>
        <p:spPr bwMode="auto">
          <a:xfrm>
            <a:off x="1843088" y="565150"/>
            <a:ext cx="5300662" cy="3603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6000">
                      <a:srgbClr val="E81766"/>
                    </a:gs>
                    <a:gs pos="13499">
                      <a:srgbClr val="EE3F17"/>
                    </a:gs>
                    <a:gs pos="24001">
                      <a:srgbClr val="FFFF00"/>
                    </a:gs>
                    <a:gs pos="32500">
                      <a:srgbClr val="1A8D48"/>
                    </a:gs>
                    <a:gs pos="39500">
                      <a:srgbClr val="0819FB"/>
                    </a:gs>
                    <a:gs pos="50000">
                      <a:srgbClr val="A603AB"/>
                    </a:gs>
                    <a:gs pos="60501">
                      <a:srgbClr val="0819FB"/>
                    </a:gs>
                    <a:gs pos="67500">
                      <a:srgbClr val="1A8D48"/>
                    </a:gs>
                    <a:gs pos="75999">
                      <a:srgbClr val="FFFF00"/>
                    </a:gs>
                    <a:gs pos="86501">
                      <a:srgbClr val="EE3F17"/>
                    </a:gs>
                    <a:gs pos="94000">
                      <a:srgbClr val="E81766"/>
                    </a:gs>
                    <a:gs pos="100000">
                      <a:srgbClr val="A603AB"/>
                    </a:gs>
                  </a:gsLst>
                  <a:lin ang="0" scaled="1"/>
                </a:gradFill>
                <a:latin typeface="华文中宋" panose="02010600040101010101" pitchFamily="2" charset="-122"/>
                <a:ea typeface="华文中宋" panose="02010600040101010101" pitchFamily="2" charset="-122"/>
              </a:rPr>
              <a:t>光栅光谱</a:t>
            </a:r>
            <a:endParaRPr lang="en-US" sz="3600" b="1" kern="10">
              <a:ln w="9525">
                <a:solidFill>
                  <a:schemeClr val="tx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6000">
                    <a:srgbClr val="E81766"/>
                  </a:gs>
                  <a:gs pos="13499">
                    <a:srgbClr val="EE3F17"/>
                  </a:gs>
                  <a:gs pos="24001">
                    <a:srgbClr val="FFFF00"/>
                  </a:gs>
                  <a:gs pos="32500">
                    <a:srgbClr val="1A8D48"/>
                  </a:gs>
                  <a:gs pos="39500">
                    <a:srgbClr val="0819FB"/>
                  </a:gs>
                  <a:gs pos="50000">
                    <a:srgbClr val="A603AB"/>
                  </a:gs>
                  <a:gs pos="60501">
                    <a:srgbClr val="0819FB"/>
                  </a:gs>
                  <a:gs pos="67500">
                    <a:srgbClr val="1A8D48"/>
                  </a:gs>
                  <a:gs pos="75999">
                    <a:srgbClr val="FFFF00"/>
                  </a:gs>
                  <a:gs pos="86501">
                    <a:srgbClr val="EE3F17"/>
                  </a:gs>
                  <a:gs pos="94000">
                    <a:srgbClr val="E81766"/>
                  </a:gs>
                  <a:gs pos="100000">
                    <a:srgbClr val="A603AB"/>
                  </a:gs>
                </a:gsLst>
                <a:lin ang="0" scaled="1"/>
              </a:gra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91503" name="Group 15"/>
          <p:cNvGrpSpPr>
            <a:grpSpLocks/>
          </p:cNvGrpSpPr>
          <p:nvPr/>
        </p:nvGrpSpPr>
        <p:grpSpPr bwMode="auto">
          <a:xfrm>
            <a:off x="0" y="1057275"/>
            <a:ext cx="9144000" cy="825500"/>
            <a:chOff x="0" y="666"/>
            <a:chExt cx="5760" cy="520"/>
          </a:xfrm>
        </p:grpSpPr>
        <p:sp>
          <p:nvSpPr>
            <p:cNvPr id="21593" name="Rectangle 16"/>
            <p:cNvSpPr>
              <a:spLocks noChangeArrowheads="1"/>
            </p:cNvSpPr>
            <p:nvPr/>
          </p:nvSpPr>
          <p:spPr bwMode="auto">
            <a:xfrm>
              <a:off x="0" y="673"/>
              <a:ext cx="5760" cy="357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50000">
                  <a:srgbClr val="000000"/>
                </a:gs>
                <a:gs pos="100000">
                  <a:srgbClr val="29292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94" name="Line 17"/>
            <p:cNvSpPr>
              <a:spLocks noChangeShapeType="1"/>
            </p:cNvSpPr>
            <p:nvPr/>
          </p:nvSpPr>
          <p:spPr bwMode="auto">
            <a:xfrm>
              <a:off x="2846" y="674"/>
              <a:ext cx="0" cy="363"/>
            </a:xfrm>
            <a:prstGeom prst="line">
              <a:avLst/>
            </a:prstGeom>
            <a:noFill/>
            <a:ln w="57150">
              <a:solidFill>
                <a:srgbClr val="66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5" name="Rectangle 18"/>
            <p:cNvSpPr>
              <a:spLocks noChangeArrowheads="1"/>
            </p:cNvSpPr>
            <p:nvPr/>
          </p:nvSpPr>
          <p:spPr bwMode="auto">
            <a:xfrm>
              <a:off x="0" y="666"/>
              <a:ext cx="576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96" name="Line 19"/>
            <p:cNvSpPr>
              <a:spLocks noChangeShapeType="1"/>
            </p:cNvSpPr>
            <p:nvPr/>
          </p:nvSpPr>
          <p:spPr bwMode="auto">
            <a:xfrm>
              <a:off x="2242" y="676"/>
              <a:ext cx="0" cy="364"/>
            </a:xfrm>
            <a:prstGeom prst="line">
              <a:avLst/>
            </a:prstGeom>
            <a:noFill/>
            <a:ln w="57150">
              <a:solidFill>
                <a:srgbClr val="66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7" name="Line 20"/>
            <p:cNvSpPr>
              <a:spLocks noChangeShapeType="1"/>
            </p:cNvSpPr>
            <p:nvPr/>
          </p:nvSpPr>
          <p:spPr bwMode="auto">
            <a:xfrm>
              <a:off x="1636" y="674"/>
              <a:ext cx="0" cy="363"/>
            </a:xfrm>
            <a:prstGeom prst="line">
              <a:avLst/>
            </a:prstGeom>
            <a:noFill/>
            <a:ln w="57150">
              <a:solidFill>
                <a:srgbClr val="66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8" name="Line 21"/>
            <p:cNvSpPr>
              <a:spLocks noChangeShapeType="1"/>
            </p:cNvSpPr>
            <p:nvPr/>
          </p:nvSpPr>
          <p:spPr bwMode="auto">
            <a:xfrm flipH="1">
              <a:off x="1027" y="673"/>
              <a:ext cx="1" cy="357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9" name="Line 22"/>
            <p:cNvSpPr>
              <a:spLocks noChangeShapeType="1"/>
            </p:cNvSpPr>
            <p:nvPr/>
          </p:nvSpPr>
          <p:spPr bwMode="auto">
            <a:xfrm>
              <a:off x="5290" y="670"/>
              <a:ext cx="0" cy="363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0" name="Line 23"/>
            <p:cNvSpPr>
              <a:spLocks noChangeShapeType="1"/>
            </p:cNvSpPr>
            <p:nvPr/>
          </p:nvSpPr>
          <p:spPr bwMode="auto">
            <a:xfrm>
              <a:off x="4077" y="673"/>
              <a:ext cx="0" cy="363"/>
            </a:xfrm>
            <a:prstGeom prst="line">
              <a:avLst/>
            </a:prstGeom>
            <a:noFill/>
            <a:ln w="57150">
              <a:solidFill>
                <a:srgbClr val="66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1" name="Line 24"/>
            <p:cNvSpPr>
              <a:spLocks noChangeShapeType="1"/>
            </p:cNvSpPr>
            <p:nvPr/>
          </p:nvSpPr>
          <p:spPr bwMode="auto">
            <a:xfrm>
              <a:off x="3472" y="676"/>
              <a:ext cx="0" cy="363"/>
            </a:xfrm>
            <a:prstGeom prst="line">
              <a:avLst/>
            </a:prstGeom>
            <a:noFill/>
            <a:ln w="57150">
              <a:solidFill>
                <a:srgbClr val="66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2" name="Line 25"/>
            <p:cNvSpPr>
              <a:spLocks noChangeShapeType="1"/>
            </p:cNvSpPr>
            <p:nvPr/>
          </p:nvSpPr>
          <p:spPr bwMode="auto">
            <a:xfrm>
              <a:off x="4680" y="670"/>
              <a:ext cx="0" cy="363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3" name="Line 26"/>
            <p:cNvSpPr>
              <a:spLocks noChangeShapeType="1"/>
            </p:cNvSpPr>
            <p:nvPr/>
          </p:nvSpPr>
          <p:spPr bwMode="auto">
            <a:xfrm>
              <a:off x="405" y="674"/>
              <a:ext cx="0" cy="363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4" name="WordArt 27"/>
            <p:cNvSpPr>
              <a:spLocks noChangeArrowheads="1" noChangeShapeType="1" noTextEdit="1"/>
            </p:cNvSpPr>
            <p:nvPr/>
          </p:nvSpPr>
          <p:spPr bwMode="auto">
            <a:xfrm>
              <a:off x="1648" y="1060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 panose="02010600030101010101" pitchFamily="2" charset="-122"/>
                </a:rPr>
                <a:t>2</a:t>
              </a:r>
            </a:p>
          </p:txBody>
        </p:sp>
        <p:sp>
          <p:nvSpPr>
            <p:cNvPr id="21605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2" y="1060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 panose="02010600030101010101" pitchFamily="2" charset="-122"/>
                </a:rPr>
                <a:t>4</a:t>
              </a:r>
            </a:p>
          </p:txBody>
        </p:sp>
        <p:sp>
          <p:nvSpPr>
            <p:cNvPr id="21606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209" y="1060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21607" name="WordArt 30"/>
            <p:cNvSpPr>
              <a:spLocks noChangeArrowheads="1" noChangeShapeType="1" noTextEdit="1"/>
            </p:cNvSpPr>
            <p:nvPr/>
          </p:nvSpPr>
          <p:spPr bwMode="auto">
            <a:xfrm>
              <a:off x="986" y="1060"/>
              <a:ext cx="64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 panose="02010600030101010101" pitchFamily="2" charset="-122"/>
                </a:rPr>
                <a:t>3</a:t>
              </a:r>
            </a:p>
          </p:txBody>
        </p:sp>
        <p:sp>
          <p:nvSpPr>
            <p:cNvPr id="21608" name="WordArt 31"/>
            <p:cNvSpPr>
              <a:spLocks noChangeArrowheads="1" noChangeShapeType="1" noTextEdit="1"/>
            </p:cNvSpPr>
            <p:nvPr/>
          </p:nvSpPr>
          <p:spPr bwMode="auto">
            <a:xfrm>
              <a:off x="2795" y="1066"/>
              <a:ext cx="89" cy="1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 panose="02010600030101010101" pitchFamily="2" charset="-122"/>
                </a:rPr>
                <a:t>0</a:t>
              </a:r>
            </a:p>
          </p:txBody>
        </p:sp>
        <p:sp>
          <p:nvSpPr>
            <p:cNvPr id="21609" name="WordArt 32"/>
            <p:cNvSpPr>
              <a:spLocks noChangeArrowheads="1" noChangeShapeType="1" noTextEdit="1"/>
            </p:cNvSpPr>
            <p:nvPr/>
          </p:nvSpPr>
          <p:spPr bwMode="auto">
            <a:xfrm>
              <a:off x="4068" y="1049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 panose="02010600030101010101" pitchFamily="2" charset="-122"/>
                </a:rPr>
                <a:t>2</a:t>
              </a:r>
            </a:p>
          </p:txBody>
        </p:sp>
        <p:sp>
          <p:nvSpPr>
            <p:cNvPr id="21610" name="WordArt 33"/>
            <p:cNvSpPr>
              <a:spLocks noChangeArrowheads="1" noChangeShapeType="1" noTextEdit="1"/>
            </p:cNvSpPr>
            <p:nvPr/>
          </p:nvSpPr>
          <p:spPr bwMode="auto">
            <a:xfrm>
              <a:off x="5264" y="1042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 panose="02010600030101010101" pitchFamily="2" charset="-122"/>
                </a:rPr>
                <a:t>4</a:t>
              </a:r>
            </a:p>
          </p:txBody>
        </p:sp>
        <p:sp>
          <p:nvSpPr>
            <p:cNvPr id="21611" name="WordArt 34"/>
            <p:cNvSpPr>
              <a:spLocks noChangeArrowheads="1" noChangeShapeType="1" noTextEdit="1"/>
            </p:cNvSpPr>
            <p:nvPr/>
          </p:nvSpPr>
          <p:spPr bwMode="auto">
            <a:xfrm>
              <a:off x="3455" y="1049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21612" name="WordArt 35"/>
            <p:cNvSpPr>
              <a:spLocks noChangeArrowheads="1" noChangeShapeType="1" noTextEdit="1"/>
            </p:cNvSpPr>
            <p:nvPr/>
          </p:nvSpPr>
          <p:spPr bwMode="auto">
            <a:xfrm>
              <a:off x="4649" y="1049"/>
              <a:ext cx="64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solidFill>
                    <a:schemeClr val="accent2"/>
                  </a:solidFill>
                  <a:latin typeface="宋体" panose="02010600030101010101" pitchFamily="2" charset="-122"/>
                </a:rPr>
                <a:t>3</a:t>
              </a:r>
            </a:p>
          </p:txBody>
        </p:sp>
        <p:sp>
          <p:nvSpPr>
            <p:cNvPr id="21613" name="Line 36"/>
            <p:cNvSpPr>
              <a:spLocks noChangeShapeType="1"/>
            </p:cNvSpPr>
            <p:nvPr/>
          </p:nvSpPr>
          <p:spPr bwMode="auto">
            <a:xfrm>
              <a:off x="190" y="1119"/>
              <a:ext cx="125" cy="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4" name="Line 37"/>
            <p:cNvSpPr>
              <a:spLocks noChangeShapeType="1"/>
            </p:cNvSpPr>
            <p:nvPr/>
          </p:nvSpPr>
          <p:spPr bwMode="auto">
            <a:xfrm>
              <a:off x="1429" y="1113"/>
              <a:ext cx="136" cy="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5" name="Line 38"/>
            <p:cNvSpPr>
              <a:spLocks noChangeShapeType="1"/>
            </p:cNvSpPr>
            <p:nvPr/>
          </p:nvSpPr>
          <p:spPr bwMode="auto">
            <a:xfrm flipV="1">
              <a:off x="2010" y="1122"/>
              <a:ext cx="133" cy="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6" name="Line 39"/>
            <p:cNvSpPr>
              <a:spLocks noChangeShapeType="1"/>
            </p:cNvSpPr>
            <p:nvPr/>
          </p:nvSpPr>
          <p:spPr bwMode="auto">
            <a:xfrm flipV="1">
              <a:off x="798" y="1112"/>
              <a:ext cx="124" cy="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528" name="Group 40"/>
          <p:cNvGrpSpPr>
            <a:grpSpLocks/>
          </p:cNvGrpSpPr>
          <p:nvPr/>
        </p:nvGrpSpPr>
        <p:grpSpPr bwMode="auto">
          <a:xfrm>
            <a:off x="0" y="1952625"/>
            <a:ext cx="9144000" cy="822325"/>
            <a:chOff x="0" y="1230"/>
            <a:chExt cx="5760" cy="518"/>
          </a:xfrm>
        </p:grpSpPr>
        <p:sp>
          <p:nvSpPr>
            <p:cNvPr id="21575" name="Rectangle 41"/>
            <p:cNvSpPr>
              <a:spLocks noChangeArrowheads="1"/>
            </p:cNvSpPr>
            <p:nvPr/>
          </p:nvSpPr>
          <p:spPr bwMode="auto">
            <a:xfrm>
              <a:off x="0" y="1230"/>
              <a:ext cx="5760" cy="371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292929"/>
                </a:gs>
                <a:gs pos="100000">
                  <a:srgbClr val="0000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76" name="Line 42"/>
            <p:cNvSpPr>
              <a:spLocks noChangeShapeType="1"/>
            </p:cNvSpPr>
            <p:nvPr/>
          </p:nvSpPr>
          <p:spPr bwMode="auto">
            <a:xfrm>
              <a:off x="2852" y="1241"/>
              <a:ext cx="0" cy="36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7" name="Line 43"/>
            <p:cNvSpPr>
              <a:spLocks noChangeShapeType="1"/>
            </p:cNvSpPr>
            <p:nvPr/>
          </p:nvSpPr>
          <p:spPr bwMode="auto">
            <a:xfrm>
              <a:off x="5139" y="1238"/>
              <a:ext cx="0" cy="363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8" name="Line 44"/>
            <p:cNvSpPr>
              <a:spLocks noChangeShapeType="1"/>
            </p:cNvSpPr>
            <p:nvPr/>
          </p:nvSpPr>
          <p:spPr bwMode="auto">
            <a:xfrm>
              <a:off x="4398" y="1234"/>
              <a:ext cx="0" cy="36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9" name="Line 45"/>
            <p:cNvSpPr>
              <a:spLocks noChangeShapeType="1"/>
            </p:cNvSpPr>
            <p:nvPr/>
          </p:nvSpPr>
          <p:spPr bwMode="auto">
            <a:xfrm>
              <a:off x="3625" y="1238"/>
              <a:ext cx="0" cy="36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0" name="Line 46"/>
            <p:cNvSpPr>
              <a:spLocks noChangeShapeType="1"/>
            </p:cNvSpPr>
            <p:nvPr/>
          </p:nvSpPr>
          <p:spPr bwMode="auto">
            <a:xfrm>
              <a:off x="559" y="1234"/>
              <a:ext cx="0" cy="363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1" name="Line 47"/>
            <p:cNvSpPr>
              <a:spLocks noChangeShapeType="1"/>
            </p:cNvSpPr>
            <p:nvPr/>
          </p:nvSpPr>
          <p:spPr bwMode="auto">
            <a:xfrm>
              <a:off x="1344" y="1237"/>
              <a:ext cx="0" cy="364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2" name="Line 48"/>
            <p:cNvSpPr>
              <a:spLocks noChangeShapeType="1"/>
            </p:cNvSpPr>
            <p:nvPr/>
          </p:nvSpPr>
          <p:spPr bwMode="auto">
            <a:xfrm>
              <a:off x="2084" y="1241"/>
              <a:ext cx="0" cy="36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3" name="WordArt 49"/>
            <p:cNvSpPr>
              <a:spLocks noChangeArrowheads="1" noChangeShapeType="1" noTextEdit="1"/>
            </p:cNvSpPr>
            <p:nvPr/>
          </p:nvSpPr>
          <p:spPr bwMode="auto">
            <a:xfrm>
              <a:off x="1315" y="1620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宋体" panose="02010600030101010101" pitchFamily="2" charset="-122"/>
                </a:rPr>
                <a:t>2</a:t>
              </a:r>
            </a:p>
          </p:txBody>
        </p:sp>
        <p:sp>
          <p:nvSpPr>
            <p:cNvPr id="21584" name="WordArt 50"/>
            <p:cNvSpPr>
              <a:spLocks noChangeArrowheads="1" noChangeShapeType="1" noTextEdit="1"/>
            </p:cNvSpPr>
            <p:nvPr/>
          </p:nvSpPr>
          <p:spPr bwMode="auto">
            <a:xfrm>
              <a:off x="2067" y="1621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21585" name="WordArt 51"/>
            <p:cNvSpPr>
              <a:spLocks noChangeArrowheads="1" noChangeShapeType="1" noTextEdit="1"/>
            </p:cNvSpPr>
            <p:nvPr/>
          </p:nvSpPr>
          <p:spPr bwMode="auto">
            <a:xfrm>
              <a:off x="517" y="1628"/>
              <a:ext cx="64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宋体" panose="02010600030101010101" pitchFamily="2" charset="-122"/>
                </a:rPr>
                <a:t>3</a:t>
              </a:r>
            </a:p>
          </p:txBody>
        </p:sp>
        <p:sp>
          <p:nvSpPr>
            <p:cNvPr id="21586" name="WordArt 52"/>
            <p:cNvSpPr>
              <a:spLocks noChangeArrowheads="1" noChangeShapeType="1" noTextEdit="1"/>
            </p:cNvSpPr>
            <p:nvPr/>
          </p:nvSpPr>
          <p:spPr bwMode="auto">
            <a:xfrm>
              <a:off x="2812" y="1629"/>
              <a:ext cx="89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宋体" panose="02010600030101010101" pitchFamily="2" charset="-122"/>
                </a:rPr>
                <a:t>0</a:t>
              </a:r>
            </a:p>
          </p:txBody>
        </p:sp>
        <p:sp>
          <p:nvSpPr>
            <p:cNvPr id="21587" name="WordArt 53"/>
            <p:cNvSpPr>
              <a:spLocks noChangeArrowheads="1" noChangeShapeType="1" noTextEdit="1"/>
            </p:cNvSpPr>
            <p:nvPr/>
          </p:nvSpPr>
          <p:spPr bwMode="auto">
            <a:xfrm>
              <a:off x="4386" y="1628"/>
              <a:ext cx="65" cy="1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宋体" panose="02010600030101010101" pitchFamily="2" charset="-122"/>
                </a:rPr>
                <a:t>2</a:t>
              </a:r>
            </a:p>
          </p:txBody>
        </p:sp>
        <p:sp>
          <p:nvSpPr>
            <p:cNvPr id="21588" name="WordArt 54"/>
            <p:cNvSpPr>
              <a:spLocks noChangeArrowheads="1" noChangeShapeType="1" noTextEdit="1"/>
            </p:cNvSpPr>
            <p:nvPr/>
          </p:nvSpPr>
          <p:spPr bwMode="auto">
            <a:xfrm>
              <a:off x="3602" y="1627"/>
              <a:ext cx="65" cy="1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21589" name="WordArt 55"/>
            <p:cNvSpPr>
              <a:spLocks noChangeArrowheads="1" noChangeShapeType="1" noTextEdit="1"/>
            </p:cNvSpPr>
            <p:nvPr/>
          </p:nvSpPr>
          <p:spPr bwMode="auto">
            <a:xfrm>
              <a:off x="5114" y="1620"/>
              <a:ext cx="64" cy="1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宋体" panose="02010600030101010101" pitchFamily="2" charset="-122"/>
                </a:rPr>
                <a:t>3</a:t>
              </a:r>
            </a:p>
          </p:txBody>
        </p:sp>
        <p:sp>
          <p:nvSpPr>
            <p:cNvPr id="21590" name="Line 56"/>
            <p:cNvSpPr>
              <a:spLocks noChangeShapeType="1"/>
            </p:cNvSpPr>
            <p:nvPr/>
          </p:nvSpPr>
          <p:spPr bwMode="auto">
            <a:xfrm flipV="1">
              <a:off x="332" y="1690"/>
              <a:ext cx="136" cy="2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1" name="Line 57"/>
            <p:cNvSpPr>
              <a:spLocks noChangeShapeType="1"/>
            </p:cNvSpPr>
            <p:nvPr/>
          </p:nvSpPr>
          <p:spPr bwMode="auto">
            <a:xfrm>
              <a:off x="1113" y="1677"/>
              <a:ext cx="130" cy="1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2" name="Line 58"/>
            <p:cNvSpPr>
              <a:spLocks noChangeShapeType="1"/>
            </p:cNvSpPr>
            <p:nvPr/>
          </p:nvSpPr>
          <p:spPr bwMode="auto">
            <a:xfrm flipV="1">
              <a:off x="1857" y="1690"/>
              <a:ext cx="136" cy="1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547" name="Group 59"/>
          <p:cNvGrpSpPr>
            <a:grpSpLocks/>
          </p:cNvGrpSpPr>
          <p:nvPr/>
        </p:nvGrpSpPr>
        <p:grpSpPr bwMode="auto">
          <a:xfrm>
            <a:off x="0" y="2859088"/>
            <a:ext cx="9144000" cy="838200"/>
            <a:chOff x="0" y="1801"/>
            <a:chExt cx="5760" cy="528"/>
          </a:xfrm>
        </p:grpSpPr>
        <p:sp>
          <p:nvSpPr>
            <p:cNvPr id="21557" name="Rectangle 60"/>
            <p:cNvSpPr>
              <a:spLocks noChangeArrowheads="1"/>
            </p:cNvSpPr>
            <p:nvPr/>
          </p:nvSpPr>
          <p:spPr bwMode="auto">
            <a:xfrm>
              <a:off x="0" y="1801"/>
              <a:ext cx="5760" cy="364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50000">
                  <a:srgbClr val="000000"/>
                </a:gs>
                <a:gs pos="100000">
                  <a:srgbClr val="29292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58" name="Line 61"/>
            <p:cNvSpPr>
              <a:spLocks noChangeShapeType="1"/>
            </p:cNvSpPr>
            <p:nvPr/>
          </p:nvSpPr>
          <p:spPr bwMode="auto">
            <a:xfrm>
              <a:off x="2862" y="1805"/>
              <a:ext cx="0" cy="36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9" name="Line 62"/>
            <p:cNvSpPr>
              <a:spLocks noChangeShapeType="1"/>
            </p:cNvSpPr>
            <p:nvPr/>
          </p:nvSpPr>
          <p:spPr bwMode="auto">
            <a:xfrm>
              <a:off x="3760" y="1809"/>
              <a:ext cx="0" cy="36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0" name="Line 63"/>
            <p:cNvSpPr>
              <a:spLocks noChangeShapeType="1"/>
            </p:cNvSpPr>
            <p:nvPr/>
          </p:nvSpPr>
          <p:spPr bwMode="auto">
            <a:xfrm>
              <a:off x="5607" y="1812"/>
              <a:ext cx="0" cy="363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1" name="Line 64"/>
            <p:cNvSpPr>
              <a:spLocks noChangeShapeType="1"/>
            </p:cNvSpPr>
            <p:nvPr/>
          </p:nvSpPr>
          <p:spPr bwMode="auto">
            <a:xfrm>
              <a:off x="4675" y="1809"/>
              <a:ext cx="0" cy="36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2" name="Line 65"/>
            <p:cNvSpPr>
              <a:spLocks noChangeShapeType="1"/>
            </p:cNvSpPr>
            <p:nvPr/>
          </p:nvSpPr>
          <p:spPr bwMode="auto">
            <a:xfrm>
              <a:off x="1044" y="1805"/>
              <a:ext cx="0" cy="36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3" name="Line 66"/>
            <p:cNvSpPr>
              <a:spLocks noChangeShapeType="1"/>
            </p:cNvSpPr>
            <p:nvPr/>
          </p:nvSpPr>
          <p:spPr bwMode="auto">
            <a:xfrm>
              <a:off x="1953" y="1801"/>
              <a:ext cx="0" cy="36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4" name="Line 67"/>
            <p:cNvSpPr>
              <a:spLocks noChangeShapeType="1"/>
            </p:cNvSpPr>
            <p:nvPr/>
          </p:nvSpPr>
          <p:spPr bwMode="auto">
            <a:xfrm>
              <a:off x="140" y="1804"/>
              <a:ext cx="0" cy="364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5" name="WordArt 68"/>
            <p:cNvSpPr>
              <a:spLocks noChangeArrowheads="1" noChangeShapeType="1" noTextEdit="1"/>
            </p:cNvSpPr>
            <p:nvPr/>
          </p:nvSpPr>
          <p:spPr bwMode="auto">
            <a:xfrm>
              <a:off x="1004" y="2203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2</a:t>
              </a:r>
            </a:p>
          </p:txBody>
        </p:sp>
        <p:sp>
          <p:nvSpPr>
            <p:cNvPr id="21566" name="WordArt 69"/>
            <p:cNvSpPr>
              <a:spLocks noChangeArrowheads="1" noChangeShapeType="1" noTextEdit="1"/>
            </p:cNvSpPr>
            <p:nvPr/>
          </p:nvSpPr>
          <p:spPr bwMode="auto">
            <a:xfrm>
              <a:off x="1915" y="2202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21567" name="WordArt 70"/>
            <p:cNvSpPr>
              <a:spLocks noChangeArrowheads="1" noChangeShapeType="1" noTextEdit="1"/>
            </p:cNvSpPr>
            <p:nvPr/>
          </p:nvSpPr>
          <p:spPr bwMode="auto">
            <a:xfrm>
              <a:off x="184" y="2203"/>
              <a:ext cx="64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3</a:t>
              </a:r>
            </a:p>
          </p:txBody>
        </p:sp>
        <p:sp>
          <p:nvSpPr>
            <p:cNvPr id="21568" name="WordArt 71"/>
            <p:cNvSpPr>
              <a:spLocks noChangeArrowheads="1" noChangeShapeType="1" noTextEdit="1"/>
            </p:cNvSpPr>
            <p:nvPr/>
          </p:nvSpPr>
          <p:spPr bwMode="auto">
            <a:xfrm>
              <a:off x="2821" y="2210"/>
              <a:ext cx="89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0</a:t>
              </a:r>
            </a:p>
          </p:txBody>
        </p:sp>
        <p:sp>
          <p:nvSpPr>
            <p:cNvPr id="21569" name="WordArt 72"/>
            <p:cNvSpPr>
              <a:spLocks noChangeArrowheads="1" noChangeShapeType="1" noTextEdit="1"/>
            </p:cNvSpPr>
            <p:nvPr/>
          </p:nvSpPr>
          <p:spPr bwMode="auto">
            <a:xfrm>
              <a:off x="4651" y="2210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2</a:t>
              </a:r>
            </a:p>
          </p:txBody>
        </p:sp>
        <p:sp>
          <p:nvSpPr>
            <p:cNvPr id="21570" name="WordArt 73"/>
            <p:cNvSpPr>
              <a:spLocks noChangeArrowheads="1" noChangeShapeType="1" noTextEdit="1"/>
            </p:cNvSpPr>
            <p:nvPr/>
          </p:nvSpPr>
          <p:spPr bwMode="auto">
            <a:xfrm>
              <a:off x="3755" y="2202"/>
              <a:ext cx="65" cy="11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21571" name="WordArt 74"/>
            <p:cNvSpPr>
              <a:spLocks noChangeArrowheads="1" noChangeShapeType="1" noTextEdit="1"/>
            </p:cNvSpPr>
            <p:nvPr/>
          </p:nvSpPr>
          <p:spPr bwMode="auto">
            <a:xfrm>
              <a:off x="5538" y="2210"/>
              <a:ext cx="64" cy="1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3</a:t>
              </a:r>
            </a:p>
          </p:txBody>
        </p:sp>
        <p:sp>
          <p:nvSpPr>
            <p:cNvPr id="21572" name="Line 75"/>
            <p:cNvSpPr>
              <a:spLocks noChangeShapeType="1"/>
            </p:cNvSpPr>
            <p:nvPr/>
          </p:nvSpPr>
          <p:spPr bwMode="auto">
            <a:xfrm flipV="1">
              <a:off x="801" y="2265"/>
              <a:ext cx="136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3" name="Line 76"/>
            <p:cNvSpPr>
              <a:spLocks noChangeShapeType="1"/>
            </p:cNvSpPr>
            <p:nvPr/>
          </p:nvSpPr>
          <p:spPr bwMode="auto">
            <a:xfrm flipV="1">
              <a:off x="0" y="2268"/>
              <a:ext cx="136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4" name="Line 77"/>
            <p:cNvSpPr>
              <a:spLocks noChangeShapeType="1"/>
            </p:cNvSpPr>
            <p:nvPr/>
          </p:nvSpPr>
          <p:spPr bwMode="auto">
            <a:xfrm flipV="1">
              <a:off x="1692" y="2257"/>
              <a:ext cx="136" cy="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566" name="Group 78"/>
          <p:cNvGrpSpPr>
            <a:grpSpLocks/>
          </p:cNvGrpSpPr>
          <p:nvPr/>
        </p:nvGrpSpPr>
        <p:grpSpPr bwMode="auto">
          <a:xfrm>
            <a:off x="0" y="4116388"/>
            <a:ext cx="9144000" cy="727075"/>
            <a:chOff x="0" y="2593"/>
            <a:chExt cx="5760" cy="458"/>
          </a:xfrm>
        </p:grpSpPr>
        <p:sp>
          <p:nvSpPr>
            <p:cNvPr id="21543" name="Rectangle 79"/>
            <p:cNvSpPr>
              <a:spLocks noChangeArrowheads="1"/>
            </p:cNvSpPr>
            <p:nvPr/>
          </p:nvSpPr>
          <p:spPr bwMode="auto">
            <a:xfrm>
              <a:off x="0" y="2601"/>
              <a:ext cx="5760" cy="44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44" name="Line 80"/>
            <p:cNvSpPr>
              <a:spLocks noChangeShapeType="1"/>
            </p:cNvSpPr>
            <p:nvPr/>
          </p:nvSpPr>
          <p:spPr bwMode="auto">
            <a:xfrm flipH="1">
              <a:off x="2869" y="2609"/>
              <a:ext cx="0" cy="441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Rectangle 81"/>
            <p:cNvSpPr>
              <a:spLocks noChangeArrowheads="1"/>
            </p:cNvSpPr>
            <p:nvPr/>
          </p:nvSpPr>
          <p:spPr bwMode="auto">
            <a:xfrm>
              <a:off x="3365" y="2611"/>
              <a:ext cx="496" cy="430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46" name="Rectangle 82"/>
            <p:cNvSpPr>
              <a:spLocks noChangeArrowheads="1"/>
            </p:cNvSpPr>
            <p:nvPr/>
          </p:nvSpPr>
          <p:spPr bwMode="auto">
            <a:xfrm>
              <a:off x="1868" y="2597"/>
              <a:ext cx="473" cy="449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12000">
                  <a:srgbClr val="E81766"/>
                </a:gs>
                <a:gs pos="27000">
                  <a:srgbClr val="EE3F17"/>
                </a:gs>
                <a:gs pos="48000">
                  <a:srgbClr val="FFFF00"/>
                </a:gs>
                <a:gs pos="64999">
                  <a:srgbClr val="1A8D48"/>
                </a:gs>
                <a:gs pos="78999">
                  <a:srgbClr val="0819FB"/>
                </a:gs>
                <a:gs pos="100000">
                  <a:srgbClr val="A603AB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47" name="Rectangle 83"/>
            <p:cNvSpPr>
              <a:spLocks noChangeArrowheads="1"/>
            </p:cNvSpPr>
            <p:nvPr/>
          </p:nvSpPr>
          <p:spPr bwMode="auto">
            <a:xfrm>
              <a:off x="4583" y="2593"/>
              <a:ext cx="1177" cy="448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48" name="Rectangle 84"/>
            <p:cNvSpPr>
              <a:spLocks noChangeArrowheads="1"/>
            </p:cNvSpPr>
            <p:nvPr/>
          </p:nvSpPr>
          <p:spPr bwMode="auto">
            <a:xfrm>
              <a:off x="3990" y="2615"/>
              <a:ext cx="835" cy="430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49" name="Rectangle 85"/>
            <p:cNvSpPr>
              <a:spLocks noChangeArrowheads="1"/>
            </p:cNvSpPr>
            <p:nvPr/>
          </p:nvSpPr>
          <p:spPr bwMode="auto">
            <a:xfrm>
              <a:off x="4574" y="2600"/>
              <a:ext cx="226" cy="433"/>
            </a:xfrm>
            <a:prstGeom prst="rect">
              <a:avLst/>
            </a:prstGeom>
            <a:solidFill>
              <a:srgbClr val="9999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50" name="Rectangle 86"/>
            <p:cNvSpPr>
              <a:spLocks noChangeArrowheads="1"/>
            </p:cNvSpPr>
            <p:nvPr/>
          </p:nvSpPr>
          <p:spPr bwMode="auto">
            <a:xfrm>
              <a:off x="5184" y="2610"/>
              <a:ext cx="576" cy="431"/>
            </a:xfrm>
            <a:prstGeom prst="rect">
              <a:avLst/>
            </a:prstGeom>
            <a:solidFill>
              <a:srgbClr val="9999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51" name="Line 87"/>
            <p:cNvSpPr>
              <a:spLocks noChangeShapeType="1"/>
            </p:cNvSpPr>
            <p:nvPr/>
          </p:nvSpPr>
          <p:spPr bwMode="auto">
            <a:xfrm>
              <a:off x="0" y="3051"/>
              <a:ext cx="57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2" name="Rectangle 88"/>
            <p:cNvSpPr>
              <a:spLocks noChangeArrowheads="1"/>
            </p:cNvSpPr>
            <p:nvPr/>
          </p:nvSpPr>
          <p:spPr bwMode="auto">
            <a:xfrm>
              <a:off x="0" y="2597"/>
              <a:ext cx="1177" cy="448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12000">
                  <a:srgbClr val="E81766"/>
                </a:gs>
                <a:gs pos="27000">
                  <a:srgbClr val="EE3F17"/>
                </a:gs>
                <a:gs pos="48000">
                  <a:srgbClr val="FFFF00"/>
                </a:gs>
                <a:gs pos="64999">
                  <a:srgbClr val="1A8D48"/>
                </a:gs>
                <a:gs pos="78999">
                  <a:srgbClr val="0819FB"/>
                </a:gs>
                <a:gs pos="100000">
                  <a:srgbClr val="A603AB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53" name="Rectangle 89"/>
            <p:cNvSpPr>
              <a:spLocks noChangeArrowheads="1"/>
            </p:cNvSpPr>
            <p:nvPr/>
          </p:nvSpPr>
          <p:spPr bwMode="auto">
            <a:xfrm>
              <a:off x="913" y="2610"/>
              <a:ext cx="835" cy="431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12000">
                  <a:srgbClr val="E81766"/>
                </a:gs>
                <a:gs pos="27000">
                  <a:srgbClr val="EE3F17"/>
                </a:gs>
                <a:gs pos="48000">
                  <a:srgbClr val="FFFF00"/>
                </a:gs>
                <a:gs pos="64999">
                  <a:srgbClr val="1A8D48"/>
                </a:gs>
                <a:gs pos="78999">
                  <a:srgbClr val="0819FB"/>
                </a:gs>
                <a:gs pos="100000">
                  <a:srgbClr val="A603AB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54" name="Rectangle 90"/>
            <p:cNvSpPr>
              <a:spLocks noChangeArrowheads="1"/>
            </p:cNvSpPr>
            <p:nvPr/>
          </p:nvSpPr>
          <p:spPr bwMode="auto">
            <a:xfrm>
              <a:off x="931" y="2604"/>
              <a:ext cx="226" cy="433"/>
            </a:xfrm>
            <a:prstGeom prst="rect">
              <a:avLst/>
            </a:prstGeom>
            <a:solidFill>
              <a:srgbClr val="9999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55" name="Rectangle 91"/>
            <p:cNvSpPr>
              <a:spLocks noChangeArrowheads="1"/>
            </p:cNvSpPr>
            <p:nvPr/>
          </p:nvSpPr>
          <p:spPr bwMode="auto">
            <a:xfrm>
              <a:off x="0" y="2614"/>
              <a:ext cx="576" cy="431"/>
            </a:xfrm>
            <a:prstGeom prst="rect">
              <a:avLst/>
            </a:prstGeom>
            <a:solidFill>
              <a:srgbClr val="9999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1556" name="Line 92"/>
            <p:cNvSpPr>
              <a:spLocks noChangeShapeType="1"/>
            </p:cNvSpPr>
            <p:nvPr/>
          </p:nvSpPr>
          <p:spPr bwMode="auto">
            <a:xfrm>
              <a:off x="0" y="2597"/>
              <a:ext cx="57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581" name="Group 93"/>
          <p:cNvGrpSpPr>
            <a:grpSpLocks/>
          </p:cNvGrpSpPr>
          <p:nvPr/>
        </p:nvGrpSpPr>
        <p:grpSpPr bwMode="auto">
          <a:xfrm>
            <a:off x="1455738" y="4970463"/>
            <a:ext cx="5897562" cy="311150"/>
            <a:chOff x="917" y="3131"/>
            <a:chExt cx="3715" cy="196"/>
          </a:xfrm>
        </p:grpSpPr>
        <p:sp>
          <p:nvSpPr>
            <p:cNvPr id="21519" name="WordArt 94"/>
            <p:cNvSpPr>
              <a:spLocks noChangeArrowheads="1" noChangeShapeType="1" noTextEdit="1"/>
            </p:cNvSpPr>
            <p:nvPr/>
          </p:nvSpPr>
          <p:spPr bwMode="auto">
            <a:xfrm>
              <a:off x="2462" y="3146"/>
              <a:ext cx="107" cy="16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cs typeface="Arial" panose="020B0604020202020204" pitchFamily="34" charset="0"/>
                </a:rPr>
                <a:t>k</a:t>
              </a:r>
            </a:p>
          </p:txBody>
        </p:sp>
        <p:grpSp>
          <p:nvGrpSpPr>
            <p:cNvPr id="21520" name="Group 95"/>
            <p:cNvGrpSpPr>
              <a:grpSpLocks/>
            </p:cNvGrpSpPr>
            <p:nvPr/>
          </p:nvGrpSpPr>
          <p:grpSpPr bwMode="auto">
            <a:xfrm rot="5400000">
              <a:off x="2127" y="3165"/>
              <a:ext cx="43" cy="146"/>
              <a:chOff x="2928" y="3216"/>
              <a:chExt cx="48" cy="240"/>
            </a:xfrm>
          </p:grpSpPr>
          <p:sp>
            <p:nvSpPr>
              <p:cNvPr id="21541" name="Line 96"/>
              <p:cNvSpPr>
                <a:spLocks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2" name="Line 97"/>
              <p:cNvSpPr>
                <a:spLocks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21" name="WordArt 98"/>
            <p:cNvSpPr>
              <a:spLocks noChangeArrowheads="1" noChangeShapeType="1" noTextEdit="1"/>
            </p:cNvSpPr>
            <p:nvPr/>
          </p:nvSpPr>
          <p:spPr bwMode="auto">
            <a:xfrm>
              <a:off x="1504" y="3164"/>
              <a:ext cx="350" cy="12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cs typeface="Arial" panose="020B0604020202020204" pitchFamily="34" charset="0"/>
                </a:rPr>
                <a:t>sin</a:t>
              </a:r>
            </a:p>
          </p:txBody>
        </p:sp>
        <p:sp>
          <p:nvSpPr>
            <p:cNvPr id="21522" name="WordArt 99"/>
            <p:cNvSpPr>
              <a:spLocks noChangeArrowheads="1" noChangeShapeType="1" noTextEdit="1"/>
            </p:cNvSpPr>
            <p:nvPr/>
          </p:nvSpPr>
          <p:spPr bwMode="auto">
            <a:xfrm>
              <a:off x="1892" y="3147"/>
              <a:ext cx="143" cy="15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Symbol" panose="05050102010706020507" pitchFamily="18" charset="2"/>
                </a:rPr>
                <a:t>q</a:t>
              </a:r>
            </a:p>
          </p:txBody>
        </p:sp>
        <p:grpSp>
          <p:nvGrpSpPr>
            <p:cNvPr id="21523" name="Group 100"/>
            <p:cNvGrpSpPr>
              <a:grpSpLocks/>
            </p:cNvGrpSpPr>
            <p:nvPr/>
          </p:nvGrpSpPr>
          <p:grpSpPr bwMode="auto">
            <a:xfrm>
              <a:off x="917" y="3135"/>
              <a:ext cx="531" cy="192"/>
              <a:chOff x="3041" y="1368"/>
              <a:chExt cx="509" cy="291"/>
            </a:xfrm>
          </p:grpSpPr>
          <p:sp>
            <p:nvSpPr>
              <p:cNvPr id="21536" name="WordArt 1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41" y="1401"/>
                <a:ext cx="65" cy="2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 panose="02010600030101010101" pitchFamily="2" charset="-122"/>
                  </a:rPr>
                  <a:t>(</a:t>
                </a:r>
              </a:p>
            </p:txBody>
          </p:sp>
          <p:sp>
            <p:nvSpPr>
              <p:cNvPr id="21537" name="WordArt 10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86" y="1385"/>
                <a:ext cx="64" cy="2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 panose="02010600030101010101" pitchFamily="2" charset="-122"/>
                  </a:rPr>
                  <a:t>)</a:t>
                </a:r>
              </a:p>
            </p:txBody>
          </p:sp>
          <p:sp>
            <p:nvSpPr>
              <p:cNvPr id="21538" name="WordArt 1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48" y="1439"/>
                <a:ext cx="94" cy="1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3810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21539" name="WordArt 10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03" y="1389"/>
                <a:ext cx="102" cy="21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1540" name="WordArt 1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81" y="1368"/>
                <a:ext cx="90" cy="2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grpSp>
          <p:nvGrpSpPr>
            <p:cNvPr id="21524" name="Group 106"/>
            <p:cNvGrpSpPr>
              <a:grpSpLocks/>
            </p:cNvGrpSpPr>
            <p:nvPr/>
          </p:nvGrpSpPr>
          <p:grpSpPr bwMode="auto">
            <a:xfrm>
              <a:off x="2271" y="3176"/>
              <a:ext cx="138" cy="100"/>
              <a:chOff x="3739" y="1321"/>
              <a:chExt cx="136" cy="181"/>
            </a:xfrm>
          </p:grpSpPr>
          <p:sp>
            <p:nvSpPr>
              <p:cNvPr id="21534" name="WordArt 10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752" y="1321"/>
                <a:ext cx="96" cy="11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3810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21535" name="Line 108"/>
              <p:cNvSpPr>
                <a:spLocks noChangeShapeType="1"/>
              </p:cNvSpPr>
              <p:nvPr/>
            </p:nvSpPr>
            <p:spPr bwMode="auto">
              <a:xfrm flipV="1">
                <a:off x="3739" y="1490"/>
                <a:ext cx="136" cy="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25" name="WordArt 109"/>
            <p:cNvSpPr>
              <a:spLocks noChangeArrowheads="1" noChangeShapeType="1" noTextEdit="1"/>
            </p:cNvSpPr>
            <p:nvPr/>
          </p:nvSpPr>
          <p:spPr bwMode="auto">
            <a:xfrm>
              <a:off x="2596" y="3131"/>
              <a:ext cx="221" cy="17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9412"/>
                </a:avLst>
              </a:prstTxWarp>
            </a:bodyPr>
            <a:lstStyle/>
            <a:p>
              <a:pPr algn="ctr"/>
              <a:r>
                <a:rPr lang="en-US" sz="36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Symbol" panose="05050102010706020507" pitchFamily="18" charset="2"/>
                </a:rPr>
                <a:t>l</a:t>
              </a:r>
            </a:p>
          </p:txBody>
        </p:sp>
        <p:sp>
          <p:nvSpPr>
            <p:cNvPr id="21526" name="WordArt 110"/>
            <p:cNvSpPr>
              <a:spLocks noChangeArrowheads="1" noChangeShapeType="1" noTextEdit="1"/>
            </p:cNvSpPr>
            <p:nvPr/>
          </p:nvSpPr>
          <p:spPr bwMode="auto">
            <a:xfrm>
              <a:off x="3103" y="3147"/>
              <a:ext cx="25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若</a:t>
              </a:r>
              <a:endParaRPr lang="en-US" sz="3600" kern="1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21527" name="Group 111"/>
            <p:cNvGrpSpPr>
              <a:grpSpLocks/>
            </p:cNvGrpSpPr>
            <p:nvPr/>
          </p:nvGrpSpPr>
          <p:grpSpPr bwMode="auto">
            <a:xfrm>
              <a:off x="3488" y="3139"/>
              <a:ext cx="577" cy="183"/>
              <a:chOff x="3041" y="1368"/>
              <a:chExt cx="509" cy="291"/>
            </a:xfrm>
          </p:grpSpPr>
          <p:sp>
            <p:nvSpPr>
              <p:cNvPr id="21529" name="WordArt 1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041" y="1401"/>
                <a:ext cx="65" cy="2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 panose="02010600030101010101" pitchFamily="2" charset="-122"/>
                  </a:rPr>
                  <a:t>(</a:t>
                </a:r>
              </a:p>
            </p:txBody>
          </p:sp>
          <p:sp>
            <p:nvSpPr>
              <p:cNvPr id="21530" name="WordArt 1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486" y="1385"/>
                <a:ext cx="64" cy="2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 panose="02010600030101010101" pitchFamily="2" charset="-122"/>
                  </a:rPr>
                  <a:t>)</a:t>
                </a:r>
              </a:p>
            </p:txBody>
          </p:sp>
          <p:sp>
            <p:nvSpPr>
              <p:cNvPr id="21531" name="WordArt 1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248" y="1439"/>
                <a:ext cx="94" cy="15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38100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21532" name="WordArt 1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03" y="1389"/>
                <a:ext cx="102" cy="21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1533" name="WordArt 1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81" y="1368"/>
                <a:ext cx="90" cy="2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21528" name="WordArt 117"/>
            <p:cNvSpPr>
              <a:spLocks noChangeArrowheads="1" noChangeShapeType="1" noTextEdit="1"/>
            </p:cNvSpPr>
            <p:nvPr/>
          </p:nvSpPr>
          <p:spPr bwMode="auto">
            <a:xfrm>
              <a:off x="4138" y="3135"/>
              <a:ext cx="494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一定</a:t>
              </a:r>
              <a:endParaRPr lang="en-US" sz="3600" kern="1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191606" name="Rectangle 118"/>
          <p:cNvSpPr>
            <a:spLocks noChangeArrowheads="1"/>
          </p:cNvSpPr>
          <p:nvPr/>
        </p:nvSpPr>
        <p:spPr bwMode="auto">
          <a:xfrm>
            <a:off x="681038" y="5372100"/>
            <a:ext cx="7951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※   </a:t>
            </a:r>
            <a:r>
              <a:rPr lang="zh-CN" altLang="en-US" sz="2800" b="1">
                <a:solidFill>
                  <a:schemeClr val="tx1"/>
                </a:solidFill>
              </a:rPr>
              <a:t>对同级明纹，波长较长的光波衍射角较大</a:t>
            </a:r>
            <a:r>
              <a:rPr lang="zh-CN" altLang="en-US" sz="1800" b="1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191607" name="Rectangle 119"/>
          <p:cNvSpPr>
            <a:spLocks noChangeArrowheads="1"/>
          </p:cNvSpPr>
          <p:nvPr/>
        </p:nvSpPr>
        <p:spPr bwMode="auto">
          <a:xfrm>
            <a:off x="611188" y="5949950"/>
            <a:ext cx="7959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※   </a:t>
            </a:r>
            <a:r>
              <a:rPr lang="zh-CN" altLang="en-US" sz="2800" b="1">
                <a:solidFill>
                  <a:schemeClr val="tx1"/>
                </a:solidFill>
              </a:rPr>
              <a:t>白光或复色光入射，高级次光谱会相互重叠。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9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9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9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1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1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1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1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19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1" dur="500"/>
                                        <p:tgtEl>
                                          <p:spTgt spid="19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19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1" dur="500"/>
                                        <p:tgtEl>
                                          <p:spTgt spid="19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6" dur="500"/>
                                        <p:tgtEl>
                                          <p:spTgt spid="19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1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1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19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1502" grpId="0" animBg="1"/>
      <p:bldP spid="191606" grpId="0" autoUpdateAnimBg="0"/>
      <p:bldP spid="191607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 Box 2"/>
          <p:cNvSpPr txBox="1">
            <a:spLocks noChangeArrowheads="1"/>
          </p:cNvSpPr>
          <p:nvPr/>
        </p:nvSpPr>
        <p:spPr bwMode="auto">
          <a:xfrm>
            <a:off x="827088" y="1549400"/>
            <a:ext cx="2881312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光栅角色散定义</a:t>
            </a:r>
          </a:p>
        </p:txBody>
      </p:sp>
      <p:sp>
        <p:nvSpPr>
          <p:cNvPr id="194563" name="Text Box 3"/>
          <p:cNvSpPr txBox="1">
            <a:spLocks noChangeArrowheads="1"/>
          </p:cNvSpPr>
          <p:nvPr/>
        </p:nvSpPr>
        <p:spPr bwMode="auto">
          <a:xfrm>
            <a:off x="468313" y="3421063"/>
            <a:ext cx="8223250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    </a:t>
            </a:r>
            <a:r>
              <a:rPr lang="zh-CN" altLang="en-US" sz="2800" b="1" dirty="0">
                <a:solidFill>
                  <a:schemeClr val="tx1"/>
                </a:solidFill>
              </a:rPr>
              <a:t>因此角色散与光栅的缝数无关，</a:t>
            </a:r>
            <a:r>
              <a:rPr lang="en-US" altLang="zh-CN" sz="2800" b="1" i="1" dirty="0">
                <a:solidFill>
                  <a:schemeClr val="tx1"/>
                </a:solidFill>
              </a:rPr>
              <a:t>d</a:t>
            </a: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</a:rPr>
              <a:t>越小，光谱就展开得越宽；光谱的级数越高，角色散也越大。</a:t>
            </a:r>
          </a:p>
        </p:txBody>
      </p:sp>
      <p:sp>
        <p:nvSpPr>
          <p:cNvPr id="194644" name="Text Box 84"/>
          <p:cNvSpPr txBox="1">
            <a:spLocks noChangeArrowheads="1"/>
          </p:cNvSpPr>
          <p:nvPr/>
        </p:nvSpPr>
        <p:spPr bwMode="auto">
          <a:xfrm>
            <a:off x="827088" y="2628900"/>
            <a:ext cx="3673475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对光栅方程求微分得</a:t>
            </a:r>
          </a:p>
        </p:txBody>
      </p:sp>
      <p:sp>
        <p:nvSpPr>
          <p:cNvPr id="194655" name="AutoShape 95"/>
          <p:cNvSpPr>
            <a:spLocks noChangeArrowheads="1"/>
          </p:cNvSpPr>
          <p:nvPr/>
        </p:nvSpPr>
        <p:spPr bwMode="auto">
          <a:xfrm>
            <a:off x="4787900" y="1765300"/>
            <a:ext cx="360363" cy="287338"/>
          </a:xfrm>
          <a:prstGeom prst="rightArrow">
            <a:avLst>
              <a:gd name="adj1" fmla="val 50000"/>
              <a:gd name="adj2" fmla="val 31354"/>
            </a:avLst>
          </a:prstGeom>
          <a:solidFill>
            <a:srgbClr val="FF0000"/>
          </a:solidFill>
          <a:ln w="9525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253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88900"/>
            <a:ext cx="2995613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604757"/>
              </p:ext>
            </p:extLst>
          </p:nvPr>
        </p:nvGraphicFramePr>
        <p:xfrm>
          <a:off x="3430142" y="1462082"/>
          <a:ext cx="1309340" cy="781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Equation" r:id="rId4" imgW="1002960" imgH="596880" progId="Equation.DSMT4">
                  <p:embed/>
                </p:oleObj>
              </mc:Choice>
              <mc:Fallback>
                <p:oleObj name="Equation" r:id="rId4" imgW="100296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0142" y="1462082"/>
                        <a:ext cx="1309340" cy="781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008387"/>
              </p:ext>
            </p:extLst>
          </p:nvPr>
        </p:nvGraphicFramePr>
        <p:xfrm>
          <a:off x="5342566" y="1497664"/>
          <a:ext cx="2074542" cy="933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0" name="Equation" r:id="rId6" imgW="1523880" imgH="685800" progId="Equation.DSMT4">
                  <p:embed/>
                </p:oleObj>
              </mc:Choice>
              <mc:Fallback>
                <p:oleObj name="Equation" r:id="rId6" imgW="15238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42566" y="1497664"/>
                        <a:ext cx="2074542" cy="933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76617"/>
              </p:ext>
            </p:extLst>
          </p:nvPr>
        </p:nvGraphicFramePr>
        <p:xfrm>
          <a:off x="4261382" y="2451274"/>
          <a:ext cx="2769514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1" name="Equation" r:id="rId8" imgW="1968480" imgH="596880" progId="Equation.DSMT4">
                  <p:embed/>
                </p:oleObj>
              </mc:Choice>
              <mc:Fallback>
                <p:oleObj name="Equation" r:id="rId8" imgW="196848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1382" y="2451274"/>
                        <a:ext cx="2769514" cy="83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4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4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  <p:bldP spid="194563" grpId="0"/>
      <p:bldP spid="194644" grpId="0"/>
      <p:bldP spid="1946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699" name="Group 11"/>
          <p:cNvGrpSpPr>
            <a:grpSpLocks/>
          </p:cNvGrpSpPr>
          <p:nvPr/>
        </p:nvGrpSpPr>
        <p:grpSpPr bwMode="auto">
          <a:xfrm>
            <a:off x="323850" y="801688"/>
            <a:ext cx="8534400" cy="2651125"/>
            <a:chOff x="192" y="534"/>
            <a:chExt cx="5376" cy="1920"/>
          </a:xfrm>
        </p:grpSpPr>
        <p:grpSp>
          <p:nvGrpSpPr>
            <p:cNvPr id="23569" name="Group 12"/>
            <p:cNvGrpSpPr>
              <a:grpSpLocks/>
            </p:cNvGrpSpPr>
            <p:nvPr/>
          </p:nvGrpSpPr>
          <p:grpSpPr bwMode="auto">
            <a:xfrm>
              <a:off x="192" y="534"/>
              <a:ext cx="5376" cy="1920"/>
              <a:chOff x="192" y="534"/>
              <a:chExt cx="5376" cy="1920"/>
            </a:xfrm>
          </p:grpSpPr>
          <p:sp>
            <p:nvSpPr>
              <p:cNvPr id="23571" name="Rectangle 13"/>
              <p:cNvSpPr>
                <a:spLocks noChangeArrowheads="1"/>
              </p:cNvSpPr>
              <p:nvPr/>
            </p:nvSpPr>
            <p:spPr bwMode="auto">
              <a:xfrm>
                <a:off x="192" y="534"/>
                <a:ext cx="5376" cy="19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333399"/>
                </a:solidFill>
                <a:miter lim="800000"/>
                <a:headEnd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3572" name="Line 14"/>
              <p:cNvSpPr>
                <a:spLocks noChangeShapeType="1"/>
              </p:cNvSpPr>
              <p:nvPr/>
            </p:nvSpPr>
            <p:spPr bwMode="auto">
              <a:xfrm>
                <a:off x="480" y="1782"/>
                <a:ext cx="44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573" name="Group 15"/>
              <p:cNvGrpSpPr>
                <a:grpSpLocks/>
              </p:cNvGrpSpPr>
              <p:nvPr/>
            </p:nvGrpSpPr>
            <p:grpSpPr bwMode="auto">
              <a:xfrm>
                <a:off x="1872" y="774"/>
                <a:ext cx="411" cy="1008"/>
                <a:chOff x="1872" y="2400"/>
                <a:chExt cx="411" cy="1008"/>
              </a:xfrm>
            </p:grpSpPr>
            <p:sp>
              <p:nvSpPr>
                <p:cNvPr id="23594" name="Freeform 16"/>
                <p:cNvSpPr>
                  <a:spLocks/>
                </p:cNvSpPr>
                <p:nvPr/>
              </p:nvSpPr>
              <p:spPr bwMode="auto">
                <a:xfrm>
                  <a:off x="2160" y="2400"/>
                  <a:ext cx="123" cy="1008"/>
                </a:xfrm>
                <a:custGeom>
                  <a:avLst/>
                  <a:gdLst>
                    <a:gd name="T0" fmla="*/ 0 w 192"/>
                    <a:gd name="T1" fmla="*/ 28 h 1152"/>
                    <a:gd name="T2" fmla="*/ 1 w 192"/>
                    <a:gd name="T3" fmla="*/ 0 h 1152"/>
                    <a:gd name="T4" fmla="*/ 1 w 192"/>
                    <a:gd name="T5" fmla="*/ 28 h 115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92" h="1152">
                      <a:moveTo>
                        <a:pt x="0" y="1152"/>
                      </a:moveTo>
                      <a:cubicBezTo>
                        <a:pt x="32" y="576"/>
                        <a:pt x="64" y="0"/>
                        <a:pt x="96" y="0"/>
                      </a:cubicBezTo>
                      <a:cubicBezTo>
                        <a:pt x="128" y="0"/>
                        <a:pt x="176" y="960"/>
                        <a:pt x="192" y="1152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95" name="Freeform 17"/>
                <p:cNvSpPr>
                  <a:spLocks/>
                </p:cNvSpPr>
                <p:nvPr/>
              </p:nvSpPr>
              <p:spPr bwMode="auto">
                <a:xfrm>
                  <a:off x="1872" y="2400"/>
                  <a:ext cx="123" cy="1008"/>
                </a:xfrm>
                <a:custGeom>
                  <a:avLst/>
                  <a:gdLst>
                    <a:gd name="T0" fmla="*/ 0 w 192"/>
                    <a:gd name="T1" fmla="*/ 28 h 1152"/>
                    <a:gd name="T2" fmla="*/ 1 w 192"/>
                    <a:gd name="T3" fmla="*/ 0 h 1152"/>
                    <a:gd name="T4" fmla="*/ 1 w 192"/>
                    <a:gd name="T5" fmla="*/ 28 h 115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92" h="1152">
                      <a:moveTo>
                        <a:pt x="0" y="1152"/>
                      </a:moveTo>
                      <a:cubicBezTo>
                        <a:pt x="32" y="576"/>
                        <a:pt x="64" y="0"/>
                        <a:pt x="96" y="0"/>
                      </a:cubicBezTo>
                      <a:cubicBezTo>
                        <a:pt x="128" y="0"/>
                        <a:pt x="176" y="960"/>
                        <a:pt x="192" y="1152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96" name="Freeform 18"/>
                <p:cNvSpPr>
                  <a:spLocks/>
                </p:cNvSpPr>
                <p:nvPr/>
              </p:nvSpPr>
              <p:spPr bwMode="auto">
                <a:xfrm>
                  <a:off x="1968" y="2400"/>
                  <a:ext cx="123" cy="1008"/>
                </a:xfrm>
                <a:custGeom>
                  <a:avLst/>
                  <a:gdLst>
                    <a:gd name="T0" fmla="*/ 0 w 192"/>
                    <a:gd name="T1" fmla="*/ 28 h 1152"/>
                    <a:gd name="T2" fmla="*/ 1 w 192"/>
                    <a:gd name="T3" fmla="*/ 0 h 1152"/>
                    <a:gd name="T4" fmla="*/ 1 w 192"/>
                    <a:gd name="T5" fmla="*/ 28 h 115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92" h="1152">
                      <a:moveTo>
                        <a:pt x="0" y="1152"/>
                      </a:moveTo>
                      <a:cubicBezTo>
                        <a:pt x="32" y="576"/>
                        <a:pt x="64" y="0"/>
                        <a:pt x="96" y="0"/>
                      </a:cubicBezTo>
                      <a:cubicBezTo>
                        <a:pt x="128" y="0"/>
                        <a:pt x="176" y="960"/>
                        <a:pt x="192" y="1152"/>
                      </a:cubicBezTo>
                    </a:path>
                  </a:pathLst>
                </a:custGeom>
                <a:noFill/>
                <a:ln w="28575" cmpd="sng">
                  <a:solidFill>
                    <a:srgbClr val="0099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97" name="Freeform 19"/>
                <p:cNvSpPr>
                  <a:spLocks/>
                </p:cNvSpPr>
                <p:nvPr/>
              </p:nvSpPr>
              <p:spPr bwMode="auto">
                <a:xfrm>
                  <a:off x="2064" y="2400"/>
                  <a:ext cx="123" cy="1008"/>
                </a:xfrm>
                <a:custGeom>
                  <a:avLst/>
                  <a:gdLst>
                    <a:gd name="T0" fmla="*/ 0 w 192"/>
                    <a:gd name="T1" fmla="*/ 28 h 1152"/>
                    <a:gd name="T2" fmla="*/ 1 w 192"/>
                    <a:gd name="T3" fmla="*/ 0 h 1152"/>
                    <a:gd name="T4" fmla="*/ 1 w 192"/>
                    <a:gd name="T5" fmla="*/ 28 h 115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92" h="1152">
                      <a:moveTo>
                        <a:pt x="0" y="1152"/>
                      </a:moveTo>
                      <a:cubicBezTo>
                        <a:pt x="32" y="576"/>
                        <a:pt x="64" y="0"/>
                        <a:pt x="96" y="0"/>
                      </a:cubicBezTo>
                      <a:cubicBezTo>
                        <a:pt x="128" y="0"/>
                        <a:pt x="176" y="960"/>
                        <a:pt x="192" y="1152"/>
                      </a:cubicBezTo>
                    </a:path>
                  </a:pathLst>
                </a:custGeom>
                <a:noFill/>
                <a:ln w="28575" cmpd="sng">
                  <a:solidFill>
                    <a:srgbClr val="FF9900"/>
                  </a:solidFill>
                  <a:round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574" name="AutoShape 20"/>
              <p:cNvSpPr>
                <a:spLocks/>
              </p:cNvSpPr>
              <p:nvPr/>
            </p:nvSpPr>
            <p:spPr bwMode="auto">
              <a:xfrm rot="-5452233">
                <a:off x="1966" y="1637"/>
                <a:ext cx="98" cy="480"/>
              </a:xfrm>
              <a:prstGeom prst="leftBrace">
                <a:avLst>
                  <a:gd name="adj1" fmla="val 40816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3575" name="AutoShape 21"/>
              <p:cNvSpPr>
                <a:spLocks/>
              </p:cNvSpPr>
              <p:nvPr/>
            </p:nvSpPr>
            <p:spPr bwMode="auto">
              <a:xfrm rot="-5452233">
                <a:off x="2686" y="1587"/>
                <a:ext cx="340" cy="816"/>
              </a:xfrm>
              <a:prstGeom prst="leftBrace">
                <a:avLst>
                  <a:gd name="adj1" fmla="val 20000"/>
                  <a:gd name="adj2" fmla="val 50574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3576" name="AutoShape 22"/>
              <p:cNvSpPr>
                <a:spLocks/>
              </p:cNvSpPr>
              <p:nvPr/>
            </p:nvSpPr>
            <p:spPr bwMode="auto">
              <a:xfrm rot="-5452233">
                <a:off x="3619" y="1276"/>
                <a:ext cx="103" cy="1200"/>
              </a:xfrm>
              <a:prstGeom prst="leftBrace">
                <a:avLst>
                  <a:gd name="adj1" fmla="val 97087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3577" name="Text Box 23"/>
              <p:cNvSpPr txBox="1">
                <a:spLocks noChangeArrowheads="1"/>
              </p:cNvSpPr>
              <p:nvPr/>
            </p:nvSpPr>
            <p:spPr bwMode="auto">
              <a:xfrm>
                <a:off x="1440" y="1878"/>
                <a:ext cx="14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zh-CN" altLang="en-US" sz="2800" b="1">
                    <a:solidFill>
                      <a:schemeClr val="tx1"/>
                    </a:solidFill>
                  </a:rPr>
                  <a:t>一级光谱</a:t>
                </a:r>
              </a:p>
            </p:txBody>
          </p:sp>
          <p:sp>
            <p:nvSpPr>
              <p:cNvPr id="23578" name="Rectangle 24"/>
              <p:cNvSpPr>
                <a:spLocks noChangeArrowheads="1"/>
              </p:cNvSpPr>
              <p:nvPr/>
            </p:nvSpPr>
            <p:spPr bwMode="auto">
              <a:xfrm>
                <a:off x="2352" y="2127"/>
                <a:ext cx="14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zh-CN" altLang="en-US" sz="2800" b="1">
                    <a:solidFill>
                      <a:schemeClr val="tx1"/>
                    </a:solidFill>
                  </a:rPr>
                  <a:t>二级光谱</a:t>
                </a:r>
              </a:p>
            </p:txBody>
          </p:sp>
          <p:sp>
            <p:nvSpPr>
              <p:cNvPr id="23579" name="Rectangle 25"/>
              <p:cNvSpPr>
                <a:spLocks noChangeArrowheads="1"/>
              </p:cNvSpPr>
              <p:nvPr/>
            </p:nvSpPr>
            <p:spPr bwMode="auto">
              <a:xfrm>
                <a:off x="3168" y="1878"/>
                <a:ext cx="14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zh-CN" altLang="en-US" sz="2800" b="1">
                    <a:solidFill>
                      <a:schemeClr val="tx1"/>
                    </a:solidFill>
                  </a:rPr>
                  <a:t>三级光谱</a:t>
                </a:r>
              </a:p>
            </p:txBody>
          </p:sp>
          <p:sp>
            <p:nvSpPr>
              <p:cNvPr id="23580" name="Freeform 27"/>
              <p:cNvSpPr>
                <a:spLocks/>
              </p:cNvSpPr>
              <p:nvPr/>
            </p:nvSpPr>
            <p:spPr bwMode="auto">
              <a:xfrm>
                <a:off x="1776" y="774"/>
                <a:ext cx="123" cy="1008"/>
              </a:xfrm>
              <a:custGeom>
                <a:avLst/>
                <a:gdLst>
                  <a:gd name="T0" fmla="*/ 0 w 192"/>
                  <a:gd name="T1" fmla="*/ 28 h 1152"/>
                  <a:gd name="T2" fmla="*/ 1 w 192"/>
                  <a:gd name="T3" fmla="*/ 0 h 1152"/>
                  <a:gd name="T4" fmla="*/ 1 w 192"/>
                  <a:gd name="T5" fmla="*/ 28 h 1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1" name="Freeform 28"/>
              <p:cNvSpPr>
                <a:spLocks/>
              </p:cNvSpPr>
              <p:nvPr/>
            </p:nvSpPr>
            <p:spPr bwMode="auto">
              <a:xfrm>
                <a:off x="2400" y="774"/>
                <a:ext cx="123" cy="1008"/>
              </a:xfrm>
              <a:custGeom>
                <a:avLst/>
                <a:gdLst>
                  <a:gd name="T0" fmla="*/ 0 w 192"/>
                  <a:gd name="T1" fmla="*/ 28 h 1152"/>
                  <a:gd name="T2" fmla="*/ 1 w 192"/>
                  <a:gd name="T3" fmla="*/ 0 h 1152"/>
                  <a:gd name="T4" fmla="*/ 1 w 192"/>
                  <a:gd name="T5" fmla="*/ 28 h 1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2" name="Freeform 29"/>
              <p:cNvSpPr>
                <a:spLocks/>
              </p:cNvSpPr>
              <p:nvPr/>
            </p:nvSpPr>
            <p:spPr bwMode="auto">
              <a:xfrm>
                <a:off x="3024" y="774"/>
                <a:ext cx="123" cy="1008"/>
              </a:xfrm>
              <a:custGeom>
                <a:avLst/>
                <a:gdLst>
                  <a:gd name="T0" fmla="*/ 0 w 192"/>
                  <a:gd name="T1" fmla="*/ 28 h 1152"/>
                  <a:gd name="T2" fmla="*/ 1 w 192"/>
                  <a:gd name="T3" fmla="*/ 0 h 1152"/>
                  <a:gd name="T4" fmla="*/ 1 w 192"/>
                  <a:gd name="T5" fmla="*/ 28 h 1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3" name="Freeform 30"/>
              <p:cNvSpPr>
                <a:spLocks/>
              </p:cNvSpPr>
              <p:nvPr/>
            </p:nvSpPr>
            <p:spPr bwMode="auto">
              <a:xfrm>
                <a:off x="624" y="774"/>
                <a:ext cx="123" cy="1008"/>
              </a:xfrm>
              <a:custGeom>
                <a:avLst/>
                <a:gdLst>
                  <a:gd name="T0" fmla="*/ 0 w 192"/>
                  <a:gd name="T1" fmla="*/ 28 h 1152"/>
                  <a:gd name="T2" fmla="*/ 1 w 192"/>
                  <a:gd name="T3" fmla="*/ 0 h 1152"/>
                  <a:gd name="T4" fmla="*/ 1 w 192"/>
                  <a:gd name="T5" fmla="*/ 28 h 1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4" name="Freeform 31"/>
              <p:cNvSpPr>
                <a:spLocks/>
              </p:cNvSpPr>
              <p:nvPr/>
            </p:nvSpPr>
            <p:spPr bwMode="auto">
              <a:xfrm>
                <a:off x="3696" y="774"/>
                <a:ext cx="96" cy="1008"/>
              </a:xfrm>
              <a:custGeom>
                <a:avLst/>
                <a:gdLst>
                  <a:gd name="T0" fmla="*/ 0 w 144"/>
                  <a:gd name="T1" fmla="*/ 1008 h 1008"/>
                  <a:gd name="T2" fmla="*/ 1 w 144"/>
                  <a:gd name="T3" fmla="*/ 0 h 1008"/>
                  <a:gd name="T4" fmla="*/ 1 w 144"/>
                  <a:gd name="T5" fmla="*/ 1008 h 100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" h="1008">
                    <a:moveTo>
                      <a:pt x="0" y="1008"/>
                    </a:moveTo>
                    <a:cubicBezTo>
                      <a:pt x="36" y="504"/>
                      <a:pt x="72" y="0"/>
                      <a:pt x="96" y="0"/>
                    </a:cubicBezTo>
                    <a:cubicBezTo>
                      <a:pt x="120" y="0"/>
                      <a:pt x="136" y="840"/>
                      <a:pt x="144" y="1008"/>
                    </a:cubicBezTo>
                  </a:path>
                </a:pathLst>
              </a:custGeom>
              <a:noFill/>
              <a:ln w="28575" cmpd="sng">
                <a:solidFill>
                  <a:srgbClr val="9900CC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5" name="Line 32"/>
              <p:cNvSpPr>
                <a:spLocks noChangeShapeType="1"/>
              </p:cNvSpPr>
              <p:nvPr/>
            </p:nvSpPr>
            <p:spPr bwMode="auto">
              <a:xfrm flipH="1" flipV="1">
                <a:off x="1200" y="576"/>
                <a:ext cx="0" cy="120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6" name="Line 33"/>
              <p:cNvSpPr>
                <a:spLocks noChangeShapeType="1"/>
              </p:cNvSpPr>
              <p:nvPr/>
            </p:nvSpPr>
            <p:spPr bwMode="auto">
              <a:xfrm>
                <a:off x="1824" y="1686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7" name="Line 34"/>
              <p:cNvSpPr>
                <a:spLocks noChangeShapeType="1"/>
              </p:cNvSpPr>
              <p:nvPr/>
            </p:nvSpPr>
            <p:spPr bwMode="auto">
              <a:xfrm>
                <a:off x="2460" y="1686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8" name="Line 35"/>
              <p:cNvSpPr>
                <a:spLocks noChangeShapeType="1"/>
              </p:cNvSpPr>
              <p:nvPr/>
            </p:nvSpPr>
            <p:spPr bwMode="auto">
              <a:xfrm>
                <a:off x="3102" y="1686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9" name="Line 36"/>
              <p:cNvSpPr>
                <a:spLocks noChangeShapeType="1"/>
              </p:cNvSpPr>
              <p:nvPr/>
            </p:nvSpPr>
            <p:spPr bwMode="auto">
              <a:xfrm>
                <a:off x="678" y="1686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23590" name="Object 39"/>
              <p:cNvGraphicFramePr>
                <a:graphicFrameLocks noChangeAspect="1"/>
              </p:cNvGraphicFramePr>
              <p:nvPr/>
            </p:nvGraphicFramePr>
            <p:xfrm>
              <a:off x="912" y="582"/>
              <a:ext cx="20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617" name="Equation" r:id="rId3" imgW="165028" imgH="228501" progId="Equation.3">
                      <p:embed/>
                    </p:oleObj>
                  </mc:Choice>
                  <mc:Fallback>
                    <p:oleObj name="Equation" r:id="rId3" imgW="165028" imgH="228501" progId="Equation.3">
                      <p:embed/>
                      <p:pic>
                        <p:nvPicPr>
                          <p:cNvPr id="0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582"/>
                            <a:ext cx="208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591" name="Freeform 40"/>
              <p:cNvSpPr>
                <a:spLocks/>
              </p:cNvSpPr>
              <p:nvPr/>
            </p:nvSpPr>
            <p:spPr bwMode="auto">
              <a:xfrm>
                <a:off x="3168" y="774"/>
                <a:ext cx="123" cy="1008"/>
              </a:xfrm>
              <a:custGeom>
                <a:avLst/>
                <a:gdLst>
                  <a:gd name="T0" fmla="*/ 0 w 192"/>
                  <a:gd name="T1" fmla="*/ 28 h 1152"/>
                  <a:gd name="T2" fmla="*/ 1 w 192"/>
                  <a:gd name="T3" fmla="*/ 0 h 1152"/>
                  <a:gd name="T4" fmla="*/ 1 w 192"/>
                  <a:gd name="T5" fmla="*/ 28 h 1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2" name="Freeform 41"/>
              <p:cNvSpPr>
                <a:spLocks/>
              </p:cNvSpPr>
              <p:nvPr/>
            </p:nvSpPr>
            <p:spPr bwMode="auto">
              <a:xfrm>
                <a:off x="4176" y="774"/>
                <a:ext cx="123" cy="1008"/>
              </a:xfrm>
              <a:custGeom>
                <a:avLst/>
                <a:gdLst>
                  <a:gd name="T0" fmla="*/ 0 w 192"/>
                  <a:gd name="T1" fmla="*/ 28 h 1152"/>
                  <a:gd name="T2" fmla="*/ 1 w 192"/>
                  <a:gd name="T3" fmla="*/ 0 h 1152"/>
                  <a:gd name="T4" fmla="*/ 1 w 192"/>
                  <a:gd name="T5" fmla="*/ 28 h 1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2" h="1152">
                    <a:moveTo>
                      <a:pt x="0" y="1152"/>
                    </a:moveTo>
                    <a:cubicBezTo>
                      <a:pt x="32" y="576"/>
                      <a:pt x="64" y="0"/>
                      <a:pt x="96" y="0"/>
                    </a:cubicBezTo>
                    <a:cubicBezTo>
                      <a:pt x="128" y="0"/>
                      <a:pt x="176" y="960"/>
                      <a:pt x="192" y="1152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3" name="Line 42"/>
              <p:cNvSpPr>
                <a:spLocks noChangeShapeType="1"/>
              </p:cNvSpPr>
              <p:nvPr/>
            </p:nvSpPr>
            <p:spPr bwMode="auto">
              <a:xfrm>
                <a:off x="3744" y="1686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570" name="Freeform 43"/>
            <p:cNvSpPr>
              <a:spLocks/>
            </p:cNvSpPr>
            <p:nvPr/>
          </p:nvSpPr>
          <p:spPr bwMode="auto">
            <a:xfrm>
              <a:off x="1110" y="768"/>
              <a:ext cx="168" cy="1008"/>
            </a:xfrm>
            <a:custGeom>
              <a:avLst/>
              <a:gdLst>
                <a:gd name="T0" fmla="*/ 0 w 96"/>
                <a:gd name="T1" fmla="*/ 286 h 1056"/>
                <a:gd name="T2" fmla="*/ 306473808 w 96"/>
                <a:gd name="T3" fmla="*/ 0 h 1056"/>
                <a:gd name="T4" fmla="*/ 613459264 w 96"/>
                <a:gd name="T5" fmla="*/ 286 h 10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1056">
                  <a:moveTo>
                    <a:pt x="0" y="1056"/>
                  </a:moveTo>
                  <a:cubicBezTo>
                    <a:pt x="16" y="528"/>
                    <a:pt x="32" y="0"/>
                    <a:pt x="48" y="0"/>
                  </a:cubicBezTo>
                  <a:cubicBezTo>
                    <a:pt x="64" y="0"/>
                    <a:pt x="88" y="880"/>
                    <a:pt x="96" y="105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42732" name="Text Box 44"/>
          <p:cNvSpPr txBox="1">
            <a:spLocks noChangeArrowheads="1"/>
          </p:cNvSpPr>
          <p:nvPr/>
        </p:nvSpPr>
        <p:spPr bwMode="auto">
          <a:xfrm>
            <a:off x="204788" y="3552825"/>
            <a:ext cx="92297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ea typeface="黑体" panose="02010609060101010101" pitchFamily="49" charset="-122"/>
              </a:rPr>
              <a:t>例  </a:t>
            </a:r>
            <a:r>
              <a:rPr lang="zh-CN" altLang="en-US" sz="2800" b="1">
                <a:solidFill>
                  <a:schemeClr val="tx1"/>
                </a:solidFill>
              </a:rPr>
              <a:t>求二级光谱重叠部分光谱范围？</a:t>
            </a:r>
            <a:r>
              <a:rPr lang="en-US" altLang="zh-CN" sz="2800" b="1">
                <a:solidFill>
                  <a:schemeClr val="tx1"/>
                </a:solidFill>
              </a:rPr>
              <a:t>(</a:t>
            </a:r>
            <a:r>
              <a:rPr lang="zh-CN" altLang="en-US" sz="2800" b="1">
                <a:solidFill>
                  <a:schemeClr val="tx1"/>
                </a:solidFill>
              </a:rPr>
              <a:t>可见光</a:t>
            </a:r>
            <a:r>
              <a:rPr lang="en-US" altLang="zh-CN" sz="2800" b="1">
                <a:solidFill>
                  <a:schemeClr val="tx1"/>
                </a:solidFill>
              </a:rPr>
              <a:t>400-760 nm)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242735" name="Rectangle 47"/>
          <p:cNvSpPr>
            <a:spLocks noChangeArrowheads="1"/>
          </p:cNvSpPr>
          <p:nvPr/>
        </p:nvSpPr>
        <p:spPr bwMode="auto">
          <a:xfrm>
            <a:off x="1187450" y="5516563"/>
            <a:ext cx="342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二级光谱重叠部分</a:t>
            </a:r>
          </a:p>
        </p:txBody>
      </p:sp>
      <p:sp>
        <p:nvSpPr>
          <p:cNvPr id="242739" name="AutoShape 51"/>
          <p:cNvSpPr>
            <a:spLocks/>
          </p:cNvSpPr>
          <p:nvPr/>
        </p:nvSpPr>
        <p:spPr bwMode="auto">
          <a:xfrm>
            <a:off x="990600" y="4364038"/>
            <a:ext cx="268288" cy="909637"/>
          </a:xfrm>
          <a:prstGeom prst="leftBrace">
            <a:avLst>
              <a:gd name="adj1" fmla="val 2825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42740" name="Rectangle 52"/>
          <p:cNvSpPr>
            <a:spLocks noChangeArrowheads="1"/>
          </p:cNvSpPr>
          <p:nvPr/>
        </p:nvSpPr>
        <p:spPr bwMode="auto">
          <a:xfrm>
            <a:off x="1116013" y="6092825"/>
            <a:ext cx="4103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三级光谱重叠部分呢？</a:t>
            </a:r>
          </a:p>
        </p:txBody>
      </p:sp>
      <p:pic>
        <p:nvPicPr>
          <p:cNvPr id="20494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5" y="1949450"/>
            <a:ext cx="9239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5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38" y="2471738"/>
            <a:ext cx="3143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6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474913"/>
            <a:ext cx="6905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4119563"/>
            <a:ext cx="3087687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4841875"/>
            <a:ext cx="278447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49271" y="5516975"/>
            <a:ext cx="2396810" cy="52322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87145" y="6106149"/>
            <a:ext cx="2396810" cy="52322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9" name="矩形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03156" y="6415241"/>
            <a:ext cx="2664512" cy="52322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23568" name="图片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9375"/>
            <a:ext cx="733425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0263" y="4699153"/>
            <a:ext cx="3221187" cy="90028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24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2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732" grpId="0" autoUpdateAnimBg="0"/>
      <p:bldP spid="242735" grpId="0"/>
      <p:bldP spid="242739" grpId="0" animBg="1"/>
      <p:bldP spid="2427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9"/>
          <p:cNvSpPr>
            <a:spLocks noChangeArrowheads="1"/>
          </p:cNvSpPr>
          <p:nvPr/>
        </p:nvSpPr>
        <p:spPr bwMode="auto">
          <a:xfrm>
            <a:off x="120650" y="554038"/>
            <a:ext cx="2089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明暗条件</a:t>
            </a:r>
            <a:endParaRPr lang="zh-CN" altLang="en-US" sz="2800">
              <a:solidFill>
                <a:srgbClr val="0000FF"/>
              </a:solidFill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28613" y="1111250"/>
            <a:ext cx="48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极</a:t>
            </a:r>
            <a:endParaRPr kumimoji="1"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小</a:t>
            </a:r>
            <a:endParaRPr kumimoji="1"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值</a:t>
            </a:r>
            <a:endParaRPr kumimoji="1"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36625" y="1746250"/>
            <a:ext cx="57912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单缝衍射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极小</a:t>
            </a:r>
            <a:endParaRPr kumimoji="1" lang="zh-CN" altLang="en-U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AutoShape 6"/>
          <p:cNvSpPr>
            <a:spLocks/>
          </p:cNvSpPr>
          <p:nvPr/>
        </p:nvSpPr>
        <p:spPr bwMode="auto">
          <a:xfrm>
            <a:off x="896938" y="1401763"/>
            <a:ext cx="112712" cy="641350"/>
          </a:xfrm>
          <a:prstGeom prst="leftBrace">
            <a:avLst>
              <a:gd name="adj1" fmla="val 31454"/>
              <a:gd name="adj2" fmla="val 50894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42900" y="2271713"/>
            <a:ext cx="533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极</a:t>
            </a:r>
            <a:endParaRPr kumimoji="1"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大</a:t>
            </a:r>
            <a:endParaRPr kumimoji="1"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062038" y="2332038"/>
            <a:ext cx="3017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双缝干涉极大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1039813" y="2933700"/>
            <a:ext cx="5164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单缝衍射极大无意义</a:t>
            </a:r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3284538" y="1092200"/>
          <a:ext cx="552608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7" name="Equation" r:id="rId3" imgW="5588000" imgH="673100" progId="Equation.DSMT4">
                  <p:embed/>
                </p:oleObj>
              </mc:Choice>
              <mc:Fallback>
                <p:oleObj name="Equation" r:id="rId3" imgW="55880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1092200"/>
                        <a:ext cx="5526087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/>
          <p:cNvGraphicFramePr>
            <a:graphicFrameLocks noChangeAspect="1"/>
          </p:cNvGraphicFramePr>
          <p:nvPr/>
        </p:nvGraphicFramePr>
        <p:xfrm>
          <a:off x="3284538" y="1852613"/>
          <a:ext cx="47339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8" name="Equation" r:id="rId5" imgW="4787900" imgH="393700" progId="Equation.DSMT4">
                  <p:embed/>
                </p:oleObj>
              </mc:Choice>
              <mc:Fallback>
                <p:oleObj name="Equation" r:id="rId5" imgW="47879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1852613"/>
                        <a:ext cx="47339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/>
        </p:nvGraphicFramePr>
        <p:xfrm>
          <a:off x="3335338" y="2447925"/>
          <a:ext cx="48593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" name="Equation" r:id="rId7" imgW="4914900" imgH="393700" progId="Equation.DSMT4">
                  <p:embed/>
                </p:oleObj>
              </mc:Choice>
              <mc:Fallback>
                <p:oleObj name="Equation" r:id="rId7" imgW="49149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338" y="2447925"/>
                        <a:ext cx="4859337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981075" y="1108075"/>
            <a:ext cx="7743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双缝干涉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极小</a:t>
            </a:r>
            <a:endParaRPr kumimoji="1" lang="en-US" altLang="zh-CN" sz="2800" b="1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22" name="AutoShape 6"/>
          <p:cNvSpPr>
            <a:spLocks/>
          </p:cNvSpPr>
          <p:nvPr/>
        </p:nvSpPr>
        <p:spPr bwMode="auto">
          <a:xfrm>
            <a:off x="949325" y="2565400"/>
            <a:ext cx="112713" cy="642938"/>
          </a:xfrm>
          <a:prstGeom prst="leftBrace">
            <a:avLst>
              <a:gd name="adj1" fmla="val 31532"/>
              <a:gd name="adj2" fmla="val 50894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54" name="Rectangle 2"/>
          <p:cNvSpPr>
            <a:spLocks noChangeArrowheads="1"/>
          </p:cNvSpPr>
          <p:nvPr/>
        </p:nvSpPr>
        <p:spPr bwMode="auto">
          <a:xfrm>
            <a:off x="3565525" y="31750"/>
            <a:ext cx="25606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内容回顾</a:t>
            </a:r>
          </a:p>
        </p:txBody>
      </p:sp>
      <p:grpSp>
        <p:nvGrpSpPr>
          <p:cNvPr id="24" name="组合 3"/>
          <p:cNvGrpSpPr>
            <a:grpSpLocks/>
          </p:cNvGrpSpPr>
          <p:nvPr/>
        </p:nvGrpSpPr>
        <p:grpSpPr bwMode="auto">
          <a:xfrm>
            <a:off x="569913" y="3935413"/>
            <a:ext cx="6581775" cy="992187"/>
            <a:chOff x="1692275" y="369410"/>
            <a:chExt cx="6580678" cy="992187"/>
          </a:xfrm>
        </p:grpSpPr>
        <p:graphicFrame>
          <p:nvGraphicFramePr>
            <p:cNvPr id="10261" name="Object 25"/>
            <p:cNvGraphicFramePr>
              <a:graphicFrameLocks noChangeAspect="1"/>
            </p:cNvGraphicFramePr>
            <p:nvPr/>
          </p:nvGraphicFramePr>
          <p:xfrm>
            <a:off x="1925189" y="905985"/>
            <a:ext cx="6347764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0" name="Equation" r:id="rId9" imgW="6235700" imgH="444500" progId="Equation.DSMT4">
                    <p:embed/>
                  </p:oleObj>
                </mc:Choice>
                <mc:Fallback>
                  <p:oleObj name="Equation" r:id="rId9" imgW="6235700" imgH="4445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5189" y="905985"/>
                          <a:ext cx="6347764" cy="455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2" name="Object 26"/>
            <p:cNvGraphicFramePr>
              <a:graphicFrameLocks noChangeAspect="1"/>
            </p:cNvGraphicFramePr>
            <p:nvPr/>
          </p:nvGraphicFramePr>
          <p:xfrm>
            <a:off x="1939476" y="369410"/>
            <a:ext cx="6201729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1" name="Equation" r:id="rId11" imgW="6261100" imgH="444500" progId="Equation.DSMT4">
                    <p:embed/>
                  </p:oleObj>
                </mc:Choice>
                <mc:Fallback>
                  <p:oleObj name="Equation" r:id="rId11" imgW="6261100" imgH="4445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9476" y="369410"/>
                          <a:ext cx="6201729" cy="461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3" name="AutoShape 27"/>
            <p:cNvSpPr>
              <a:spLocks/>
            </p:cNvSpPr>
            <p:nvPr/>
          </p:nvSpPr>
          <p:spPr bwMode="auto">
            <a:xfrm>
              <a:off x="1692275" y="547688"/>
              <a:ext cx="195263" cy="685800"/>
            </a:xfrm>
            <a:prstGeom prst="leftBrace">
              <a:avLst>
                <a:gd name="adj1" fmla="val 29268"/>
                <a:gd name="adj2" fmla="val 49838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665163" y="4916488"/>
          <a:ext cx="19526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2" name="Equation" r:id="rId13" imgW="1790700" imgH="825500" progId="Equation.DSMT4">
                  <p:embed/>
                </p:oleObj>
              </mc:Choice>
              <mc:Fallback>
                <p:oleObj name="Equation" r:id="rId13" imgW="1790700" imgH="825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4916488"/>
                        <a:ext cx="19526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2576513" y="5148263"/>
            <a:ext cx="61880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为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整数比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时，缺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第</a:t>
            </a:r>
            <a:r>
              <a:rPr kumimoji="1" lang="en-US" altLang="zh-CN" sz="2800" b="1" i="1">
                <a:solidFill>
                  <a:srgbClr val="0000CC"/>
                </a:solidFill>
                <a:latin typeface="Times New Roman" panose="02020603050405020304" pitchFamily="18" charset="0"/>
              </a:rPr>
              <a:t>k,2k,3k……</a:t>
            </a:r>
            <a:r>
              <a:rPr kumimoji="1" lang="zh-CN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级</a:t>
            </a:r>
            <a:endParaRPr kumimoji="1" lang="zh-CN" altLang="en-US" sz="28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3" name="Object 12"/>
          <p:cNvGraphicFramePr>
            <a:graphicFrameLocks noChangeAspect="1"/>
          </p:cNvGraphicFramePr>
          <p:nvPr/>
        </p:nvGraphicFramePr>
        <p:xfrm>
          <a:off x="557213" y="5734050"/>
          <a:ext cx="7989887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3" name="BMP 图象" r:id="rId15" imgW="3962953" imgH="1057423" progId="PBrush">
                  <p:embed/>
                </p:oleObj>
              </mc:Choice>
              <mc:Fallback>
                <p:oleObj name="BMP 图象" r:id="rId15" imgW="3962953" imgH="1057423" progId="PBrush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5734050"/>
                        <a:ext cx="7989887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163513" y="3457575"/>
            <a:ext cx="1368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缺级</a:t>
            </a:r>
            <a:endParaRPr lang="zh-CN" altLang="en-US" sz="2800">
              <a:solidFill>
                <a:srgbClr val="0000FF"/>
              </a:solidFill>
            </a:endParaRPr>
          </a:p>
        </p:txBody>
      </p:sp>
      <p:pic>
        <p:nvPicPr>
          <p:cNvPr id="10260" name="图片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r="20338"/>
          <a:stretch>
            <a:fillRect/>
          </a:stretch>
        </p:blipFill>
        <p:spPr bwMode="auto">
          <a:xfrm>
            <a:off x="7300913" y="2892425"/>
            <a:ext cx="1692275" cy="12541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/>
      <p:bldP spid="16" grpId="0"/>
      <p:bldP spid="17" grpId="0"/>
      <p:bldP spid="21" grpId="0"/>
      <p:bldP spid="22" grpId="0" animBg="1"/>
      <p:bldP spid="30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54038" y="260350"/>
            <a:ext cx="7704137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波长为</a:t>
            </a:r>
            <a:r>
              <a:rPr kumimoji="1" lang="zh-CN" altLang="en-US" sz="2800" b="1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=590 nm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的平行光正入射到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每毫米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500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条刻痕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的光栅上时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屏幕上最多可以看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        到多少条明纹</a:t>
            </a:r>
            <a:r>
              <a:rPr kumimoji="1" lang="zh-CN" altLang="en-US" sz="2400" b="1">
                <a:solidFill>
                  <a:schemeClr val="tx1"/>
                </a:solidFill>
                <a:latin typeface="Times New Roman" panose="02020603050405020304" pitchFamily="18" charset="0"/>
              </a:rPr>
              <a:t>？</a:t>
            </a:r>
            <a:endParaRPr kumimoji="1"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676275" y="1865313"/>
            <a:ext cx="2530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解：光栅常数</a:t>
            </a:r>
            <a:endParaRPr kumimoji="1" lang="zh-CN" altLang="en-US" sz="2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3146425" y="1835150"/>
          <a:ext cx="1195388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0" name="Equation" r:id="rId3" imgW="1193800" imgH="673100" progId="Equation.DSMT4">
                  <p:embed/>
                </p:oleObj>
              </mc:Choice>
              <mc:Fallback>
                <p:oleObj name="Equation" r:id="rId3" imgW="1193800" imgH="673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5" y="1835150"/>
                        <a:ext cx="1195388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3025775" y="2733675"/>
          <a:ext cx="43116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1" name="Equation" r:id="rId5" imgW="4102100" imgH="393700" progId="Equation.DSMT4">
                  <p:embed/>
                </p:oleObj>
              </mc:Choice>
              <mc:Fallback>
                <p:oleObj name="Equation" r:id="rId5" imgW="41021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5775" y="2733675"/>
                        <a:ext cx="431165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6"/>
          <p:cNvGraphicFramePr>
            <a:graphicFrameLocks noChangeAspect="1"/>
          </p:cNvGraphicFramePr>
          <p:nvPr/>
        </p:nvGraphicFramePr>
        <p:xfrm>
          <a:off x="1735138" y="3321050"/>
          <a:ext cx="146526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2" name="Equation" r:id="rId7" imgW="939392" imgH="317362" progId="Equation.DSMT4">
                  <p:embed/>
                </p:oleObj>
              </mc:Choice>
              <mc:Fallback>
                <p:oleObj name="Equation" r:id="rId7" imgW="939392" imgH="317362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3321050"/>
                        <a:ext cx="1465262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7" name="Object 7"/>
          <p:cNvGraphicFramePr>
            <a:graphicFrameLocks noChangeAspect="1"/>
          </p:cNvGraphicFramePr>
          <p:nvPr/>
        </p:nvGraphicFramePr>
        <p:xfrm>
          <a:off x="3671888" y="3305175"/>
          <a:ext cx="25193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3" name="Equation" r:id="rId9" imgW="2070100" imgH="469900" progId="Equation.DSMT4">
                  <p:embed/>
                </p:oleObj>
              </mc:Choice>
              <mc:Fallback>
                <p:oleObj name="Equation" r:id="rId9" imgW="2070100" imgH="469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305175"/>
                        <a:ext cx="251936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8" name="Object 8"/>
          <p:cNvGraphicFramePr>
            <a:graphicFrameLocks noChangeAspect="1"/>
          </p:cNvGraphicFramePr>
          <p:nvPr/>
        </p:nvGraphicFramePr>
        <p:xfrm>
          <a:off x="2232025" y="4044950"/>
          <a:ext cx="5040313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4" name="Equation" r:id="rId11" imgW="4368800" imgH="673100" progId="Equation.DSMT4">
                  <p:embed/>
                </p:oleObj>
              </mc:Choice>
              <mc:Fallback>
                <p:oleObj name="Equation" r:id="rId11" imgW="4368800" imgH="673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4044950"/>
                        <a:ext cx="5040313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1490663" y="5070475"/>
            <a:ext cx="530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可以看到                        条明纹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143250" y="4997450"/>
            <a:ext cx="1933575" cy="584200"/>
            <a:chOff x="1554" y="3156"/>
            <a:chExt cx="1218" cy="368"/>
          </a:xfrm>
        </p:grpSpPr>
        <p:sp>
          <p:nvSpPr>
            <p:cNvPr id="24589" name="Rectangle 11"/>
            <p:cNvSpPr>
              <a:spLocks noChangeArrowheads="1"/>
            </p:cNvSpPr>
            <p:nvPr/>
          </p:nvSpPr>
          <p:spPr bwMode="auto">
            <a:xfrm>
              <a:off x="2632" y="3188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5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7</a:t>
              </a:r>
              <a:endPara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90" name="Rectangle 12"/>
            <p:cNvSpPr>
              <a:spLocks noChangeArrowheads="1"/>
            </p:cNvSpPr>
            <p:nvPr/>
          </p:nvSpPr>
          <p:spPr bwMode="auto">
            <a:xfrm>
              <a:off x="2245" y="3188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5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91" name="Rectangle 13"/>
            <p:cNvSpPr>
              <a:spLocks noChangeArrowheads="1"/>
            </p:cNvSpPr>
            <p:nvPr/>
          </p:nvSpPr>
          <p:spPr bwMode="auto">
            <a:xfrm>
              <a:off x="1891" y="3188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5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92" name="Rectangle 14"/>
            <p:cNvSpPr>
              <a:spLocks noChangeArrowheads="1"/>
            </p:cNvSpPr>
            <p:nvPr/>
          </p:nvSpPr>
          <p:spPr bwMode="auto">
            <a:xfrm>
              <a:off x="1554" y="3188"/>
              <a:ext cx="1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5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93" name="Rectangle 15"/>
            <p:cNvSpPr>
              <a:spLocks noChangeArrowheads="1"/>
            </p:cNvSpPr>
            <p:nvPr/>
          </p:nvSpPr>
          <p:spPr bwMode="auto">
            <a:xfrm>
              <a:off x="2425" y="3156"/>
              <a:ext cx="15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500" b="1">
                  <a:solidFill>
                    <a:schemeClr val="tx1"/>
                  </a:solidFill>
                  <a:latin typeface="Symbol" panose="05050102010706020507" pitchFamily="18" charset="2"/>
                </a:rPr>
                <a:t>=</a:t>
              </a:r>
              <a:endPara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94" name="Rectangle 16"/>
            <p:cNvSpPr>
              <a:spLocks noChangeArrowheads="1"/>
            </p:cNvSpPr>
            <p:nvPr/>
          </p:nvSpPr>
          <p:spPr bwMode="auto">
            <a:xfrm>
              <a:off x="2062" y="3156"/>
              <a:ext cx="15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500" b="1">
                  <a:solidFill>
                    <a:schemeClr val="tx1"/>
                  </a:solidFill>
                  <a:latin typeface="Symbol" panose="05050102010706020507" pitchFamily="18" charset="2"/>
                </a:rPr>
                <a:t>+</a:t>
              </a:r>
              <a:endPara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95" name="Rectangle 17"/>
            <p:cNvSpPr>
              <a:spLocks noChangeArrowheads="1"/>
            </p:cNvSpPr>
            <p:nvPr/>
          </p:nvSpPr>
          <p:spPr bwMode="auto">
            <a:xfrm>
              <a:off x="1710" y="3243"/>
              <a:ext cx="1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×</a:t>
              </a:r>
            </a:p>
          </p:txBody>
        </p:sp>
      </p:grpSp>
      <p:graphicFrame>
        <p:nvGraphicFramePr>
          <p:cNvPr id="35859" name="Object 19"/>
          <p:cNvGraphicFramePr>
            <a:graphicFrameLocks noChangeAspect="1"/>
          </p:cNvGraphicFramePr>
          <p:nvPr/>
        </p:nvGraphicFramePr>
        <p:xfrm>
          <a:off x="4538663" y="1946275"/>
          <a:ext cx="16065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5" name="Equation" r:id="rId13" imgW="1548728" imgH="393529" progId="Equation.DSMT4">
                  <p:embed/>
                </p:oleObj>
              </mc:Choice>
              <mc:Fallback>
                <p:oleObj name="Equation" r:id="rId13" imgW="1548728" imgH="393529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8663" y="1946275"/>
                        <a:ext cx="1606550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8" name="Text Box 11"/>
          <p:cNvSpPr txBox="1">
            <a:spLocks noChangeArrowheads="1"/>
          </p:cNvSpPr>
          <p:nvPr/>
        </p:nvSpPr>
        <p:spPr bwMode="auto">
          <a:xfrm>
            <a:off x="8651875" y="63960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</a:rPr>
              <a:t>21</a:t>
            </a:r>
            <a:endParaRPr lang="en-US" altLang="zh-CN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utoUpdateAnimBg="0"/>
      <p:bldP spid="35843" grpId="0" autoUpdateAnimBg="0"/>
      <p:bldP spid="35849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/>
            </a:extLst>
          </p:cNvPr>
          <p:cNvSpPr/>
          <p:nvPr/>
        </p:nvSpPr>
        <p:spPr>
          <a:xfrm>
            <a:off x="547688" y="1979613"/>
            <a:ext cx="3368675" cy="356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609600" y="1228725"/>
            <a:ext cx="4702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解：光栅方程为</a:t>
            </a:r>
          </a:p>
        </p:txBody>
      </p:sp>
      <p:graphicFrame>
        <p:nvGraphicFramePr>
          <p:cNvPr id="51227" name="Object 27"/>
          <p:cNvGraphicFramePr>
            <a:graphicFrameLocks noChangeAspect="1"/>
          </p:cNvGraphicFramePr>
          <p:nvPr/>
        </p:nvGraphicFramePr>
        <p:xfrm>
          <a:off x="4854575" y="2312988"/>
          <a:ext cx="3414713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8" name="MathType 6.0 Equation" r:id="rId3" imgW="1574800" imgH="241300" progId="Equation.DSMT4">
                  <p:embed/>
                </p:oleObj>
              </mc:Choice>
              <mc:Fallback>
                <p:oleObj name="MathType 6.0 Equation" r:id="rId3" imgW="1574800" imgH="2413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575" y="2312988"/>
                        <a:ext cx="3414713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8" name="Object 28"/>
          <p:cNvGraphicFramePr>
            <a:graphicFrameLocks noChangeAspect="1"/>
          </p:cNvGraphicFramePr>
          <p:nvPr/>
        </p:nvGraphicFramePr>
        <p:xfrm>
          <a:off x="4533900" y="3040063"/>
          <a:ext cx="10731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9" name="MathType 6.0 Equation" r:id="rId5" imgW="1028254" imgH="317362" progId="Equation.DSMT4">
                  <p:embed/>
                </p:oleObj>
              </mc:Choice>
              <mc:Fallback>
                <p:oleObj name="MathType 6.0 Equation" r:id="rId5" imgW="1028254" imgH="317362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900" y="3040063"/>
                        <a:ext cx="10731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9" name="Object 29"/>
          <p:cNvGraphicFramePr>
            <a:graphicFrameLocks noChangeAspect="1"/>
          </p:cNvGraphicFramePr>
          <p:nvPr/>
        </p:nvGraphicFramePr>
        <p:xfrm>
          <a:off x="4848225" y="3529013"/>
          <a:ext cx="13335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0" name="Equation" r:id="rId7" imgW="1282700" imgH="393700" progId="Equation.DSMT4">
                  <p:embed/>
                </p:oleObj>
              </mc:Choice>
              <mc:Fallback>
                <p:oleObj name="Equation" r:id="rId7" imgW="1282700" imgH="3937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8225" y="3529013"/>
                        <a:ext cx="13335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0" name="Object 30"/>
          <p:cNvGraphicFramePr>
            <a:graphicFrameLocks noChangeAspect="1"/>
          </p:cNvGraphicFramePr>
          <p:nvPr/>
        </p:nvGraphicFramePr>
        <p:xfrm>
          <a:off x="4119563" y="4016375"/>
          <a:ext cx="412273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1" name="MathType 6.0 Equation" r:id="rId9" imgW="3975100" imgH="469900" progId="Equation.DSMT4">
                  <p:embed/>
                </p:oleObj>
              </mc:Choice>
              <mc:Fallback>
                <p:oleObj name="MathType 6.0 Equation" r:id="rId9" imgW="3975100" imgH="4699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563" y="4016375"/>
                        <a:ext cx="4122737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1" name="Object 31"/>
          <p:cNvGraphicFramePr>
            <a:graphicFrameLocks noChangeAspect="1"/>
          </p:cNvGraphicFramePr>
          <p:nvPr/>
        </p:nvGraphicFramePr>
        <p:xfrm>
          <a:off x="4389438" y="4594225"/>
          <a:ext cx="14398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2" name="MathType 6.0 Equation" r:id="rId11" imgW="1447172" imgH="317362" progId="Equation.DSMT4">
                  <p:embed/>
                </p:oleObj>
              </mc:Choice>
              <mc:Fallback>
                <p:oleObj name="MathType 6.0 Equation" r:id="rId11" imgW="1447172" imgH="317362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9438" y="4594225"/>
                        <a:ext cx="1439862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4" name="Text Box 34"/>
          <p:cNvSpPr txBox="1">
            <a:spLocks noChangeArrowheads="1"/>
          </p:cNvSpPr>
          <p:nvPr/>
        </p:nvSpPr>
        <p:spPr bwMode="auto">
          <a:xfrm>
            <a:off x="3140075" y="5489575"/>
            <a:ext cx="3824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总共见到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7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条，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2301875" y="2951163"/>
            <a:ext cx="1588" cy="2286000"/>
            <a:chOff x="2160" y="912"/>
            <a:chExt cx="0" cy="1440"/>
          </a:xfrm>
        </p:grpSpPr>
        <p:sp>
          <p:nvSpPr>
            <p:cNvPr id="25645" name="Line 38"/>
            <p:cNvSpPr>
              <a:spLocks noChangeShapeType="1"/>
            </p:cNvSpPr>
            <p:nvPr/>
          </p:nvSpPr>
          <p:spPr bwMode="auto">
            <a:xfrm>
              <a:off x="2160" y="912"/>
              <a:ext cx="0" cy="19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6" name="Line 39"/>
            <p:cNvSpPr>
              <a:spLocks noChangeShapeType="1"/>
            </p:cNvSpPr>
            <p:nvPr/>
          </p:nvSpPr>
          <p:spPr bwMode="auto">
            <a:xfrm>
              <a:off x="2160" y="1296"/>
              <a:ext cx="0" cy="19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7" name="Line 40"/>
            <p:cNvSpPr>
              <a:spLocks noChangeShapeType="1"/>
            </p:cNvSpPr>
            <p:nvPr/>
          </p:nvSpPr>
          <p:spPr bwMode="auto">
            <a:xfrm>
              <a:off x="2160" y="1728"/>
              <a:ext cx="0" cy="19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8" name="Line 41"/>
            <p:cNvSpPr>
              <a:spLocks noChangeShapeType="1"/>
            </p:cNvSpPr>
            <p:nvPr/>
          </p:nvSpPr>
          <p:spPr bwMode="auto">
            <a:xfrm>
              <a:off x="2160" y="2160"/>
              <a:ext cx="0" cy="19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42" name="Line 42"/>
          <p:cNvSpPr>
            <a:spLocks noChangeShapeType="1"/>
          </p:cNvSpPr>
          <p:nvPr/>
        </p:nvSpPr>
        <p:spPr bwMode="auto">
          <a:xfrm>
            <a:off x="3544888" y="2043113"/>
            <a:ext cx="52387" cy="311785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43" name="Object 43"/>
          <p:cNvGraphicFramePr>
            <a:graphicFrameLocks noChangeAspect="1"/>
          </p:cNvGraphicFramePr>
          <p:nvPr/>
        </p:nvGraphicFramePr>
        <p:xfrm>
          <a:off x="1400175" y="3281363"/>
          <a:ext cx="114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3" name="Equation" r:id="rId13" imgW="114250" imgH="228501" progId="Equation.DSMT4">
                  <p:embed/>
                </p:oleObj>
              </mc:Choice>
              <mc:Fallback>
                <p:oleObj name="Equation" r:id="rId13" imgW="114250" imgH="228501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81363"/>
                        <a:ext cx="114300" cy="228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4" name="Object 44"/>
          <p:cNvGraphicFramePr>
            <a:graphicFrameLocks noChangeAspect="1"/>
          </p:cNvGraphicFramePr>
          <p:nvPr/>
        </p:nvGraphicFramePr>
        <p:xfrm>
          <a:off x="2308225" y="3775075"/>
          <a:ext cx="173038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4" name="Equation" r:id="rId15" imgW="241091" imgH="317225" progId="Equation.DSMT4">
                  <p:embed/>
                </p:oleObj>
              </mc:Choice>
              <mc:Fallback>
                <p:oleObj name="Equation" r:id="rId15" imgW="241091" imgH="317225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3775075"/>
                        <a:ext cx="173038" cy="2270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5" name="Line 45"/>
          <p:cNvSpPr>
            <a:spLocks noChangeShapeType="1"/>
          </p:cNvSpPr>
          <p:nvPr/>
        </p:nvSpPr>
        <p:spPr bwMode="auto">
          <a:xfrm>
            <a:off x="2301875" y="3560763"/>
            <a:ext cx="609600" cy="762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1082675" y="2951163"/>
            <a:ext cx="1219200" cy="1981200"/>
            <a:chOff x="480" y="768"/>
            <a:chExt cx="768" cy="1248"/>
          </a:xfrm>
        </p:grpSpPr>
        <p:sp>
          <p:nvSpPr>
            <p:cNvPr id="25642" name="Line 47"/>
            <p:cNvSpPr>
              <a:spLocks noChangeShapeType="1"/>
            </p:cNvSpPr>
            <p:nvPr/>
          </p:nvSpPr>
          <p:spPr bwMode="auto">
            <a:xfrm>
              <a:off x="480" y="768"/>
              <a:ext cx="768" cy="38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3" name="Line 48"/>
            <p:cNvSpPr>
              <a:spLocks noChangeShapeType="1"/>
            </p:cNvSpPr>
            <p:nvPr/>
          </p:nvSpPr>
          <p:spPr bwMode="auto">
            <a:xfrm>
              <a:off x="480" y="1200"/>
              <a:ext cx="768" cy="38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4" name="Line 49"/>
            <p:cNvSpPr>
              <a:spLocks noChangeShapeType="1"/>
            </p:cNvSpPr>
            <p:nvPr/>
          </p:nvSpPr>
          <p:spPr bwMode="auto">
            <a:xfrm>
              <a:off x="480" y="1632"/>
              <a:ext cx="768" cy="38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50" name="Line 50"/>
          <p:cNvSpPr>
            <a:spLocks noChangeShapeType="1"/>
          </p:cNvSpPr>
          <p:nvPr/>
        </p:nvSpPr>
        <p:spPr bwMode="auto">
          <a:xfrm flipH="1">
            <a:off x="854075" y="3560763"/>
            <a:ext cx="1371600" cy="0"/>
          </a:xfrm>
          <a:prstGeom prst="line">
            <a:avLst/>
          </a:prstGeom>
          <a:noFill/>
          <a:ln w="28575">
            <a:solidFill>
              <a:srgbClr val="FF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1" name="Line 51"/>
          <p:cNvSpPr>
            <a:spLocks noChangeShapeType="1"/>
          </p:cNvSpPr>
          <p:nvPr/>
        </p:nvSpPr>
        <p:spPr bwMode="auto">
          <a:xfrm flipH="1">
            <a:off x="1920875" y="3560763"/>
            <a:ext cx="304800" cy="533400"/>
          </a:xfrm>
          <a:prstGeom prst="line">
            <a:avLst/>
          </a:prstGeom>
          <a:noFill/>
          <a:ln w="28575">
            <a:solidFill>
              <a:srgbClr val="FF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2" name="Line 52"/>
          <p:cNvSpPr>
            <a:spLocks noChangeShapeType="1"/>
          </p:cNvSpPr>
          <p:nvPr/>
        </p:nvSpPr>
        <p:spPr bwMode="auto">
          <a:xfrm>
            <a:off x="1920875" y="4094163"/>
            <a:ext cx="381000" cy="1524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2301875" y="2265363"/>
            <a:ext cx="1295400" cy="2667000"/>
            <a:chOff x="4320" y="288"/>
            <a:chExt cx="816" cy="1680"/>
          </a:xfrm>
        </p:grpSpPr>
        <p:sp>
          <p:nvSpPr>
            <p:cNvPr id="25639" name="Line 55"/>
            <p:cNvSpPr>
              <a:spLocks noChangeShapeType="1"/>
            </p:cNvSpPr>
            <p:nvPr/>
          </p:nvSpPr>
          <p:spPr bwMode="auto">
            <a:xfrm flipV="1">
              <a:off x="4320" y="288"/>
              <a:ext cx="816" cy="81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0" name="Line 56"/>
            <p:cNvSpPr>
              <a:spLocks noChangeShapeType="1"/>
            </p:cNvSpPr>
            <p:nvPr/>
          </p:nvSpPr>
          <p:spPr bwMode="auto">
            <a:xfrm flipV="1">
              <a:off x="4320" y="720"/>
              <a:ext cx="816" cy="81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1" name="Line 57"/>
            <p:cNvSpPr>
              <a:spLocks noChangeShapeType="1"/>
            </p:cNvSpPr>
            <p:nvPr/>
          </p:nvSpPr>
          <p:spPr bwMode="auto">
            <a:xfrm flipV="1">
              <a:off x="4320" y="1152"/>
              <a:ext cx="816" cy="81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63" name="Line 63"/>
          <p:cNvSpPr>
            <a:spLocks noChangeShapeType="1"/>
          </p:cNvSpPr>
          <p:nvPr/>
        </p:nvSpPr>
        <p:spPr bwMode="auto">
          <a:xfrm flipV="1">
            <a:off x="2301875" y="3941763"/>
            <a:ext cx="304800" cy="304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65"/>
          <p:cNvGrpSpPr>
            <a:grpSpLocks/>
          </p:cNvGrpSpPr>
          <p:nvPr/>
        </p:nvGrpSpPr>
        <p:grpSpPr bwMode="auto">
          <a:xfrm>
            <a:off x="2301875" y="4779963"/>
            <a:ext cx="1143000" cy="609600"/>
            <a:chOff x="1008" y="2544"/>
            <a:chExt cx="720" cy="384"/>
          </a:xfrm>
        </p:grpSpPr>
        <p:sp>
          <p:nvSpPr>
            <p:cNvPr id="25637" name="AutoShape 66"/>
            <p:cNvSpPr>
              <a:spLocks noChangeArrowheads="1"/>
            </p:cNvSpPr>
            <p:nvPr/>
          </p:nvSpPr>
          <p:spPr bwMode="auto">
            <a:xfrm>
              <a:off x="1008" y="2544"/>
              <a:ext cx="720" cy="384"/>
            </a:xfrm>
            <a:prstGeom prst="wedgeEllipseCallout">
              <a:avLst>
                <a:gd name="adj1" fmla="val -36667"/>
                <a:gd name="adj2" fmla="val -165884"/>
              </a:avLst>
            </a:prstGeom>
            <a:solidFill>
              <a:srgbClr val="FFFF99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38" name="Object 67"/>
            <p:cNvGraphicFramePr>
              <a:graphicFrameLocks noChangeAspect="1"/>
            </p:cNvGraphicFramePr>
            <p:nvPr/>
          </p:nvGraphicFramePr>
          <p:xfrm>
            <a:off x="1092" y="2620"/>
            <a:ext cx="55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5" name="MathType 5.0 Equation" r:id="rId17" imgW="875920" imgH="393529" progId="Equation.DSMT4">
                    <p:embed/>
                  </p:oleObj>
                </mc:Choice>
                <mc:Fallback>
                  <p:oleObj name="MathType 5.0 Equation" r:id="rId17" imgW="875920" imgH="393529" progId="Equation.DSMT4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2" y="2620"/>
                          <a:ext cx="552" cy="2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8"/>
          <p:cNvGrpSpPr>
            <a:grpSpLocks/>
          </p:cNvGrpSpPr>
          <p:nvPr/>
        </p:nvGrpSpPr>
        <p:grpSpPr bwMode="auto">
          <a:xfrm>
            <a:off x="701675" y="4627563"/>
            <a:ext cx="1295400" cy="609600"/>
            <a:chOff x="0" y="2448"/>
            <a:chExt cx="816" cy="384"/>
          </a:xfrm>
        </p:grpSpPr>
        <p:sp>
          <p:nvSpPr>
            <p:cNvPr id="25635" name="AutoShape 69"/>
            <p:cNvSpPr>
              <a:spLocks noChangeArrowheads="1"/>
            </p:cNvSpPr>
            <p:nvPr/>
          </p:nvSpPr>
          <p:spPr bwMode="auto">
            <a:xfrm>
              <a:off x="0" y="2448"/>
              <a:ext cx="816" cy="384"/>
            </a:xfrm>
            <a:prstGeom prst="wedgeEllipseCallout">
              <a:avLst>
                <a:gd name="adj1" fmla="val 52819"/>
                <a:gd name="adj2" fmla="val -127606"/>
              </a:avLst>
            </a:prstGeom>
            <a:solidFill>
              <a:srgbClr val="FFFF99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36" name="Object 70"/>
            <p:cNvGraphicFramePr>
              <a:graphicFrameLocks noChangeAspect="1"/>
            </p:cNvGraphicFramePr>
            <p:nvPr/>
          </p:nvGraphicFramePr>
          <p:xfrm>
            <a:off x="184" y="2524"/>
            <a:ext cx="50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6" name="MathType 5.0 Equation" r:id="rId19" imgW="799753" imgH="393529" progId="Equation.DSMT4">
                    <p:embed/>
                  </p:oleObj>
                </mc:Choice>
                <mc:Fallback>
                  <p:oleObj name="MathType 5.0 Equation" r:id="rId19" imgW="799753" imgH="393529" progId="Equation.DSMT4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" y="2524"/>
                          <a:ext cx="504" cy="2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274" name="Object 74"/>
          <p:cNvGraphicFramePr>
            <a:graphicFrameLocks noChangeAspect="1"/>
          </p:cNvGraphicFramePr>
          <p:nvPr/>
        </p:nvGraphicFramePr>
        <p:xfrm>
          <a:off x="6429375" y="2973388"/>
          <a:ext cx="13271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7" name="MathType 6.0 Equation" r:id="rId21" imgW="444307" imgH="203112" progId="Equation.DSMT4">
                  <p:embed/>
                </p:oleObj>
              </mc:Choice>
              <mc:Fallback>
                <p:oleObj name="MathType 6.0 Equation" r:id="rId21" imgW="444307" imgH="203112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2973388"/>
                        <a:ext cx="132715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5" name="Object 75"/>
          <p:cNvGraphicFramePr>
            <a:graphicFrameLocks noChangeAspect="1"/>
          </p:cNvGraphicFramePr>
          <p:nvPr/>
        </p:nvGraphicFramePr>
        <p:xfrm>
          <a:off x="6369050" y="4554538"/>
          <a:ext cx="1228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" name="MathType 6.0 Equation" r:id="rId23" imgW="520474" imgH="203112" progId="Equation.DSMT4">
                  <p:embed/>
                </p:oleObj>
              </mc:Choice>
              <mc:Fallback>
                <p:oleObj name="MathType 6.0 Equation" r:id="rId23" imgW="520474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9050" y="4554538"/>
                        <a:ext cx="1228725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3" name="Text Box 83"/>
          <p:cNvSpPr txBox="1">
            <a:spLocks noChangeArrowheads="1"/>
          </p:cNvSpPr>
          <p:nvPr/>
        </p:nvSpPr>
        <p:spPr bwMode="auto">
          <a:xfrm>
            <a:off x="5332413" y="5511800"/>
            <a:ext cx="3924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零级上方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条，下方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条</a:t>
            </a:r>
          </a:p>
        </p:txBody>
      </p:sp>
      <p:sp>
        <p:nvSpPr>
          <p:cNvPr id="51284" name="Text Box 84"/>
          <p:cNvSpPr txBox="1">
            <a:spLocks noChangeArrowheads="1"/>
          </p:cNvSpPr>
          <p:nvPr/>
        </p:nvSpPr>
        <p:spPr bwMode="auto">
          <a:xfrm>
            <a:off x="641350" y="109538"/>
            <a:ext cx="793591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4.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在例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条件下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平行光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向下斜入射 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=30</a:t>
            </a:r>
            <a:r>
              <a:rPr kumimoji="1" lang="en-US" altLang="zh-CN" sz="2800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0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时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屏幕上最多可以看到哪些条明纹？</a:t>
            </a:r>
          </a:p>
        </p:txBody>
      </p:sp>
      <p:sp>
        <p:nvSpPr>
          <p:cNvPr id="51287" name="Text Box 87"/>
          <p:cNvSpPr txBox="1">
            <a:spLocks noChangeArrowheads="1"/>
          </p:cNvSpPr>
          <p:nvPr/>
        </p:nvSpPr>
        <p:spPr bwMode="auto">
          <a:xfrm>
            <a:off x="4279900" y="1798638"/>
            <a:ext cx="1620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当</a:t>
            </a:r>
          </a:p>
        </p:txBody>
      </p:sp>
      <p:sp>
        <p:nvSpPr>
          <p:cNvPr id="51288" name="Text Box 88"/>
          <p:cNvSpPr txBox="1">
            <a:spLocks noChangeArrowheads="1"/>
          </p:cNvSpPr>
          <p:nvPr/>
        </p:nvSpPr>
        <p:spPr bwMode="auto">
          <a:xfrm>
            <a:off x="4265613" y="3478213"/>
            <a:ext cx="1620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当</a:t>
            </a:r>
          </a:p>
        </p:txBody>
      </p:sp>
      <p:sp>
        <p:nvSpPr>
          <p:cNvPr id="25629" name="Text Box 11"/>
          <p:cNvSpPr txBox="1">
            <a:spLocks noChangeArrowheads="1"/>
          </p:cNvSpPr>
          <p:nvPr/>
        </p:nvSpPr>
        <p:spPr bwMode="auto">
          <a:xfrm>
            <a:off x="8656638" y="63960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</a:rPr>
              <a:t>22</a:t>
            </a:r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23585" name="文本框 7"/>
          <p:cNvSpPr txBox="1">
            <a:spLocks noChangeArrowheads="1"/>
          </p:cNvSpPr>
          <p:nvPr/>
        </p:nvSpPr>
        <p:spPr bwMode="auto">
          <a:xfrm>
            <a:off x="1757363" y="2714625"/>
            <a:ext cx="450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-25000"/>
              <a:t>1</a:t>
            </a:r>
            <a:endParaRPr lang="zh-CN" altLang="en-US" sz="2000" baseline="-25000"/>
          </a:p>
        </p:txBody>
      </p:sp>
      <p:sp>
        <p:nvSpPr>
          <p:cNvPr id="23586" name="文本框 49"/>
          <p:cNvSpPr txBox="1">
            <a:spLocks noChangeArrowheads="1"/>
          </p:cNvSpPr>
          <p:nvPr/>
        </p:nvSpPr>
        <p:spPr bwMode="auto">
          <a:xfrm>
            <a:off x="2401888" y="2595563"/>
            <a:ext cx="450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-25000"/>
              <a:t>2</a:t>
            </a:r>
            <a:endParaRPr lang="zh-CN" altLang="en-US" sz="2000" baseline="-25000"/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41106" y="1231310"/>
            <a:ext cx="4456669" cy="523220"/>
          </a:xfrm>
          <a:prstGeom prst="rect">
            <a:avLst/>
          </a:prstGeom>
          <a:blipFill rotWithShape="0">
            <a:blip r:embed="rId2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9" name="矩形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17722" y="922690"/>
            <a:ext cx="2326278" cy="461665"/>
          </a:xfrm>
          <a:prstGeom prst="rect">
            <a:avLst/>
          </a:prstGeom>
          <a:blipFill rotWithShape="0">
            <a:blip r:embed="rId2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0" name="矩形 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08308" y="1795463"/>
            <a:ext cx="3605539" cy="523220"/>
          </a:xfrm>
          <a:prstGeom prst="rect">
            <a:avLst/>
          </a:prstGeom>
          <a:blipFill rotWithShape="0">
            <a:blip r:embed="rId2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5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1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1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7" dur="500"/>
                                        <p:tgtEl>
                                          <p:spTgt spid="5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1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1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1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1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1204" grpId="0" autoUpdateAnimBg="0"/>
      <p:bldP spid="51234" grpId="0" autoUpdateAnimBg="0"/>
      <p:bldP spid="51242" grpId="0" animBg="1"/>
      <p:bldP spid="51245" grpId="0" animBg="1"/>
      <p:bldP spid="51250" grpId="0" animBg="1"/>
      <p:bldP spid="51251" grpId="0" animBg="1"/>
      <p:bldP spid="51252" grpId="0" animBg="1"/>
      <p:bldP spid="51263" grpId="0" animBg="1"/>
      <p:bldP spid="51283" grpId="0" autoUpdateAnimBg="0"/>
      <p:bldP spid="51284" grpId="0" autoUpdateAnimBg="0"/>
      <p:bldP spid="51287" grpId="0" autoUpdateAnimBg="0"/>
      <p:bldP spid="51288" grpId="0" autoUpdateAnimBg="0"/>
      <p:bldP spid="23585" grpId="0"/>
      <p:bldP spid="2358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/>
            </a:extLst>
          </p:cNvPr>
          <p:cNvSpPr/>
          <p:nvPr/>
        </p:nvSpPr>
        <p:spPr>
          <a:xfrm>
            <a:off x="6657975" y="77788"/>
            <a:ext cx="2478088" cy="3406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269875" y="1911350"/>
            <a:ext cx="6591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1º</a:t>
            </a:r>
            <a:r>
              <a:rPr kumimoji="1" lang="en-US" altLang="zh-CN" sz="2800" b="1" baseline="30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平行光             斜入射时， 光栅方程为</a:t>
            </a:r>
          </a:p>
        </p:txBody>
      </p:sp>
      <p:sp>
        <p:nvSpPr>
          <p:cNvPr id="52229" name="Line 5"/>
          <p:cNvSpPr>
            <a:spLocks noChangeShapeType="1"/>
          </p:cNvSpPr>
          <p:nvPr/>
        </p:nvSpPr>
        <p:spPr bwMode="auto">
          <a:xfrm flipV="1">
            <a:off x="2074863" y="1958975"/>
            <a:ext cx="59055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746125" y="3171825"/>
            <a:ext cx="3419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总共见到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7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条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:</a:t>
            </a:r>
            <a:endParaRPr kumimoji="1" lang="en-US" altLang="zh-CN" sz="2400" b="1">
              <a:solidFill>
                <a:schemeClr val="tx1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3051175" y="3171825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上方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1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条，下方 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5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条</a:t>
            </a:r>
            <a:endParaRPr kumimoji="1" lang="zh-CN" altLang="en-US" sz="2400" b="1">
              <a:solidFill>
                <a:schemeClr val="tx1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52234" name="Rectangle 10"/>
          <p:cNvSpPr>
            <a:spLocks noChangeArrowheads="1"/>
          </p:cNvSpPr>
          <p:nvPr/>
        </p:nvSpPr>
        <p:spPr bwMode="auto">
          <a:xfrm>
            <a:off x="250825" y="3927475"/>
            <a:ext cx="66452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2º</a:t>
            </a:r>
            <a:r>
              <a:rPr kumimoji="1" lang="en-US" altLang="zh-CN" sz="2800" b="1" baseline="30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光栅两边媒质折射率分别为 </a:t>
            </a:r>
            <a:r>
              <a:rPr kumimoji="1"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chemeClr val="tx1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时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   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光栅方程为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36525" y="776288"/>
            <a:ext cx="1763713" cy="1079500"/>
            <a:chOff x="363" y="1706"/>
            <a:chExt cx="1305" cy="680"/>
          </a:xfrm>
        </p:grpSpPr>
        <p:sp>
          <p:nvSpPr>
            <p:cNvPr id="26665" name="AutoShape 15"/>
            <p:cNvSpPr>
              <a:spLocks noChangeArrowheads="1"/>
            </p:cNvSpPr>
            <p:nvPr/>
          </p:nvSpPr>
          <p:spPr bwMode="auto">
            <a:xfrm>
              <a:off x="363" y="1706"/>
              <a:ext cx="1224" cy="680"/>
            </a:xfrm>
            <a:prstGeom prst="irregularSeal1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6666" name="Text Box 16"/>
            <p:cNvSpPr txBox="1">
              <a:spLocks noChangeArrowheads="1"/>
            </p:cNvSpPr>
            <p:nvPr/>
          </p:nvSpPr>
          <p:spPr bwMode="auto">
            <a:xfrm>
              <a:off x="635" y="1842"/>
              <a:ext cx="103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chemeClr val="tx1"/>
                  </a:solidFill>
                  <a:ea typeface="楷体_GB2312"/>
                  <a:cs typeface="楷体_GB2312"/>
                </a:rPr>
                <a:t>讨论</a:t>
              </a:r>
            </a:p>
          </p:txBody>
        </p:sp>
      </p:grpSp>
      <p:sp>
        <p:nvSpPr>
          <p:cNvPr id="26633" name="Text Box 11"/>
          <p:cNvSpPr txBox="1">
            <a:spLocks noChangeArrowheads="1"/>
          </p:cNvSpPr>
          <p:nvPr/>
        </p:nvSpPr>
        <p:spPr bwMode="auto">
          <a:xfrm>
            <a:off x="8651875" y="63960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</a:rPr>
              <a:t>23</a:t>
            </a:r>
            <a:endParaRPr lang="en-US" altLang="zh-CN" sz="1800">
              <a:solidFill>
                <a:schemeClr val="tx1"/>
              </a:solidFill>
            </a:endParaRPr>
          </a:p>
        </p:txBody>
      </p:sp>
      <p:graphicFrame>
        <p:nvGraphicFramePr>
          <p:cNvPr id="13" name="Object 30"/>
          <p:cNvGraphicFramePr>
            <a:graphicFrameLocks noChangeAspect="1"/>
          </p:cNvGraphicFramePr>
          <p:nvPr/>
        </p:nvGraphicFramePr>
        <p:xfrm>
          <a:off x="285750" y="2543175"/>
          <a:ext cx="61785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1" name="MathType 6.0 Equation" r:id="rId3" imgW="5956300" imgH="393700" progId="Equation.DSMT4">
                  <p:embed/>
                </p:oleObj>
              </mc:Choice>
              <mc:Fallback>
                <p:oleObj name="MathType 6.0 Equation" r:id="rId3" imgW="5956300" imgH="3937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543175"/>
                        <a:ext cx="61785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0"/>
          <p:cNvGraphicFramePr>
            <a:graphicFrameLocks noChangeAspect="1"/>
          </p:cNvGraphicFramePr>
          <p:nvPr/>
        </p:nvGraphicFramePr>
        <p:xfrm>
          <a:off x="719138" y="4978400"/>
          <a:ext cx="617696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2" name="Equation" r:id="rId5" imgW="5956300" imgH="393700" progId="Equation.DSMT4">
                  <p:embed/>
                </p:oleObj>
              </mc:Choice>
              <mc:Fallback>
                <p:oleObj name="Equation" r:id="rId5" imgW="5956300" imgH="3937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4978400"/>
                        <a:ext cx="617696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36" name="Group 37"/>
          <p:cNvGrpSpPr>
            <a:grpSpLocks/>
          </p:cNvGrpSpPr>
          <p:nvPr/>
        </p:nvGrpSpPr>
        <p:grpSpPr bwMode="auto">
          <a:xfrm>
            <a:off x="7718425" y="806450"/>
            <a:ext cx="1588" cy="2286000"/>
            <a:chOff x="2160" y="912"/>
            <a:chExt cx="0" cy="1440"/>
          </a:xfrm>
        </p:grpSpPr>
        <p:sp>
          <p:nvSpPr>
            <p:cNvPr id="26661" name="Line 38"/>
            <p:cNvSpPr>
              <a:spLocks noChangeShapeType="1"/>
            </p:cNvSpPr>
            <p:nvPr/>
          </p:nvSpPr>
          <p:spPr bwMode="auto">
            <a:xfrm>
              <a:off x="2160" y="912"/>
              <a:ext cx="0" cy="19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2" name="Line 39"/>
            <p:cNvSpPr>
              <a:spLocks noChangeShapeType="1"/>
            </p:cNvSpPr>
            <p:nvPr/>
          </p:nvSpPr>
          <p:spPr bwMode="auto">
            <a:xfrm>
              <a:off x="2160" y="1296"/>
              <a:ext cx="0" cy="19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3" name="Line 40"/>
            <p:cNvSpPr>
              <a:spLocks noChangeShapeType="1"/>
            </p:cNvSpPr>
            <p:nvPr/>
          </p:nvSpPr>
          <p:spPr bwMode="auto">
            <a:xfrm>
              <a:off x="2160" y="1728"/>
              <a:ext cx="0" cy="19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4" name="Line 41"/>
            <p:cNvSpPr>
              <a:spLocks noChangeShapeType="1"/>
            </p:cNvSpPr>
            <p:nvPr/>
          </p:nvSpPr>
          <p:spPr bwMode="auto">
            <a:xfrm>
              <a:off x="2160" y="2160"/>
              <a:ext cx="0" cy="19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37" name="Line 42"/>
          <p:cNvSpPr>
            <a:spLocks noChangeShapeType="1"/>
          </p:cNvSpPr>
          <p:nvPr/>
        </p:nvSpPr>
        <p:spPr bwMode="auto">
          <a:xfrm>
            <a:off x="8967788" y="120650"/>
            <a:ext cx="46037" cy="28956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638" name="Object 43"/>
          <p:cNvGraphicFramePr>
            <a:graphicFrameLocks noChangeAspect="1"/>
          </p:cNvGraphicFramePr>
          <p:nvPr/>
        </p:nvGraphicFramePr>
        <p:xfrm>
          <a:off x="6816725" y="1136650"/>
          <a:ext cx="114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3" name="Equation" r:id="rId7" imgW="114250" imgH="228501" progId="Equation.DSMT4">
                  <p:embed/>
                </p:oleObj>
              </mc:Choice>
              <mc:Fallback>
                <p:oleObj name="Equation" r:id="rId7" imgW="114250" imgH="228501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725" y="1136650"/>
                        <a:ext cx="114300" cy="228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9" name="Object 44"/>
          <p:cNvGraphicFramePr>
            <a:graphicFrameLocks noChangeAspect="1"/>
          </p:cNvGraphicFramePr>
          <p:nvPr/>
        </p:nvGraphicFramePr>
        <p:xfrm>
          <a:off x="7724775" y="1630363"/>
          <a:ext cx="173038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4" name="Equation" r:id="rId9" imgW="241091" imgH="317225" progId="Equation.DSMT4">
                  <p:embed/>
                </p:oleObj>
              </mc:Choice>
              <mc:Fallback>
                <p:oleObj name="Equation" r:id="rId9" imgW="241091" imgH="317225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4775" y="1630363"/>
                        <a:ext cx="173038" cy="2270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0" name="Line 45"/>
          <p:cNvSpPr>
            <a:spLocks noChangeShapeType="1"/>
          </p:cNvSpPr>
          <p:nvPr/>
        </p:nvSpPr>
        <p:spPr bwMode="auto">
          <a:xfrm>
            <a:off x="7718425" y="1416050"/>
            <a:ext cx="609600" cy="762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Line 50"/>
          <p:cNvSpPr>
            <a:spLocks noChangeShapeType="1"/>
          </p:cNvSpPr>
          <p:nvPr/>
        </p:nvSpPr>
        <p:spPr bwMode="auto">
          <a:xfrm flipH="1">
            <a:off x="6270625" y="1416050"/>
            <a:ext cx="1371600" cy="0"/>
          </a:xfrm>
          <a:prstGeom prst="line">
            <a:avLst/>
          </a:prstGeom>
          <a:noFill/>
          <a:ln w="28575">
            <a:solidFill>
              <a:srgbClr val="FF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2" name="Line 53"/>
          <p:cNvSpPr>
            <a:spLocks noChangeShapeType="1"/>
          </p:cNvSpPr>
          <p:nvPr/>
        </p:nvSpPr>
        <p:spPr bwMode="auto">
          <a:xfrm flipH="1" flipV="1">
            <a:off x="7489825" y="1568450"/>
            <a:ext cx="228600" cy="533400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43" name="Group 54"/>
          <p:cNvGrpSpPr>
            <a:grpSpLocks/>
          </p:cNvGrpSpPr>
          <p:nvPr/>
        </p:nvGrpSpPr>
        <p:grpSpPr bwMode="auto">
          <a:xfrm>
            <a:off x="7718425" y="406400"/>
            <a:ext cx="1243013" cy="2381250"/>
            <a:chOff x="4320" y="468"/>
            <a:chExt cx="783" cy="1500"/>
          </a:xfrm>
        </p:grpSpPr>
        <p:sp>
          <p:nvSpPr>
            <p:cNvPr id="26658" name="Line 55"/>
            <p:cNvSpPr>
              <a:spLocks noChangeShapeType="1"/>
            </p:cNvSpPr>
            <p:nvPr/>
          </p:nvSpPr>
          <p:spPr bwMode="auto">
            <a:xfrm flipV="1">
              <a:off x="4320" y="468"/>
              <a:ext cx="783" cy="6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9" name="Line 56"/>
            <p:cNvSpPr>
              <a:spLocks noChangeShapeType="1"/>
            </p:cNvSpPr>
            <p:nvPr/>
          </p:nvSpPr>
          <p:spPr bwMode="auto">
            <a:xfrm flipV="1">
              <a:off x="4320" y="928"/>
              <a:ext cx="768" cy="60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0" name="Line 57"/>
            <p:cNvSpPr>
              <a:spLocks noChangeShapeType="1"/>
            </p:cNvSpPr>
            <p:nvPr/>
          </p:nvSpPr>
          <p:spPr bwMode="auto">
            <a:xfrm flipV="1">
              <a:off x="4320" y="1362"/>
              <a:ext cx="783" cy="60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44" name="Group 58"/>
          <p:cNvGrpSpPr>
            <a:grpSpLocks/>
          </p:cNvGrpSpPr>
          <p:nvPr/>
        </p:nvGrpSpPr>
        <p:grpSpPr bwMode="auto">
          <a:xfrm>
            <a:off x="6816725" y="1416050"/>
            <a:ext cx="977900" cy="1800225"/>
            <a:chOff x="632" y="1152"/>
            <a:chExt cx="616" cy="1134"/>
          </a:xfrm>
        </p:grpSpPr>
        <p:sp>
          <p:nvSpPr>
            <p:cNvPr id="26655" name="Line 59"/>
            <p:cNvSpPr>
              <a:spLocks noChangeShapeType="1"/>
            </p:cNvSpPr>
            <p:nvPr/>
          </p:nvSpPr>
          <p:spPr bwMode="auto">
            <a:xfrm rot="-5400000">
              <a:off x="809" y="975"/>
              <a:ext cx="213" cy="5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6" name="Line 60"/>
            <p:cNvSpPr>
              <a:spLocks noChangeShapeType="1"/>
            </p:cNvSpPr>
            <p:nvPr/>
          </p:nvSpPr>
          <p:spPr bwMode="auto">
            <a:xfrm rot="-5400000">
              <a:off x="805" y="1411"/>
              <a:ext cx="270" cy="6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7" name="Line 61"/>
            <p:cNvSpPr>
              <a:spLocks noChangeShapeType="1"/>
            </p:cNvSpPr>
            <p:nvPr/>
          </p:nvSpPr>
          <p:spPr bwMode="auto">
            <a:xfrm rot="-5400000">
              <a:off x="841" y="1879"/>
              <a:ext cx="270" cy="5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45" name="Line 62"/>
          <p:cNvSpPr>
            <a:spLocks noChangeShapeType="1"/>
          </p:cNvSpPr>
          <p:nvPr/>
        </p:nvSpPr>
        <p:spPr bwMode="auto">
          <a:xfrm flipH="1">
            <a:off x="7378700" y="1416050"/>
            <a:ext cx="339725" cy="1412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Line 63"/>
          <p:cNvSpPr>
            <a:spLocks noChangeShapeType="1"/>
          </p:cNvSpPr>
          <p:nvPr/>
        </p:nvSpPr>
        <p:spPr bwMode="auto">
          <a:xfrm flipV="1">
            <a:off x="7718425" y="1797050"/>
            <a:ext cx="304800" cy="304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47" name="Group 65"/>
          <p:cNvGrpSpPr>
            <a:grpSpLocks/>
          </p:cNvGrpSpPr>
          <p:nvPr/>
        </p:nvGrpSpPr>
        <p:grpSpPr bwMode="auto">
          <a:xfrm>
            <a:off x="7718425" y="2635250"/>
            <a:ext cx="1143000" cy="609600"/>
            <a:chOff x="1008" y="2544"/>
            <a:chExt cx="720" cy="384"/>
          </a:xfrm>
        </p:grpSpPr>
        <p:sp>
          <p:nvSpPr>
            <p:cNvPr id="26653" name="AutoShape 66"/>
            <p:cNvSpPr>
              <a:spLocks noChangeArrowheads="1"/>
            </p:cNvSpPr>
            <p:nvPr/>
          </p:nvSpPr>
          <p:spPr bwMode="auto">
            <a:xfrm>
              <a:off x="1008" y="2544"/>
              <a:ext cx="720" cy="384"/>
            </a:xfrm>
            <a:prstGeom prst="wedgeEllipseCallout">
              <a:avLst>
                <a:gd name="adj1" fmla="val -36667"/>
                <a:gd name="adj2" fmla="val -165884"/>
              </a:avLst>
            </a:prstGeom>
            <a:solidFill>
              <a:srgbClr val="FFFF99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6654" name="Object 67"/>
            <p:cNvGraphicFramePr>
              <a:graphicFrameLocks noChangeAspect="1"/>
            </p:cNvGraphicFramePr>
            <p:nvPr/>
          </p:nvGraphicFramePr>
          <p:xfrm>
            <a:off x="1092" y="2620"/>
            <a:ext cx="55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85" name="Equation" r:id="rId11" imgW="875920" imgH="393529" progId="Equation.DSMT4">
                    <p:embed/>
                  </p:oleObj>
                </mc:Choice>
                <mc:Fallback>
                  <p:oleObj name="Equation" r:id="rId11" imgW="875920" imgH="393529" progId="Equation.DSMT4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2" y="2620"/>
                          <a:ext cx="552" cy="2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648" name="Group 71"/>
          <p:cNvGrpSpPr>
            <a:grpSpLocks/>
          </p:cNvGrpSpPr>
          <p:nvPr/>
        </p:nvGrpSpPr>
        <p:grpSpPr bwMode="auto">
          <a:xfrm>
            <a:off x="5280025" y="376238"/>
            <a:ext cx="1295400" cy="609600"/>
            <a:chOff x="0" y="912"/>
            <a:chExt cx="816" cy="384"/>
          </a:xfrm>
        </p:grpSpPr>
        <p:sp>
          <p:nvSpPr>
            <p:cNvPr id="4" name="AutoShape 72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0" y="912"/>
              <a:ext cx="816" cy="384"/>
            </a:xfrm>
            <a:prstGeom prst="wedgeEllipseCallout">
              <a:avLst>
                <a:gd name="adj1" fmla="val 126116"/>
                <a:gd name="adj2" fmla="val 131412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kumimoji="1" lang="zh-CN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6652" name="Object 73"/>
            <p:cNvGraphicFramePr>
              <a:graphicFrameLocks noChangeAspect="1"/>
            </p:cNvGraphicFramePr>
            <p:nvPr/>
          </p:nvGraphicFramePr>
          <p:xfrm>
            <a:off x="145" y="994"/>
            <a:ext cx="50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86" name="Equation" r:id="rId13" imgW="799753" imgH="393529" progId="Equation.DSMT4">
                    <p:embed/>
                  </p:oleObj>
                </mc:Choice>
                <mc:Fallback>
                  <p:oleObj name="Equation" r:id="rId13" imgW="799753" imgH="393529" progId="Equation.DSMT4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" y="994"/>
                          <a:ext cx="504" cy="2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649" name="文本框 42"/>
          <p:cNvSpPr txBox="1">
            <a:spLocks noChangeArrowheads="1"/>
          </p:cNvSpPr>
          <p:nvPr/>
        </p:nvSpPr>
        <p:spPr bwMode="auto">
          <a:xfrm>
            <a:off x="7178675" y="600075"/>
            <a:ext cx="450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-25000"/>
              <a:t>1</a:t>
            </a:r>
            <a:endParaRPr lang="zh-CN" altLang="en-US" sz="2000" baseline="-25000"/>
          </a:p>
        </p:txBody>
      </p:sp>
      <p:sp>
        <p:nvSpPr>
          <p:cNvPr id="26650" name="文本框 43"/>
          <p:cNvSpPr txBox="1">
            <a:spLocks noChangeArrowheads="1"/>
          </p:cNvSpPr>
          <p:nvPr/>
        </p:nvSpPr>
        <p:spPr bwMode="auto">
          <a:xfrm>
            <a:off x="7823200" y="481013"/>
            <a:ext cx="450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-25000"/>
              <a:t>2</a:t>
            </a:r>
            <a:endParaRPr lang="zh-CN" altLang="en-US" sz="2000" baseline="-2500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autoUpdateAnimBg="0"/>
      <p:bldP spid="52229" grpId="0" animBg="1"/>
      <p:bldP spid="52231" grpId="0" autoUpdateAnimBg="0"/>
      <p:bldP spid="52233" grpId="0" autoUpdateAnimBg="0"/>
      <p:bldP spid="52234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6097588" y="1887538"/>
            <a:ext cx="1676400" cy="1828800"/>
          </a:xfrm>
          <a:prstGeom prst="rect">
            <a:avLst/>
          </a:prstGeom>
          <a:solidFill>
            <a:srgbClr val="66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6173788" y="2192338"/>
            <a:ext cx="533400" cy="381000"/>
          </a:xfrm>
          <a:prstGeom prst="wedgeEllipseCallout">
            <a:avLst>
              <a:gd name="adj1" fmla="val 75597"/>
              <a:gd name="adj2" fmla="val 74167"/>
            </a:avLst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sz="28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604838" y="279400"/>
            <a:ext cx="81756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5.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设计一光栅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要求把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第一级可见光谱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扩展到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30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     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角</a:t>
            </a:r>
            <a:r>
              <a:rPr kumimoji="1" lang="zh-CN" altLang="en-US" sz="2800" b="1">
                <a:solidFill>
                  <a:schemeClr val="tx1"/>
                </a:solidFill>
              </a:rPr>
              <a:t>范围</a:t>
            </a:r>
            <a:r>
              <a:rPr kumimoji="1" lang="en-US" altLang="zh-CN" sz="2800" b="1">
                <a:solidFill>
                  <a:schemeClr val="tx1"/>
                </a:solidFill>
              </a:rPr>
              <a:t>, </a:t>
            </a:r>
            <a:r>
              <a:rPr kumimoji="1" lang="zh-CN" altLang="en-US" sz="2800" b="1">
                <a:solidFill>
                  <a:srgbClr val="0000FF"/>
                </a:solidFill>
              </a:rPr>
              <a:t>第二级光谱缺级</a:t>
            </a:r>
            <a:r>
              <a:rPr kumimoji="1" lang="en-US" altLang="zh-CN" sz="2800" b="1">
                <a:solidFill>
                  <a:schemeClr val="tx1"/>
                </a:solidFill>
              </a:rPr>
              <a:t>, </a:t>
            </a:r>
            <a:r>
              <a:rPr kumimoji="1" lang="zh-CN" altLang="en-US" sz="2800" b="1">
                <a:solidFill>
                  <a:schemeClr val="tx1"/>
                </a:solidFill>
              </a:rPr>
              <a:t>试确定</a:t>
            </a:r>
            <a:r>
              <a:rPr kumimoji="1"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kumimoji="1" lang="zh-CN" altLang="en-US" sz="2800" b="1">
                <a:solidFill>
                  <a:schemeClr val="tx1"/>
                </a:solidFill>
              </a:rPr>
              <a:t>、</a:t>
            </a:r>
            <a:r>
              <a:rPr kumimoji="1"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800" b="1">
                <a:solidFill>
                  <a:schemeClr val="tx1"/>
                </a:solidFill>
              </a:rPr>
              <a:t>之值？</a:t>
            </a:r>
            <a:endParaRPr kumimoji="1" lang="zh-CN" altLang="en-US" sz="28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>
            <a:off x="7164388" y="1887538"/>
            <a:ext cx="0" cy="1828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Line 11"/>
          <p:cNvSpPr>
            <a:spLocks noChangeShapeType="1"/>
          </p:cNvSpPr>
          <p:nvPr/>
        </p:nvSpPr>
        <p:spPr bwMode="auto">
          <a:xfrm>
            <a:off x="6249988" y="3106738"/>
            <a:ext cx="1447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>
            <a:off x="7164388" y="3106738"/>
            <a:ext cx="381000" cy="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7164388" y="2192338"/>
            <a:ext cx="381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>
            <a:off x="7164388" y="2573338"/>
            <a:ext cx="381000" cy="0"/>
          </a:xfrm>
          <a:prstGeom prst="line">
            <a:avLst/>
          </a:prstGeom>
          <a:noFill/>
          <a:ln w="38100">
            <a:solidFill>
              <a:srgbClr val="99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Line 15"/>
          <p:cNvSpPr>
            <a:spLocks noChangeShapeType="1"/>
          </p:cNvSpPr>
          <p:nvPr/>
        </p:nvSpPr>
        <p:spPr bwMode="auto">
          <a:xfrm flipH="1">
            <a:off x="6249988" y="2573338"/>
            <a:ext cx="914400" cy="533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4" name="Line 16"/>
          <p:cNvSpPr>
            <a:spLocks noChangeShapeType="1"/>
          </p:cNvSpPr>
          <p:nvPr/>
        </p:nvSpPr>
        <p:spPr bwMode="auto">
          <a:xfrm flipH="1">
            <a:off x="6249988" y="2192338"/>
            <a:ext cx="914400" cy="914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7905" name="Object 17"/>
          <p:cNvGraphicFramePr>
            <a:graphicFrameLocks noChangeAspect="1"/>
          </p:cNvGraphicFramePr>
          <p:nvPr/>
        </p:nvGraphicFramePr>
        <p:xfrm>
          <a:off x="7812088" y="2960688"/>
          <a:ext cx="684212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3" name="Equation" r:id="rId3" imgW="774364" imgH="317362" progId="Equation.DSMT4">
                  <p:embed/>
                </p:oleObj>
              </mc:Choice>
              <mc:Fallback>
                <p:oleObj name="Equation" r:id="rId3" imgW="774364" imgH="317362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2960688"/>
                        <a:ext cx="684212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6" name="Object 18"/>
          <p:cNvGraphicFramePr>
            <a:graphicFrameLocks noChangeAspect="1"/>
          </p:cNvGraphicFramePr>
          <p:nvPr/>
        </p:nvGraphicFramePr>
        <p:xfrm>
          <a:off x="7810500" y="2478088"/>
          <a:ext cx="6492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4" name="Equation" r:id="rId5" imgW="748975" imgH="317362" progId="Equation.DSMT4">
                  <p:embed/>
                </p:oleObj>
              </mc:Choice>
              <mc:Fallback>
                <p:oleObj name="Equation" r:id="rId5" imgW="748975" imgH="317362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0" y="2478088"/>
                        <a:ext cx="649288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7" name="Object 19"/>
          <p:cNvGraphicFramePr>
            <a:graphicFrameLocks noChangeAspect="1"/>
          </p:cNvGraphicFramePr>
          <p:nvPr/>
        </p:nvGraphicFramePr>
        <p:xfrm>
          <a:off x="7812088" y="2008188"/>
          <a:ext cx="612775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5" name="Equation" r:id="rId7" imgW="748975" imgH="317362" progId="Equation.DSMT4">
                  <p:embed/>
                </p:oleObj>
              </mc:Choice>
              <mc:Fallback>
                <p:oleObj name="Equation" r:id="rId7" imgW="748975" imgH="317362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2008188"/>
                        <a:ext cx="612775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8" name="Object 20"/>
          <p:cNvGraphicFramePr>
            <a:graphicFrameLocks noChangeAspect="1"/>
          </p:cNvGraphicFramePr>
          <p:nvPr/>
        </p:nvGraphicFramePr>
        <p:xfrm>
          <a:off x="8431213" y="1989138"/>
          <a:ext cx="2889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6" name="Equation" r:id="rId9" imgW="342751" imgH="431613" progId="Equation.DSMT4">
                  <p:embed/>
                </p:oleObj>
              </mc:Choice>
              <mc:Fallback>
                <p:oleObj name="Equation" r:id="rId9" imgW="342751" imgH="431613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1213" y="1989138"/>
                        <a:ext cx="28892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9" name="Text Box 21"/>
          <p:cNvSpPr txBox="1">
            <a:spLocks noChangeArrowheads="1"/>
          </p:cNvSpPr>
          <p:nvPr/>
        </p:nvSpPr>
        <p:spPr bwMode="auto">
          <a:xfrm>
            <a:off x="682625" y="1557338"/>
            <a:ext cx="327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解：可见光</a:t>
            </a:r>
          </a:p>
        </p:txBody>
      </p:sp>
      <p:graphicFrame>
        <p:nvGraphicFramePr>
          <p:cNvPr id="37911" name="Object 23"/>
          <p:cNvGraphicFramePr>
            <a:graphicFrameLocks noChangeAspect="1"/>
          </p:cNvGraphicFramePr>
          <p:nvPr/>
        </p:nvGraphicFramePr>
        <p:xfrm>
          <a:off x="2916238" y="2024063"/>
          <a:ext cx="30321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7" name="Equation" r:id="rId11" imgW="330057" imgH="431613" progId="Equation.DSMT4">
                  <p:embed/>
                </p:oleObj>
              </mc:Choice>
              <mc:Fallback>
                <p:oleObj name="Equation" r:id="rId11" imgW="330057" imgH="431613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024063"/>
                        <a:ext cx="303212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2592388" y="1700213"/>
            <a:ext cx="2843212" cy="323850"/>
            <a:chOff x="1633" y="1071"/>
            <a:chExt cx="1791" cy="204"/>
          </a:xfrm>
        </p:grpSpPr>
        <p:graphicFrame>
          <p:nvGraphicFramePr>
            <p:cNvPr id="27690" name="Object 24"/>
            <p:cNvGraphicFramePr>
              <a:graphicFrameLocks noChangeAspect="1"/>
            </p:cNvGraphicFramePr>
            <p:nvPr/>
          </p:nvGraphicFramePr>
          <p:xfrm>
            <a:off x="1633" y="1071"/>
            <a:ext cx="671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78" name="Equation" r:id="rId13" imgW="1066337" imgH="317362" progId="Equation.DSMT4">
                    <p:embed/>
                  </p:oleObj>
                </mc:Choice>
                <mc:Fallback>
                  <p:oleObj name="Equation" r:id="rId13" imgW="1066337" imgH="317362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3" y="1071"/>
                          <a:ext cx="671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91" name="Object 25"/>
            <p:cNvGraphicFramePr>
              <a:graphicFrameLocks noChangeAspect="1"/>
            </p:cNvGraphicFramePr>
            <p:nvPr/>
          </p:nvGraphicFramePr>
          <p:xfrm>
            <a:off x="2744" y="1074"/>
            <a:ext cx="680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79" name="Equation" r:id="rId15" imgW="1066337" imgH="317362" progId="Equation.DSMT4">
                    <p:embed/>
                  </p:oleObj>
                </mc:Choice>
                <mc:Fallback>
                  <p:oleObj name="Equation" r:id="rId15" imgW="1066337" imgH="317362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1074"/>
                          <a:ext cx="680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92" name="Line 26"/>
            <p:cNvSpPr>
              <a:spLocks noChangeShapeType="1"/>
            </p:cNvSpPr>
            <p:nvPr/>
          </p:nvSpPr>
          <p:spPr bwMode="auto">
            <a:xfrm>
              <a:off x="2312" y="1185"/>
              <a:ext cx="43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37915" name="Object 27"/>
          <p:cNvGraphicFramePr>
            <a:graphicFrameLocks noChangeAspect="1"/>
          </p:cNvGraphicFramePr>
          <p:nvPr/>
        </p:nvGraphicFramePr>
        <p:xfrm>
          <a:off x="4787900" y="1989138"/>
          <a:ext cx="31591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0" name="Equation" r:id="rId17" imgW="342751" imgH="431613" progId="Equation.DSMT4">
                  <p:embed/>
                </p:oleObj>
              </mc:Choice>
              <mc:Fallback>
                <p:oleObj name="Equation" r:id="rId17" imgW="342751" imgH="431613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989138"/>
                        <a:ext cx="315913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6" name="Object 28"/>
          <p:cNvGraphicFramePr>
            <a:graphicFrameLocks noChangeAspect="1"/>
          </p:cNvGraphicFramePr>
          <p:nvPr/>
        </p:nvGraphicFramePr>
        <p:xfrm>
          <a:off x="1476375" y="2735263"/>
          <a:ext cx="73818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1" name="Equation" r:id="rId19" imgW="748975" imgH="317362" progId="Equation.DSMT4">
                  <p:embed/>
                </p:oleObj>
              </mc:Choice>
              <mc:Fallback>
                <p:oleObj name="Equation" r:id="rId19" imgW="748975" imgH="317362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735263"/>
                        <a:ext cx="738188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7" name="Object 29"/>
          <p:cNvGraphicFramePr>
            <a:graphicFrameLocks noChangeAspect="1"/>
          </p:cNvGraphicFramePr>
          <p:nvPr/>
        </p:nvGraphicFramePr>
        <p:xfrm>
          <a:off x="2520950" y="2487613"/>
          <a:ext cx="16192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2" name="Equation" r:id="rId21" imgW="1625600" imgH="431800" progId="Equation.DSMT4">
                  <p:embed/>
                </p:oleObj>
              </mc:Choice>
              <mc:Fallback>
                <p:oleObj name="Equation" r:id="rId21" imgW="1625600" imgH="4318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2487613"/>
                        <a:ext cx="16192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8" name="Object 30"/>
          <p:cNvGraphicFramePr>
            <a:graphicFrameLocks noChangeAspect="1"/>
          </p:cNvGraphicFramePr>
          <p:nvPr/>
        </p:nvGraphicFramePr>
        <p:xfrm>
          <a:off x="2449513" y="2987675"/>
          <a:ext cx="262731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3" name="Equation" r:id="rId23" imgW="2654300" imgH="482600" progId="Equation.DSMT4">
                  <p:embed/>
                </p:oleObj>
              </mc:Choice>
              <mc:Fallback>
                <p:oleObj name="Equation" r:id="rId23" imgW="2654300" imgH="4826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9513" y="2987675"/>
                        <a:ext cx="2627312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19" name="AutoShape 31"/>
          <p:cNvSpPr>
            <a:spLocks/>
          </p:cNvSpPr>
          <p:nvPr/>
        </p:nvSpPr>
        <p:spPr bwMode="auto">
          <a:xfrm>
            <a:off x="2282825" y="2649538"/>
            <a:ext cx="76200" cy="533400"/>
          </a:xfrm>
          <a:prstGeom prst="leftBrace">
            <a:avLst>
              <a:gd name="adj1" fmla="val 58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37920" name="Object 32"/>
          <p:cNvGraphicFramePr>
            <a:graphicFrameLocks noChangeAspect="1"/>
          </p:cNvGraphicFramePr>
          <p:nvPr/>
        </p:nvGraphicFramePr>
        <p:xfrm>
          <a:off x="2413000" y="3465513"/>
          <a:ext cx="1439863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4" name="Equation" r:id="rId25" imgW="1473200" imgH="762000" progId="Equation.DSMT4">
                  <p:embed/>
                </p:oleObj>
              </mc:Choice>
              <mc:Fallback>
                <p:oleObj name="Equation" r:id="rId25" imgW="1473200" imgH="7620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3465513"/>
                        <a:ext cx="1439863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1" name="Object 33"/>
          <p:cNvGraphicFramePr>
            <a:graphicFrameLocks noChangeAspect="1"/>
          </p:cNvGraphicFramePr>
          <p:nvPr/>
        </p:nvGraphicFramePr>
        <p:xfrm>
          <a:off x="2374900" y="4073525"/>
          <a:ext cx="42132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5" name="Equation" r:id="rId27" imgW="4432300" imgH="762000" progId="Equation.DSMT4">
                  <p:embed/>
                </p:oleObj>
              </mc:Choice>
              <mc:Fallback>
                <p:oleObj name="Equation" r:id="rId27" imgW="4432300" imgH="7620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4073525"/>
                        <a:ext cx="42132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2" name="Object 34"/>
          <p:cNvGraphicFramePr>
            <a:graphicFrameLocks noChangeAspect="1"/>
          </p:cNvGraphicFramePr>
          <p:nvPr/>
        </p:nvGraphicFramePr>
        <p:xfrm>
          <a:off x="1655763" y="4838700"/>
          <a:ext cx="49323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6" name="Equation" r:id="rId29" imgW="5499100" imgH="914400" progId="Equation.DSMT4">
                  <p:embed/>
                </p:oleObj>
              </mc:Choice>
              <mc:Fallback>
                <p:oleObj name="Equation" r:id="rId29" imgW="5499100" imgH="9144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763" y="4838700"/>
                        <a:ext cx="493236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3" name="Object 35"/>
          <p:cNvGraphicFramePr>
            <a:graphicFrameLocks noChangeAspect="1"/>
          </p:cNvGraphicFramePr>
          <p:nvPr/>
        </p:nvGraphicFramePr>
        <p:xfrm>
          <a:off x="1871663" y="5805488"/>
          <a:ext cx="82867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7" name="Equation" r:id="rId31" imgW="901309" imgH="672808" progId="Equation.DSMT4">
                  <p:embed/>
                </p:oleObj>
              </mc:Choice>
              <mc:Fallback>
                <p:oleObj name="Equation" r:id="rId31" imgW="901309" imgH="672808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5805488"/>
                        <a:ext cx="828675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4" name="Object 36"/>
          <p:cNvGraphicFramePr>
            <a:graphicFrameLocks noChangeAspect="1"/>
          </p:cNvGraphicFramePr>
          <p:nvPr/>
        </p:nvGraphicFramePr>
        <p:xfrm>
          <a:off x="3816350" y="5770563"/>
          <a:ext cx="2160588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8" name="Equation" r:id="rId33" imgW="2247900" imgH="673100" progId="Equation.DSMT4">
                  <p:embed/>
                </p:oleObj>
              </mc:Choice>
              <mc:Fallback>
                <p:oleObj name="Equation" r:id="rId33" imgW="2247900" imgH="6731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350" y="5770563"/>
                        <a:ext cx="2160588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25" name="Line 37"/>
          <p:cNvSpPr>
            <a:spLocks noChangeShapeType="1"/>
          </p:cNvSpPr>
          <p:nvPr/>
        </p:nvSpPr>
        <p:spPr bwMode="auto">
          <a:xfrm>
            <a:off x="2895600" y="6105525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6" name="AutoShape 38"/>
          <p:cNvSpPr>
            <a:spLocks/>
          </p:cNvSpPr>
          <p:nvPr/>
        </p:nvSpPr>
        <p:spPr bwMode="auto">
          <a:xfrm>
            <a:off x="2201863" y="3825875"/>
            <a:ext cx="138112" cy="755650"/>
          </a:xfrm>
          <a:prstGeom prst="leftBrace">
            <a:avLst>
              <a:gd name="adj1" fmla="val 455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37929" name="Object 41"/>
          <p:cNvGraphicFramePr>
            <a:graphicFrameLocks noChangeAspect="1"/>
          </p:cNvGraphicFramePr>
          <p:nvPr/>
        </p:nvGraphicFramePr>
        <p:xfrm>
          <a:off x="8459788" y="2457450"/>
          <a:ext cx="2762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9" name="Equation" r:id="rId35" imgW="330057" imgH="431613" progId="Equation.DSMT4">
                  <p:embed/>
                </p:oleObj>
              </mc:Choice>
              <mc:Fallback>
                <p:oleObj name="Equation" r:id="rId35" imgW="330057" imgH="431613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9788" y="2457450"/>
                        <a:ext cx="2762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30" name="AutoShape 42"/>
          <p:cNvSpPr>
            <a:spLocks/>
          </p:cNvSpPr>
          <p:nvPr/>
        </p:nvSpPr>
        <p:spPr bwMode="auto">
          <a:xfrm>
            <a:off x="7621588" y="2192338"/>
            <a:ext cx="152400" cy="381000"/>
          </a:xfrm>
          <a:prstGeom prst="rightBrace">
            <a:avLst>
              <a:gd name="adj1" fmla="val 20833"/>
              <a:gd name="adj2" fmla="val 5375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7932" name="Arc 44"/>
          <p:cNvSpPr>
            <a:spLocks/>
          </p:cNvSpPr>
          <p:nvPr/>
        </p:nvSpPr>
        <p:spPr bwMode="auto">
          <a:xfrm>
            <a:off x="6478588" y="2649538"/>
            <a:ext cx="366712" cy="460375"/>
          </a:xfrm>
          <a:custGeom>
            <a:avLst/>
            <a:gdLst>
              <a:gd name="T0" fmla="*/ 2147483646 w 17362"/>
              <a:gd name="T1" fmla="*/ 0 h 18628"/>
              <a:gd name="T2" fmla="*/ 2147483646 w 17362"/>
              <a:gd name="T3" fmla="*/ 2147483646 h 18628"/>
              <a:gd name="T4" fmla="*/ 0 w 17362"/>
              <a:gd name="T5" fmla="*/ 2147483646 h 18628"/>
              <a:gd name="T6" fmla="*/ 0 60000 65536"/>
              <a:gd name="T7" fmla="*/ 0 60000 65536"/>
              <a:gd name="T8" fmla="*/ 0 60000 65536"/>
              <a:gd name="T9" fmla="*/ 0 w 17362"/>
              <a:gd name="T10" fmla="*/ 0 h 18628"/>
              <a:gd name="T11" fmla="*/ 17362 w 17362"/>
              <a:gd name="T12" fmla="*/ 18628 h 186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2" h="18628" fill="none" extrusionOk="0">
                <a:moveTo>
                  <a:pt x="10934" y="0"/>
                </a:moveTo>
                <a:cubicBezTo>
                  <a:pt x="13444" y="1473"/>
                  <a:pt x="15630" y="3438"/>
                  <a:pt x="17361" y="5778"/>
                </a:cubicBezTo>
              </a:path>
              <a:path w="17362" h="18628" stroke="0" extrusionOk="0">
                <a:moveTo>
                  <a:pt x="10934" y="0"/>
                </a:moveTo>
                <a:cubicBezTo>
                  <a:pt x="13444" y="1473"/>
                  <a:pt x="15630" y="3438"/>
                  <a:pt x="17361" y="5778"/>
                </a:cubicBezTo>
                <a:lnTo>
                  <a:pt x="0" y="18628"/>
                </a:lnTo>
                <a:lnTo>
                  <a:pt x="10934" y="0"/>
                </a:lnTo>
                <a:close/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Arc 45"/>
          <p:cNvSpPr>
            <a:spLocks/>
          </p:cNvSpPr>
          <p:nvPr/>
        </p:nvSpPr>
        <p:spPr bwMode="auto">
          <a:xfrm>
            <a:off x="6478588" y="2878138"/>
            <a:ext cx="268287" cy="377825"/>
          </a:xfrm>
          <a:custGeom>
            <a:avLst/>
            <a:gdLst>
              <a:gd name="T0" fmla="*/ 2147483646 w 19906"/>
              <a:gd name="T1" fmla="*/ 0 h 18644"/>
              <a:gd name="T2" fmla="*/ 2147483646 w 19906"/>
              <a:gd name="T3" fmla="*/ 2147483646 h 18644"/>
              <a:gd name="T4" fmla="*/ 0 w 19906"/>
              <a:gd name="T5" fmla="*/ 2147483646 h 18644"/>
              <a:gd name="T6" fmla="*/ 0 60000 65536"/>
              <a:gd name="T7" fmla="*/ 0 60000 65536"/>
              <a:gd name="T8" fmla="*/ 0 60000 65536"/>
              <a:gd name="T9" fmla="*/ 0 w 19906"/>
              <a:gd name="T10" fmla="*/ 0 h 18644"/>
              <a:gd name="T11" fmla="*/ 19906 w 19906"/>
              <a:gd name="T12" fmla="*/ 18644 h 186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906" h="18644" fill="none" extrusionOk="0">
                <a:moveTo>
                  <a:pt x="10906" y="0"/>
                </a:moveTo>
                <a:cubicBezTo>
                  <a:pt x="14936" y="2357"/>
                  <a:pt x="18093" y="5956"/>
                  <a:pt x="19906" y="10258"/>
                </a:cubicBezTo>
              </a:path>
              <a:path w="19906" h="18644" stroke="0" extrusionOk="0">
                <a:moveTo>
                  <a:pt x="10906" y="0"/>
                </a:moveTo>
                <a:cubicBezTo>
                  <a:pt x="14936" y="2357"/>
                  <a:pt x="18093" y="5956"/>
                  <a:pt x="19906" y="10258"/>
                </a:cubicBezTo>
                <a:lnTo>
                  <a:pt x="0" y="18644"/>
                </a:lnTo>
                <a:lnTo>
                  <a:pt x="10906" y="0"/>
                </a:lnTo>
                <a:close/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7934" name="Object 46"/>
          <p:cNvGraphicFramePr>
            <a:graphicFrameLocks noChangeAspect="1"/>
          </p:cNvGraphicFramePr>
          <p:nvPr/>
        </p:nvGraphicFramePr>
        <p:xfrm>
          <a:off x="6729413" y="2813050"/>
          <a:ext cx="25558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0" name="Equation" r:id="rId37" imgW="304668" imgH="431613" progId="Equation.DSMT4">
                  <p:embed/>
                </p:oleObj>
              </mc:Choice>
              <mc:Fallback>
                <p:oleObj name="Equation" r:id="rId37" imgW="304668" imgH="431613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9413" y="2813050"/>
                        <a:ext cx="255587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5" name="Object 47"/>
          <p:cNvGraphicFramePr>
            <a:graphicFrameLocks noChangeAspect="1"/>
          </p:cNvGraphicFramePr>
          <p:nvPr/>
        </p:nvGraphicFramePr>
        <p:xfrm>
          <a:off x="6226175" y="2205038"/>
          <a:ext cx="39846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1" name="Equation" r:id="rId39" imgW="495085" imgH="393529" progId="Equation.DSMT4">
                  <p:embed/>
                </p:oleObj>
              </mc:Choice>
              <mc:Fallback>
                <p:oleObj name="Equation" r:id="rId39" imgW="495085" imgH="393529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6175" y="2205038"/>
                        <a:ext cx="398463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6" name="Object 48"/>
          <p:cNvGraphicFramePr>
            <a:graphicFrameLocks noChangeAspect="1"/>
          </p:cNvGraphicFramePr>
          <p:nvPr/>
        </p:nvGraphicFramePr>
        <p:xfrm>
          <a:off x="2520950" y="5842000"/>
          <a:ext cx="14287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2" name="Equation" r:id="rId41" imgW="177569" imgH="304404" progId="Equation.DSMT4">
                  <p:embed/>
                </p:oleObj>
              </mc:Choice>
              <mc:Fallback>
                <p:oleObj name="Equation" r:id="rId41" imgW="177569" imgH="304404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5842000"/>
                        <a:ext cx="142875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37" name="Rectangle 49"/>
          <p:cNvSpPr>
            <a:spLocks noChangeArrowheads="1"/>
          </p:cNvSpPr>
          <p:nvPr/>
        </p:nvSpPr>
        <p:spPr bwMode="auto">
          <a:xfrm>
            <a:off x="7164388" y="2192338"/>
            <a:ext cx="381000" cy="381000"/>
          </a:xfrm>
          <a:prstGeom prst="rect">
            <a:avLst/>
          </a:prstGeom>
          <a:gradFill rotWithShape="0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7938" name="Line 50"/>
          <p:cNvSpPr>
            <a:spLocks noChangeShapeType="1"/>
          </p:cNvSpPr>
          <p:nvPr/>
        </p:nvSpPr>
        <p:spPr bwMode="auto">
          <a:xfrm>
            <a:off x="7164388" y="3106738"/>
            <a:ext cx="381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9" name="Line 51"/>
          <p:cNvSpPr>
            <a:spLocks noChangeShapeType="1"/>
          </p:cNvSpPr>
          <p:nvPr/>
        </p:nvSpPr>
        <p:spPr bwMode="auto">
          <a:xfrm>
            <a:off x="7164388" y="3106738"/>
            <a:ext cx="381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9" name="Text Box 53"/>
          <p:cNvSpPr txBox="1">
            <a:spLocks noChangeArrowheads="1"/>
          </p:cNvSpPr>
          <p:nvPr/>
        </p:nvSpPr>
        <p:spPr bwMode="auto">
          <a:xfrm>
            <a:off x="8640763" y="640715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</a:rPr>
              <a:t>24</a:t>
            </a:r>
            <a:endParaRPr lang="en-US" altLang="zh-CN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500"/>
                                        <p:tgtEl>
                                          <p:spTgt spid="3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1" dur="500"/>
                                        <p:tgtEl>
                                          <p:spTgt spid="3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3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3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3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3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37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3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7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7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animBg="1"/>
      <p:bldP spid="37891" grpId="0" animBg="1" autoUpdateAnimBg="0"/>
      <p:bldP spid="37893" grpId="0"/>
      <p:bldP spid="37898" grpId="0" animBg="1"/>
      <p:bldP spid="37899" grpId="0" animBg="1"/>
      <p:bldP spid="37900" grpId="0" animBg="1"/>
      <p:bldP spid="37901" grpId="0" animBg="1"/>
      <p:bldP spid="37902" grpId="0" animBg="1"/>
      <p:bldP spid="37903" grpId="0" animBg="1"/>
      <p:bldP spid="37904" grpId="0" animBg="1"/>
      <p:bldP spid="37909" grpId="0" autoUpdateAnimBg="0"/>
      <p:bldP spid="37919" grpId="0" animBg="1"/>
      <p:bldP spid="37925" grpId="0" animBg="1"/>
      <p:bldP spid="37926" grpId="0" animBg="1"/>
      <p:bldP spid="37930" grpId="0" animBg="1"/>
      <p:bldP spid="37932" grpId="0" animBg="1"/>
      <p:bldP spid="37933" grpId="0" animBg="1"/>
      <p:bldP spid="37937" grpId="0" animBg="1"/>
      <p:bldP spid="37938" grpId="0" animBg="1"/>
      <p:bldP spid="379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223963" y="1268413"/>
            <a:ext cx="76009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但从第一个天线到第</a:t>
            </a:r>
            <a:r>
              <a:rPr kumimoji="1"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个天线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 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位相依次落后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 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/2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若相邻天线中心间的距离 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d 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/2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，问：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离天线很远处什么方向上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（与天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线列阵的法线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夹角</a:t>
            </a:r>
            <a:r>
              <a:rPr kumimoji="1" lang="zh-CN" altLang="en-US" sz="2800" b="1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?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）天线列阵发射的电磁</a:t>
            </a:r>
            <a:r>
              <a:rPr kumimoji="1" lang="zh-CN" altLang="en-US" sz="240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波最强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38915" name="Line 3"/>
          <p:cNvSpPr>
            <a:spLocks noChangeShapeType="1"/>
          </p:cNvSpPr>
          <p:nvPr/>
        </p:nvSpPr>
        <p:spPr bwMode="auto">
          <a:xfrm>
            <a:off x="1354138" y="3386138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1320800" y="3843338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1711325" y="3392488"/>
            <a:ext cx="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1295400" y="3452813"/>
          <a:ext cx="2413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2" name="Equation" r:id="rId3" imgW="190417" imgH="253890" progId="Equation.DSMT4">
                  <p:embed/>
                </p:oleObj>
              </mc:Choice>
              <mc:Fallback>
                <p:oleObj name="Equation" r:id="rId3" imgW="190417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452813"/>
                        <a:ext cx="2413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2039938" y="4791075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 flipV="1">
            <a:off x="2039938" y="3495675"/>
            <a:ext cx="6096000" cy="12954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Arc 9"/>
          <p:cNvSpPr>
            <a:spLocks/>
          </p:cNvSpPr>
          <p:nvPr/>
        </p:nvSpPr>
        <p:spPr bwMode="auto">
          <a:xfrm>
            <a:off x="2954338" y="4410075"/>
            <a:ext cx="914400" cy="361950"/>
          </a:xfrm>
          <a:custGeom>
            <a:avLst/>
            <a:gdLst>
              <a:gd name="T0" fmla="*/ 2147483646 w 21600"/>
              <a:gd name="T1" fmla="*/ 0 h 8530"/>
              <a:gd name="T2" fmla="*/ 2147483646 w 21600"/>
              <a:gd name="T3" fmla="*/ 2147483646 h 8530"/>
              <a:gd name="T4" fmla="*/ 0 w 21600"/>
              <a:gd name="T5" fmla="*/ 2147483646 h 8530"/>
              <a:gd name="T6" fmla="*/ 0 60000 65536"/>
              <a:gd name="T7" fmla="*/ 0 60000 65536"/>
              <a:gd name="T8" fmla="*/ 0 60000 65536"/>
              <a:gd name="T9" fmla="*/ 0 w 21600"/>
              <a:gd name="T10" fmla="*/ 0 h 8530"/>
              <a:gd name="T11" fmla="*/ 21600 w 21600"/>
              <a:gd name="T12" fmla="*/ 8530 h 85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8530" fill="none" extrusionOk="0">
                <a:moveTo>
                  <a:pt x="20627" y="-1"/>
                </a:moveTo>
                <a:cubicBezTo>
                  <a:pt x="21272" y="2075"/>
                  <a:pt x="21600" y="4235"/>
                  <a:pt x="21600" y="6409"/>
                </a:cubicBezTo>
                <a:cubicBezTo>
                  <a:pt x="21600" y="7117"/>
                  <a:pt x="21565" y="7825"/>
                  <a:pt x="21495" y="8529"/>
                </a:cubicBezTo>
              </a:path>
              <a:path w="21600" h="8530" stroke="0" extrusionOk="0">
                <a:moveTo>
                  <a:pt x="20627" y="-1"/>
                </a:moveTo>
                <a:cubicBezTo>
                  <a:pt x="21272" y="2075"/>
                  <a:pt x="21600" y="4235"/>
                  <a:pt x="21600" y="6409"/>
                </a:cubicBezTo>
                <a:cubicBezTo>
                  <a:pt x="21600" y="7117"/>
                  <a:pt x="21565" y="7825"/>
                  <a:pt x="21495" y="8529"/>
                </a:cubicBezTo>
                <a:lnTo>
                  <a:pt x="0" y="6409"/>
                </a:lnTo>
                <a:lnTo>
                  <a:pt x="20627" y="-1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922" name="Object 10"/>
          <p:cNvGraphicFramePr>
            <a:graphicFrameLocks noChangeAspect="1"/>
          </p:cNvGraphicFramePr>
          <p:nvPr/>
        </p:nvGraphicFramePr>
        <p:xfrm>
          <a:off x="4186238" y="4416425"/>
          <a:ext cx="762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3" name="Equation" r:id="rId5" imgW="761669" imgH="317362" progId="Equation.DSMT4">
                  <p:embed/>
                </p:oleObj>
              </mc:Choice>
              <mc:Fallback>
                <p:oleObj name="Equation" r:id="rId5" imgW="761669" imgH="317362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238" y="4416425"/>
                        <a:ext cx="762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728788" y="3190875"/>
            <a:ext cx="854075" cy="3262313"/>
            <a:chOff x="668" y="2265"/>
            <a:chExt cx="538" cy="2055"/>
          </a:xfrm>
        </p:grpSpPr>
        <p:sp>
          <p:nvSpPr>
            <p:cNvPr id="28686" name="Oval 12"/>
            <p:cNvSpPr>
              <a:spLocks noChangeArrowheads="1"/>
            </p:cNvSpPr>
            <p:nvPr/>
          </p:nvSpPr>
          <p:spPr bwMode="auto">
            <a:xfrm>
              <a:off x="768" y="236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8687" name="Oval 13"/>
            <p:cNvSpPr>
              <a:spLocks noChangeArrowheads="1"/>
            </p:cNvSpPr>
            <p:nvPr/>
          </p:nvSpPr>
          <p:spPr bwMode="auto">
            <a:xfrm>
              <a:off x="768" y="264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8688" name="Oval 14"/>
            <p:cNvSpPr>
              <a:spLocks noChangeArrowheads="1"/>
            </p:cNvSpPr>
            <p:nvPr/>
          </p:nvSpPr>
          <p:spPr bwMode="auto">
            <a:xfrm>
              <a:off x="768" y="293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8689" name="Oval 15"/>
            <p:cNvSpPr>
              <a:spLocks noChangeArrowheads="1"/>
            </p:cNvSpPr>
            <p:nvPr/>
          </p:nvSpPr>
          <p:spPr bwMode="auto">
            <a:xfrm>
              <a:off x="768" y="322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8690" name="Oval 16"/>
            <p:cNvSpPr>
              <a:spLocks noChangeArrowheads="1"/>
            </p:cNvSpPr>
            <p:nvPr/>
          </p:nvSpPr>
          <p:spPr bwMode="auto">
            <a:xfrm>
              <a:off x="768" y="413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8691" name="Text Box 17"/>
            <p:cNvSpPr txBox="1">
              <a:spLocks noChangeArrowheads="1"/>
            </p:cNvSpPr>
            <p:nvPr/>
          </p:nvSpPr>
          <p:spPr bwMode="auto">
            <a:xfrm>
              <a:off x="668" y="3561"/>
              <a:ext cx="42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…..</a:t>
              </a:r>
            </a:p>
          </p:txBody>
        </p:sp>
        <p:sp>
          <p:nvSpPr>
            <p:cNvPr id="28692" name="Rectangle 18"/>
            <p:cNvSpPr>
              <a:spLocks noChangeArrowheads="1"/>
            </p:cNvSpPr>
            <p:nvPr/>
          </p:nvSpPr>
          <p:spPr bwMode="auto">
            <a:xfrm>
              <a:off x="816" y="3993"/>
              <a:ext cx="3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8693" name="Text Box 19"/>
            <p:cNvSpPr txBox="1">
              <a:spLocks noChangeArrowheads="1"/>
            </p:cNvSpPr>
            <p:nvPr/>
          </p:nvSpPr>
          <p:spPr bwMode="auto">
            <a:xfrm>
              <a:off x="912" y="2265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8932" name="Text Box 20"/>
          <p:cNvSpPr txBox="1">
            <a:spLocks noChangeArrowheads="1"/>
          </p:cNvSpPr>
          <p:nvPr/>
        </p:nvSpPr>
        <p:spPr bwMode="auto">
          <a:xfrm>
            <a:off x="649288" y="404813"/>
            <a:ext cx="82772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天线列阵由一沿水平直线等距排列的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个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天线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       组成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每个天线均发射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波长为 </a:t>
            </a:r>
            <a:r>
              <a:rPr kumimoji="1" lang="zh-CN" altLang="en-US" sz="2800" b="1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的球面电磁波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endParaRPr kumimoji="1" lang="en-US" altLang="zh-CN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85" name="Text Box 24"/>
          <p:cNvSpPr txBox="1">
            <a:spLocks noChangeArrowheads="1"/>
          </p:cNvSpPr>
          <p:nvPr/>
        </p:nvSpPr>
        <p:spPr bwMode="auto">
          <a:xfrm>
            <a:off x="8640763" y="640715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</a:rPr>
              <a:t>25</a:t>
            </a:r>
            <a:endParaRPr lang="en-US" altLang="zh-CN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autoUpdateAnimBg="0"/>
      <p:bldP spid="38915" grpId="0" animBg="1"/>
      <p:bldP spid="38916" grpId="0" animBg="1"/>
      <p:bldP spid="38917" grpId="0" animBg="1"/>
      <p:bldP spid="38919" grpId="0" animBg="1"/>
      <p:bldP spid="38920" grpId="0" animBg="1"/>
      <p:bldP spid="38921" grpId="0" animBg="1"/>
      <p:bldP spid="3893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/>
            </a:extLst>
          </p:cNvPr>
          <p:cNvSpPr/>
          <p:nvPr/>
        </p:nvSpPr>
        <p:spPr>
          <a:xfrm>
            <a:off x="482600" y="163513"/>
            <a:ext cx="8158163" cy="40322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41550" y="1071563"/>
            <a:ext cx="847725" cy="3262312"/>
            <a:chOff x="672" y="2265"/>
            <a:chExt cx="534" cy="2055"/>
          </a:xfrm>
        </p:grpSpPr>
        <p:sp>
          <p:nvSpPr>
            <p:cNvPr id="29756" name="Oval 3"/>
            <p:cNvSpPr>
              <a:spLocks noChangeArrowheads="1"/>
            </p:cNvSpPr>
            <p:nvPr/>
          </p:nvSpPr>
          <p:spPr bwMode="auto">
            <a:xfrm>
              <a:off x="768" y="236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9757" name="Oval 4"/>
            <p:cNvSpPr>
              <a:spLocks noChangeArrowheads="1"/>
            </p:cNvSpPr>
            <p:nvPr/>
          </p:nvSpPr>
          <p:spPr bwMode="auto">
            <a:xfrm>
              <a:off x="768" y="264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9758" name="Oval 5"/>
            <p:cNvSpPr>
              <a:spLocks noChangeArrowheads="1"/>
            </p:cNvSpPr>
            <p:nvPr/>
          </p:nvSpPr>
          <p:spPr bwMode="auto">
            <a:xfrm>
              <a:off x="768" y="293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9759" name="Oval 6"/>
            <p:cNvSpPr>
              <a:spLocks noChangeArrowheads="1"/>
            </p:cNvSpPr>
            <p:nvPr/>
          </p:nvSpPr>
          <p:spPr bwMode="auto">
            <a:xfrm>
              <a:off x="768" y="322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9760" name="Oval 7"/>
            <p:cNvSpPr>
              <a:spLocks noChangeArrowheads="1"/>
            </p:cNvSpPr>
            <p:nvPr/>
          </p:nvSpPr>
          <p:spPr bwMode="auto">
            <a:xfrm>
              <a:off x="768" y="413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9761" name="Text Box 8"/>
            <p:cNvSpPr txBox="1">
              <a:spLocks noChangeArrowheads="1"/>
            </p:cNvSpPr>
            <p:nvPr/>
          </p:nvSpPr>
          <p:spPr bwMode="auto">
            <a:xfrm>
              <a:off x="672" y="3561"/>
              <a:ext cx="42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b="1">
                  <a:latin typeface="Times New Roman" panose="02020603050405020304" pitchFamily="18" charset="0"/>
                </a:rPr>
                <a:t>…..</a:t>
              </a:r>
            </a:p>
          </p:txBody>
        </p:sp>
        <p:sp>
          <p:nvSpPr>
            <p:cNvPr id="29762" name="Rectangle 9"/>
            <p:cNvSpPr>
              <a:spLocks noChangeArrowheads="1"/>
            </p:cNvSpPr>
            <p:nvPr/>
          </p:nvSpPr>
          <p:spPr bwMode="auto">
            <a:xfrm>
              <a:off x="816" y="3993"/>
              <a:ext cx="3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 N </a:t>
              </a:r>
            </a:p>
          </p:txBody>
        </p:sp>
        <p:sp>
          <p:nvSpPr>
            <p:cNvPr id="29763" name="Text Box 10"/>
            <p:cNvSpPr txBox="1">
              <a:spLocks noChangeArrowheads="1"/>
            </p:cNvSpPr>
            <p:nvPr/>
          </p:nvSpPr>
          <p:spPr bwMode="auto">
            <a:xfrm>
              <a:off x="912" y="2265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1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470150" y="842963"/>
            <a:ext cx="1600200" cy="3200400"/>
            <a:chOff x="1200" y="864"/>
            <a:chExt cx="1008" cy="2016"/>
          </a:xfrm>
        </p:grpSpPr>
        <p:sp>
          <p:nvSpPr>
            <p:cNvPr id="29751" name="Line 12"/>
            <p:cNvSpPr>
              <a:spLocks noChangeShapeType="1"/>
            </p:cNvSpPr>
            <p:nvPr/>
          </p:nvSpPr>
          <p:spPr bwMode="auto">
            <a:xfrm flipV="1">
              <a:off x="1200" y="864"/>
              <a:ext cx="1008" cy="2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52" name="Line 13"/>
            <p:cNvSpPr>
              <a:spLocks noChangeShapeType="1"/>
            </p:cNvSpPr>
            <p:nvPr/>
          </p:nvSpPr>
          <p:spPr bwMode="auto">
            <a:xfrm flipV="1">
              <a:off x="1200" y="1152"/>
              <a:ext cx="1008" cy="2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53" name="Line 14"/>
            <p:cNvSpPr>
              <a:spLocks noChangeShapeType="1"/>
            </p:cNvSpPr>
            <p:nvPr/>
          </p:nvSpPr>
          <p:spPr bwMode="auto">
            <a:xfrm flipV="1">
              <a:off x="1200" y="1440"/>
              <a:ext cx="1008" cy="2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54" name="Line 15"/>
            <p:cNvSpPr>
              <a:spLocks noChangeShapeType="1"/>
            </p:cNvSpPr>
            <p:nvPr/>
          </p:nvSpPr>
          <p:spPr bwMode="auto">
            <a:xfrm flipV="1">
              <a:off x="1200" y="1728"/>
              <a:ext cx="1008" cy="2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55" name="Line 16"/>
            <p:cNvSpPr>
              <a:spLocks noChangeShapeType="1"/>
            </p:cNvSpPr>
            <p:nvPr/>
          </p:nvSpPr>
          <p:spPr bwMode="auto">
            <a:xfrm flipV="1">
              <a:off x="1200" y="2592"/>
              <a:ext cx="1008" cy="2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53" name="Line 17"/>
          <p:cNvSpPr>
            <a:spLocks noChangeShapeType="1"/>
          </p:cNvSpPr>
          <p:nvPr/>
        </p:nvSpPr>
        <p:spPr bwMode="auto">
          <a:xfrm>
            <a:off x="4070350" y="233363"/>
            <a:ext cx="0" cy="3962400"/>
          </a:xfrm>
          <a:prstGeom prst="line">
            <a:avLst/>
          </a:prstGeom>
          <a:noFill/>
          <a:ln w="76200">
            <a:solidFill>
              <a:srgbClr val="CCFF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Line 18"/>
          <p:cNvSpPr>
            <a:spLocks noChangeShapeType="1"/>
          </p:cNvSpPr>
          <p:nvPr/>
        </p:nvSpPr>
        <p:spPr bwMode="auto">
          <a:xfrm>
            <a:off x="7956550" y="309563"/>
            <a:ext cx="0" cy="36576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Line 19"/>
          <p:cNvSpPr>
            <a:spLocks noChangeShapeType="1"/>
          </p:cNvSpPr>
          <p:nvPr/>
        </p:nvSpPr>
        <p:spPr bwMode="auto">
          <a:xfrm>
            <a:off x="2470150" y="2671763"/>
            <a:ext cx="5486400" cy="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Arc 20"/>
          <p:cNvSpPr>
            <a:spLocks/>
          </p:cNvSpPr>
          <p:nvPr/>
        </p:nvSpPr>
        <p:spPr bwMode="auto">
          <a:xfrm>
            <a:off x="3536950" y="2139950"/>
            <a:ext cx="914400" cy="541338"/>
          </a:xfrm>
          <a:custGeom>
            <a:avLst/>
            <a:gdLst>
              <a:gd name="T0" fmla="*/ 2147483646 w 21600"/>
              <a:gd name="T1" fmla="*/ 0 h 12777"/>
              <a:gd name="T2" fmla="*/ 2147483646 w 21600"/>
              <a:gd name="T3" fmla="*/ 2147483646 h 12777"/>
              <a:gd name="T4" fmla="*/ 0 w 21600"/>
              <a:gd name="T5" fmla="*/ 2147483646 h 12777"/>
              <a:gd name="T6" fmla="*/ 0 60000 65536"/>
              <a:gd name="T7" fmla="*/ 0 60000 65536"/>
              <a:gd name="T8" fmla="*/ 0 60000 65536"/>
              <a:gd name="T9" fmla="*/ 0 w 21600"/>
              <a:gd name="T10" fmla="*/ 0 h 12777"/>
              <a:gd name="T11" fmla="*/ 21600 w 21600"/>
              <a:gd name="T12" fmla="*/ 12777 h 12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2777" fill="none" extrusionOk="0">
                <a:moveTo>
                  <a:pt x="19839" y="-1"/>
                </a:moveTo>
                <a:cubicBezTo>
                  <a:pt x="21000" y="2697"/>
                  <a:pt x="21600" y="5604"/>
                  <a:pt x="21600" y="8542"/>
                </a:cubicBezTo>
                <a:cubicBezTo>
                  <a:pt x="21600" y="9964"/>
                  <a:pt x="21459" y="11382"/>
                  <a:pt x="21180" y="12776"/>
                </a:cubicBezTo>
              </a:path>
              <a:path w="21600" h="12777" stroke="0" extrusionOk="0">
                <a:moveTo>
                  <a:pt x="19839" y="-1"/>
                </a:moveTo>
                <a:cubicBezTo>
                  <a:pt x="21000" y="2697"/>
                  <a:pt x="21600" y="5604"/>
                  <a:pt x="21600" y="8542"/>
                </a:cubicBezTo>
                <a:cubicBezTo>
                  <a:pt x="21600" y="9964"/>
                  <a:pt x="21459" y="11382"/>
                  <a:pt x="21180" y="12776"/>
                </a:cubicBezTo>
                <a:lnTo>
                  <a:pt x="0" y="8542"/>
                </a:lnTo>
                <a:lnTo>
                  <a:pt x="19839" y="-1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3635375" y="2276475"/>
            <a:ext cx="2571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latin typeface="Symbol" panose="05050102010706020507" pitchFamily="18" charset="2"/>
              </a:rPr>
              <a:t>q</a:t>
            </a:r>
            <a:endParaRPr kumimoji="1" lang="en-US" altLang="zh-CN" sz="2800" i="1">
              <a:latin typeface="Times New Roman" panose="02020603050405020304" pitchFamily="18" charset="0"/>
            </a:endParaRPr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327150" y="842963"/>
            <a:ext cx="1066800" cy="3200400"/>
            <a:chOff x="480" y="432"/>
            <a:chExt cx="672" cy="2016"/>
          </a:xfrm>
        </p:grpSpPr>
        <p:grpSp>
          <p:nvGrpSpPr>
            <p:cNvPr id="29744" name="Group 23"/>
            <p:cNvGrpSpPr>
              <a:grpSpLocks/>
            </p:cNvGrpSpPr>
            <p:nvPr/>
          </p:nvGrpSpPr>
          <p:grpSpPr bwMode="auto">
            <a:xfrm>
              <a:off x="480" y="432"/>
              <a:ext cx="672" cy="2016"/>
              <a:chOff x="480" y="864"/>
              <a:chExt cx="672" cy="2016"/>
            </a:xfrm>
          </p:grpSpPr>
          <p:sp>
            <p:nvSpPr>
              <p:cNvPr id="29746" name="Line 24"/>
              <p:cNvSpPr>
                <a:spLocks noChangeShapeType="1"/>
              </p:cNvSpPr>
              <p:nvPr/>
            </p:nvSpPr>
            <p:spPr bwMode="auto">
              <a:xfrm>
                <a:off x="480" y="864"/>
                <a:ext cx="672" cy="28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47" name="Line 25"/>
              <p:cNvSpPr>
                <a:spLocks noChangeShapeType="1"/>
              </p:cNvSpPr>
              <p:nvPr/>
            </p:nvSpPr>
            <p:spPr bwMode="auto">
              <a:xfrm>
                <a:off x="480" y="1152"/>
                <a:ext cx="672" cy="28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48" name="Line 26"/>
              <p:cNvSpPr>
                <a:spLocks noChangeShapeType="1"/>
              </p:cNvSpPr>
              <p:nvPr/>
            </p:nvSpPr>
            <p:spPr bwMode="auto">
              <a:xfrm>
                <a:off x="480" y="1440"/>
                <a:ext cx="672" cy="28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49" name="Line 27"/>
              <p:cNvSpPr>
                <a:spLocks noChangeShapeType="1"/>
              </p:cNvSpPr>
              <p:nvPr/>
            </p:nvSpPr>
            <p:spPr bwMode="auto">
              <a:xfrm>
                <a:off x="480" y="1728"/>
                <a:ext cx="672" cy="28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0" name="Line 28"/>
              <p:cNvSpPr>
                <a:spLocks noChangeShapeType="1"/>
              </p:cNvSpPr>
              <p:nvPr/>
            </p:nvSpPr>
            <p:spPr bwMode="auto">
              <a:xfrm>
                <a:off x="480" y="2592"/>
                <a:ext cx="672" cy="28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745" name="Line 29"/>
            <p:cNvSpPr>
              <a:spLocks noChangeShapeType="1"/>
            </p:cNvSpPr>
            <p:nvPr/>
          </p:nvSpPr>
          <p:spPr bwMode="auto">
            <a:xfrm flipH="1">
              <a:off x="1008" y="720"/>
              <a:ext cx="144" cy="24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66" name="Line 30"/>
          <p:cNvSpPr>
            <a:spLocks noChangeShapeType="1"/>
          </p:cNvSpPr>
          <p:nvPr/>
        </p:nvSpPr>
        <p:spPr bwMode="auto">
          <a:xfrm>
            <a:off x="2470150" y="1300163"/>
            <a:ext cx="152400" cy="3810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7" name="Text Box 31"/>
          <p:cNvSpPr txBox="1">
            <a:spLocks noChangeArrowheads="1"/>
          </p:cNvSpPr>
          <p:nvPr/>
        </p:nvSpPr>
        <p:spPr bwMode="auto">
          <a:xfrm>
            <a:off x="684213" y="4133850"/>
            <a:ext cx="1584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解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9968" name="Object 32"/>
          <p:cNvGraphicFramePr>
            <a:graphicFrameLocks noChangeAspect="1"/>
          </p:cNvGraphicFramePr>
          <p:nvPr/>
        </p:nvGraphicFramePr>
        <p:xfrm>
          <a:off x="1371600" y="4749800"/>
          <a:ext cx="19050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5" name="Equation" r:id="rId3" imgW="1675673" imgH="317362" progId="Equation.DSMT4">
                  <p:embed/>
                </p:oleObj>
              </mc:Choice>
              <mc:Fallback>
                <p:oleObj name="Equation" r:id="rId3" imgW="1675673" imgH="317362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749800"/>
                        <a:ext cx="19050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9" name="Object 33"/>
          <p:cNvGraphicFramePr>
            <a:graphicFrameLocks noChangeAspect="1"/>
          </p:cNvGraphicFramePr>
          <p:nvPr/>
        </p:nvGraphicFramePr>
        <p:xfrm>
          <a:off x="1504950" y="5160963"/>
          <a:ext cx="16621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6" name="Equation" r:id="rId5" imgW="1320227" imgH="672808" progId="Equation.DSMT4">
                  <p:embed/>
                </p:oleObj>
              </mc:Choice>
              <mc:Fallback>
                <p:oleObj name="Equation" r:id="rId5" imgW="1320227" imgH="672808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5160963"/>
                        <a:ext cx="166211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76" name="Line 40"/>
          <p:cNvSpPr>
            <a:spLocks noChangeShapeType="1"/>
          </p:cNvSpPr>
          <p:nvPr/>
        </p:nvSpPr>
        <p:spPr bwMode="auto">
          <a:xfrm>
            <a:off x="2393950" y="2671763"/>
            <a:ext cx="5029200" cy="11430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5532438" y="2832100"/>
            <a:ext cx="1319212" cy="515938"/>
            <a:chOff x="3129" y="1685"/>
            <a:chExt cx="831" cy="325"/>
          </a:xfrm>
        </p:grpSpPr>
        <p:sp>
          <p:nvSpPr>
            <p:cNvPr id="29739" name="Rectangle 42"/>
            <p:cNvSpPr>
              <a:spLocks noChangeArrowheads="1"/>
            </p:cNvSpPr>
            <p:nvPr/>
          </p:nvSpPr>
          <p:spPr bwMode="auto">
            <a:xfrm>
              <a:off x="3880" y="1685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9740" name="Rectangle 43"/>
            <p:cNvSpPr>
              <a:spLocks noChangeArrowheads="1"/>
            </p:cNvSpPr>
            <p:nvPr/>
          </p:nvSpPr>
          <p:spPr bwMode="auto">
            <a:xfrm>
              <a:off x="3636" y="172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 b="1">
                  <a:latin typeface="Times New Roman" panose="02020603050405020304" pitchFamily="18" charset="0"/>
                </a:rPr>
                <a:t>30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9741" name="Rectangle 44"/>
            <p:cNvSpPr>
              <a:spLocks noChangeArrowheads="1"/>
            </p:cNvSpPr>
            <p:nvPr/>
          </p:nvSpPr>
          <p:spPr bwMode="auto">
            <a:xfrm>
              <a:off x="3501" y="1695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 b="1">
                  <a:latin typeface="Symbol" panose="05050102010706020507" pitchFamily="18" charset="2"/>
                </a:rPr>
                <a:t>-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9742" name="Rectangle 45"/>
            <p:cNvSpPr>
              <a:spLocks noChangeArrowheads="1"/>
            </p:cNvSpPr>
            <p:nvPr/>
          </p:nvSpPr>
          <p:spPr bwMode="auto">
            <a:xfrm>
              <a:off x="3307" y="1695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 b="1">
                  <a:latin typeface="Symbol" panose="05050102010706020507" pitchFamily="18" charset="2"/>
                </a:rPr>
                <a:t>=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9743" name="Rectangle 46"/>
            <p:cNvSpPr>
              <a:spLocks noChangeArrowheads="1"/>
            </p:cNvSpPr>
            <p:nvPr/>
          </p:nvSpPr>
          <p:spPr bwMode="auto">
            <a:xfrm>
              <a:off x="3129" y="1695"/>
              <a:ext cx="1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3000" b="1" i="1">
                  <a:latin typeface="Symbol" panose="05050102010706020507" pitchFamily="18" charset="2"/>
                </a:rPr>
                <a:t>q</a:t>
              </a:r>
              <a:endParaRPr kumimoji="1" lang="en-US" altLang="zh-CN" sz="2400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39983" name="Arc 47"/>
          <p:cNvSpPr>
            <a:spLocks/>
          </p:cNvSpPr>
          <p:nvPr/>
        </p:nvSpPr>
        <p:spPr bwMode="auto">
          <a:xfrm>
            <a:off x="4375150" y="2693988"/>
            <a:ext cx="914400" cy="601662"/>
          </a:xfrm>
          <a:custGeom>
            <a:avLst/>
            <a:gdLst>
              <a:gd name="T0" fmla="*/ 2147483646 w 21600"/>
              <a:gd name="T1" fmla="*/ 0 h 14200"/>
              <a:gd name="T2" fmla="*/ 2147483646 w 21600"/>
              <a:gd name="T3" fmla="*/ 2147483646 h 14200"/>
              <a:gd name="T4" fmla="*/ 0 w 21600"/>
              <a:gd name="T5" fmla="*/ 2147483646 h 14200"/>
              <a:gd name="T6" fmla="*/ 0 60000 65536"/>
              <a:gd name="T7" fmla="*/ 0 60000 65536"/>
              <a:gd name="T8" fmla="*/ 0 60000 65536"/>
              <a:gd name="T9" fmla="*/ 0 w 21600"/>
              <a:gd name="T10" fmla="*/ 0 h 14200"/>
              <a:gd name="T11" fmla="*/ 21600 w 21600"/>
              <a:gd name="T12" fmla="*/ 14200 h 14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4200" fill="none" extrusionOk="0">
                <a:moveTo>
                  <a:pt x="20665" y="0"/>
                </a:moveTo>
                <a:cubicBezTo>
                  <a:pt x="21285" y="2037"/>
                  <a:pt x="21600" y="4154"/>
                  <a:pt x="21600" y="6284"/>
                </a:cubicBezTo>
                <a:cubicBezTo>
                  <a:pt x="21600" y="8993"/>
                  <a:pt x="21090" y="11678"/>
                  <a:pt x="20097" y="14200"/>
                </a:cubicBezTo>
              </a:path>
              <a:path w="21600" h="14200" stroke="0" extrusionOk="0">
                <a:moveTo>
                  <a:pt x="20665" y="0"/>
                </a:moveTo>
                <a:cubicBezTo>
                  <a:pt x="21285" y="2037"/>
                  <a:pt x="21600" y="4154"/>
                  <a:pt x="21600" y="6284"/>
                </a:cubicBezTo>
                <a:cubicBezTo>
                  <a:pt x="21600" y="8993"/>
                  <a:pt x="21090" y="11678"/>
                  <a:pt x="20097" y="14200"/>
                </a:cubicBezTo>
                <a:lnTo>
                  <a:pt x="0" y="6284"/>
                </a:lnTo>
                <a:lnTo>
                  <a:pt x="20665" y="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4" name="Line 48"/>
          <p:cNvSpPr>
            <a:spLocks noChangeShapeType="1"/>
          </p:cNvSpPr>
          <p:nvPr/>
        </p:nvSpPr>
        <p:spPr bwMode="auto">
          <a:xfrm flipH="1">
            <a:off x="565150" y="1300163"/>
            <a:ext cx="1828800" cy="0"/>
          </a:xfrm>
          <a:prstGeom prst="line">
            <a:avLst/>
          </a:prstGeom>
          <a:noFill/>
          <a:ln w="19050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5" name="Line 49"/>
          <p:cNvSpPr>
            <a:spLocks noChangeShapeType="1"/>
          </p:cNvSpPr>
          <p:nvPr/>
        </p:nvSpPr>
        <p:spPr bwMode="auto">
          <a:xfrm flipH="1">
            <a:off x="565150" y="1757363"/>
            <a:ext cx="1828800" cy="0"/>
          </a:xfrm>
          <a:prstGeom prst="line">
            <a:avLst/>
          </a:prstGeom>
          <a:noFill/>
          <a:ln w="19050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6" name="Line 50"/>
          <p:cNvSpPr>
            <a:spLocks noChangeShapeType="1"/>
          </p:cNvSpPr>
          <p:nvPr/>
        </p:nvSpPr>
        <p:spPr bwMode="auto">
          <a:xfrm flipV="1">
            <a:off x="869950" y="1300163"/>
            <a:ext cx="0" cy="4572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9987" name="Object 51"/>
          <p:cNvGraphicFramePr>
            <a:graphicFrameLocks noChangeAspect="1"/>
          </p:cNvGraphicFramePr>
          <p:nvPr/>
        </p:nvGraphicFramePr>
        <p:xfrm>
          <a:off x="977900" y="1414463"/>
          <a:ext cx="188913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7" name="Equation" r:id="rId7" imgW="190417" imgH="253890" progId="Equation.DSMT4">
                  <p:embed/>
                </p:oleObj>
              </mc:Choice>
              <mc:Fallback>
                <p:oleObj name="Equation" r:id="rId7" imgW="190417" imgH="25389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414463"/>
                        <a:ext cx="188913" cy="254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88" name="Text Box 52"/>
          <p:cNvSpPr txBox="1">
            <a:spLocks noChangeArrowheads="1"/>
          </p:cNvSpPr>
          <p:nvPr/>
        </p:nvSpPr>
        <p:spPr bwMode="auto">
          <a:xfrm>
            <a:off x="1368425" y="4149725"/>
            <a:ext cx="1208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 = ?</a:t>
            </a:r>
            <a:endParaRPr kumimoji="1" lang="en-US" altLang="zh-CN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89" name="Text Box 53"/>
          <p:cNvSpPr txBox="1">
            <a:spLocks noChangeArrowheads="1"/>
          </p:cNvSpPr>
          <p:nvPr/>
        </p:nvSpPr>
        <p:spPr bwMode="auto">
          <a:xfrm>
            <a:off x="3348038" y="4652963"/>
            <a:ext cx="1138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?</a:t>
            </a:r>
            <a:endParaRPr kumimoji="1"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4070350" y="842963"/>
            <a:ext cx="3886200" cy="2743200"/>
            <a:chOff x="2208" y="432"/>
            <a:chExt cx="2448" cy="1728"/>
          </a:xfrm>
        </p:grpSpPr>
        <p:sp>
          <p:nvSpPr>
            <p:cNvPr id="29734" name="Line 55"/>
            <p:cNvSpPr>
              <a:spLocks noChangeShapeType="1"/>
            </p:cNvSpPr>
            <p:nvPr/>
          </p:nvSpPr>
          <p:spPr bwMode="auto">
            <a:xfrm>
              <a:off x="2208" y="432"/>
              <a:ext cx="2448" cy="3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5" name="Line 56"/>
            <p:cNvSpPr>
              <a:spLocks noChangeShapeType="1"/>
            </p:cNvSpPr>
            <p:nvPr/>
          </p:nvSpPr>
          <p:spPr bwMode="auto">
            <a:xfrm>
              <a:off x="2208" y="768"/>
              <a:ext cx="2448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6" name="Line 57"/>
            <p:cNvSpPr>
              <a:spLocks noChangeShapeType="1"/>
            </p:cNvSpPr>
            <p:nvPr/>
          </p:nvSpPr>
          <p:spPr bwMode="auto">
            <a:xfrm flipV="1">
              <a:off x="2208" y="768"/>
              <a:ext cx="2448" cy="24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7" name="Line 58"/>
            <p:cNvSpPr>
              <a:spLocks noChangeShapeType="1"/>
            </p:cNvSpPr>
            <p:nvPr/>
          </p:nvSpPr>
          <p:spPr bwMode="auto">
            <a:xfrm flipV="1">
              <a:off x="2208" y="768"/>
              <a:ext cx="2448" cy="52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8" name="Line 59"/>
            <p:cNvSpPr>
              <a:spLocks noChangeShapeType="1"/>
            </p:cNvSpPr>
            <p:nvPr/>
          </p:nvSpPr>
          <p:spPr bwMode="auto">
            <a:xfrm flipV="1">
              <a:off x="2208" y="768"/>
              <a:ext cx="2400" cy="139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97" name="Line 61"/>
          <p:cNvSpPr>
            <a:spLocks noChangeShapeType="1"/>
          </p:cNvSpPr>
          <p:nvPr/>
        </p:nvSpPr>
        <p:spPr bwMode="auto">
          <a:xfrm flipH="1">
            <a:off x="1241425" y="4652963"/>
            <a:ext cx="2286000" cy="533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8" name="Line 62"/>
          <p:cNvSpPr>
            <a:spLocks noChangeShapeType="1"/>
          </p:cNvSpPr>
          <p:nvPr/>
        </p:nvSpPr>
        <p:spPr bwMode="auto">
          <a:xfrm>
            <a:off x="1241425" y="4652963"/>
            <a:ext cx="2133600" cy="533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0" name="Line 64"/>
          <p:cNvSpPr>
            <a:spLocks noChangeShapeType="1"/>
          </p:cNvSpPr>
          <p:nvPr/>
        </p:nvSpPr>
        <p:spPr bwMode="auto">
          <a:xfrm>
            <a:off x="2165350" y="1681163"/>
            <a:ext cx="228600" cy="76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4" name="AutoShape 66"/>
          <p:cNvSpPr>
            <a:spLocks noChangeArrowheads="1"/>
          </p:cNvSpPr>
          <p:nvPr/>
        </p:nvSpPr>
        <p:spPr bwMode="auto">
          <a:xfrm>
            <a:off x="1022350" y="2595563"/>
            <a:ext cx="762000" cy="609600"/>
          </a:xfrm>
          <a:prstGeom prst="wedgeEllipseCallout">
            <a:avLst>
              <a:gd name="adj1" fmla="val 112083"/>
              <a:gd name="adj2" fmla="val -191148"/>
            </a:avLst>
          </a:prstGeom>
          <a:solidFill>
            <a:srgbClr val="FFFF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40009" name="Object 73"/>
          <p:cNvGraphicFramePr>
            <a:graphicFrameLocks noChangeAspect="1"/>
          </p:cNvGraphicFramePr>
          <p:nvPr/>
        </p:nvGraphicFramePr>
        <p:xfrm>
          <a:off x="4892675" y="4797425"/>
          <a:ext cx="1550988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8" name="Equation" r:id="rId9" imgW="1497950" imgH="672808" progId="Equation.DSMT4">
                  <p:embed/>
                </p:oleObj>
              </mc:Choice>
              <mc:Fallback>
                <p:oleObj name="Equation" r:id="rId9" imgW="1497950" imgH="672808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2675" y="4797425"/>
                        <a:ext cx="1550988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10" name="Object 74"/>
          <p:cNvGraphicFramePr>
            <a:graphicFrameLocks noChangeAspect="1"/>
          </p:cNvGraphicFramePr>
          <p:nvPr/>
        </p:nvGraphicFramePr>
        <p:xfrm>
          <a:off x="6732588" y="4905375"/>
          <a:ext cx="1331912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9" name="Equation" r:id="rId11" imgW="1282700" imgH="393700" progId="Equation.DSMT4">
                  <p:embed/>
                </p:oleObj>
              </mc:Choice>
              <mc:Fallback>
                <p:oleObj name="Equation" r:id="rId11" imgW="1282700" imgH="393700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905375"/>
                        <a:ext cx="1331912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14" name="Object 78"/>
          <p:cNvGraphicFramePr>
            <a:graphicFrameLocks noChangeAspect="1"/>
          </p:cNvGraphicFramePr>
          <p:nvPr/>
        </p:nvGraphicFramePr>
        <p:xfrm>
          <a:off x="1284288" y="5805488"/>
          <a:ext cx="2243137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0" name="Equation" r:id="rId13" imgW="2298700" imgH="673100" progId="Equation.DSMT4">
                  <p:embed/>
                </p:oleObj>
              </mc:Choice>
              <mc:Fallback>
                <p:oleObj name="Equation" r:id="rId13" imgW="2298700" imgH="673100" progId="Equation.DSMT4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5805488"/>
                        <a:ext cx="2243137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15" name="AutoShape 79"/>
          <p:cNvSpPr>
            <a:spLocks noChangeArrowheads="1"/>
          </p:cNvSpPr>
          <p:nvPr/>
        </p:nvSpPr>
        <p:spPr bwMode="auto">
          <a:xfrm>
            <a:off x="4859338" y="4005263"/>
            <a:ext cx="1295400" cy="609600"/>
          </a:xfrm>
          <a:prstGeom prst="wedgeEllipseCallout">
            <a:avLst>
              <a:gd name="adj1" fmla="val -166056"/>
              <a:gd name="adj2" fmla="val 314583"/>
            </a:avLst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k 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=0</a:t>
            </a:r>
          </a:p>
        </p:txBody>
      </p:sp>
      <p:sp>
        <p:nvSpPr>
          <p:cNvPr id="40016" name="Text Box 80"/>
          <p:cNvSpPr txBox="1">
            <a:spLocks noChangeArrowheads="1"/>
          </p:cNvSpPr>
          <p:nvPr/>
        </p:nvSpPr>
        <p:spPr bwMode="auto">
          <a:xfrm>
            <a:off x="4114800" y="5559425"/>
            <a:ext cx="45259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实际上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中央明纹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在 </a:t>
            </a:r>
            <a:r>
              <a:rPr kumimoji="1" lang="zh-CN" altLang="en-US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30</a:t>
            </a:r>
            <a:r>
              <a:rPr kumimoji="1" lang="en-US" altLang="zh-CN" sz="2800" b="1" baseline="30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kumimoji="1" lang="en-US" altLang="zh-CN" sz="2800" b="1" baseline="30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的方向上。</a:t>
            </a:r>
          </a:p>
        </p:txBody>
      </p:sp>
      <p:sp>
        <p:nvSpPr>
          <p:cNvPr id="29730" name="Text Box 81"/>
          <p:cNvSpPr txBox="1">
            <a:spLocks noChangeArrowheads="1"/>
          </p:cNvSpPr>
          <p:nvPr/>
        </p:nvSpPr>
        <p:spPr bwMode="auto">
          <a:xfrm>
            <a:off x="8640763" y="640715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26</a:t>
            </a:r>
            <a:endParaRPr lang="en-US" altLang="zh-CN" sz="1800"/>
          </a:p>
        </p:txBody>
      </p:sp>
      <p:graphicFrame>
        <p:nvGraphicFramePr>
          <p:cNvPr id="69" name="Object 73"/>
          <p:cNvGraphicFramePr>
            <a:graphicFrameLocks noChangeAspect="1"/>
          </p:cNvGraphicFramePr>
          <p:nvPr/>
        </p:nvGraphicFramePr>
        <p:xfrm>
          <a:off x="6232525" y="4144963"/>
          <a:ext cx="2206625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1" name="Equation" r:id="rId15" imgW="2133600" imgH="673100" progId="Equation.DSMT4">
                  <p:embed/>
                </p:oleObj>
              </mc:Choice>
              <mc:Fallback>
                <p:oleObj name="Equation" r:id="rId15" imgW="2133600" imgH="673100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525" y="4144963"/>
                        <a:ext cx="2206625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73"/>
          <p:cNvGraphicFramePr>
            <a:graphicFrameLocks noChangeAspect="1"/>
          </p:cNvGraphicFramePr>
          <p:nvPr/>
        </p:nvGraphicFramePr>
        <p:xfrm>
          <a:off x="8013700" y="1262063"/>
          <a:ext cx="223838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2" name="Equation" r:id="rId17" imgW="215806" imgH="228501" progId="Equation.DSMT4">
                  <p:embed/>
                </p:oleObj>
              </mc:Choice>
              <mc:Fallback>
                <p:oleObj name="Equation" r:id="rId17" imgW="215806" imgH="228501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3700" y="1262063"/>
                        <a:ext cx="223838" cy="23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51"/>
          <p:cNvGraphicFramePr>
            <a:graphicFrameLocks noChangeAspect="1"/>
          </p:cNvGraphicFramePr>
          <p:nvPr/>
        </p:nvGraphicFramePr>
        <p:xfrm>
          <a:off x="1247775" y="2563813"/>
          <a:ext cx="31591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3" name="Equation" r:id="rId19" imgW="317362" imgH="672808" progId="Equation.DSMT4">
                  <p:embed/>
                </p:oleObj>
              </mc:Choice>
              <mc:Fallback>
                <p:oleObj name="Equation" r:id="rId19" imgW="317362" imgH="672808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2563813"/>
                        <a:ext cx="315913" cy="6731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9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39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9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0" fill="hold"/>
                                        <p:tgtEl>
                                          <p:spTgt spid="39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0" fill="hold"/>
                                        <p:tgtEl>
                                          <p:spTgt spid="39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3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75"/>
                                        <p:tgtEl>
                                          <p:spTgt spid="4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3" grpId="0" animBg="1"/>
      <p:bldP spid="39954" grpId="0" animBg="1"/>
      <p:bldP spid="39955" grpId="0" animBg="1"/>
      <p:bldP spid="39956" grpId="0" animBg="1"/>
      <p:bldP spid="39957" grpId="0" autoUpdateAnimBg="0"/>
      <p:bldP spid="39966" grpId="0" animBg="1"/>
      <p:bldP spid="39967" grpId="0" autoUpdateAnimBg="0"/>
      <p:bldP spid="39976" grpId="0" animBg="1"/>
      <p:bldP spid="39983" grpId="0" animBg="1"/>
      <p:bldP spid="39984" grpId="0" animBg="1"/>
      <p:bldP spid="39985" grpId="0" animBg="1"/>
      <p:bldP spid="39986" grpId="0" animBg="1"/>
      <p:bldP spid="39988" grpId="0" autoUpdateAnimBg="0"/>
      <p:bldP spid="39989" grpId="0" autoUpdateAnimBg="0"/>
      <p:bldP spid="39997" grpId="0" animBg="1"/>
      <p:bldP spid="39998" grpId="0" animBg="1"/>
      <p:bldP spid="40000" grpId="0" animBg="1"/>
      <p:bldP spid="40015" grpId="0" animBg="1" autoUpdateAnimBg="0"/>
      <p:bldP spid="4001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157288"/>
            <a:ext cx="8091488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28613" y="1089025"/>
            <a:ext cx="4702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(1)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光栅方程为</a:t>
            </a:r>
          </a:p>
        </p:txBody>
      </p:sp>
      <p:graphicFrame>
        <p:nvGraphicFramePr>
          <p:cNvPr id="3" name="Object 27"/>
          <p:cNvGraphicFramePr>
            <a:graphicFrameLocks noChangeAspect="1"/>
          </p:cNvGraphicFramePr>
          <p:nvPr/>
        </p:nvGraphicFramePr>
        <p:xfrm>
          <a:off x="1460500" y="3357563"/>
          <a:ext cx="3414713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7" name="Equation" r:id="rId3" imgW="1574800" imgH="241300" progId="Equation.DSMT4">
                  <p:embed/>
                </p:oleObj>
              </mc:Choice>
              <mc:Fallback>
                <p:oleObj name="Equation" r:id="rId3" imgW="1574800" imgH="2413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3357563"/>
                        <a:ext cx="3414713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8"/>
          <p:cNvGraphicFramePr>
            <a:graphicFrameLocks noChangeAspect="1"/>
          </p:cNvGraphicFramePr>
          <p:nvPr/>
        </p:nvGraphicFramePr>
        <p:xfrm>
          <a:off x="5364163" y="3521075"/>
          <a:ext cx="8080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8" name="Equation" r:id="rId5" imgW="774364" imgH="317362" progId="Equation.DSMT4">
                  <p:embed/>
                </p:oleObj>
              </mc:Choice>
              <mc:Fallback>
                <p:oleObj name="Equation" r:id="rId5" imgW="774364" imgH="317362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521075"/>
                        <a:ext cx="80803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0"/>
          <p:cNvGraphicFramePr>
            <a:graphicFrameLocks noChangeAspect="1"/>
          </p:cNvGraphicFramePr>
          <p:nvPr/>
        </p:nvGraphicFramePr>
        <p:xfrm>
          <a:off x="1435100" y="4311650"/>
          <a:ext cx="412273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9" name="Equation" r:id="rId7" imgW="3975100" imgH="469900" progId="Equation.DSMT4">
                  <p:embed/>
                </p:oleObj>
              </mc:Choice>
              <mc:Fallback>
                <p:oleObj name="Equation" r:id="rId7" imgW="3975100" imgH="4699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4311650"/>
                        <a:ext cx="4122738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1"/>
          <p:cNvGraphicFramePr>
            <a:graphicFrameLocks noChangeAspect="1"/>
          </p:cNvGraphicFramePr>
          <p:nvPr/>
        </p:nvGraphicFramePr>
        <p:xfrm>
          <a:off x="5924550" y="4379913"/>
          <a:ext cx="11747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0" name="Equation" r:id="rId9" imgW="1180588" imgH="317362" progId="Equation.DSMT4">
                  <p:embed/>
                </p:oleObj>
              </mc:Choice>
              <mc:Fallback>
                <p:oleObj name="Equation" r:id="rId9" imgW="1180588" imgH="317362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4550" y="4379913"/>
                        <a:ext cx="117475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815975" y="5514975"/>
            <a:ext cx="8001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实际可以呈现的条纹级数有：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-1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5</a:t>
            </a:r>
          </a:p>
        </p:txBody>
      </p:sp>
      <p:graphicFrame>
        <p:nvGraphicFramePr>
          <p:cNvPr id="8" name="Object 74"/>
          <p:cNvGraphicFramePr>
            <a:graphicFrameLocks noChangeAspect="1"/>
          </p:cNvGraphicFramePr>
          <p:nvPr/>
        </p:nvGraphicFramePr>
        <p:xfrm>
          <a:off x="6359525" y="3417888"/>
          <a:ext cx="13271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1" name="Equation" r:id="rId11" imgW="444307" imgH="203112" progId="Equation.DSMT4">
                  <p:embed/>
                </p:oleObj>
              </mc:Choice>
              <mc:Fallback>
                <p:oleObj name="Equation" r:id="rId11" imgW="444307" imgH="203112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9525" y="3417888"/>
                        <a:ext cx="132715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5"/>
          <p:cNvGraphicFramePr>
            <a:graphicFrameLocks noChangeAspect="1"/>
          </p:cNvGraphicFramePr>
          <p:nvPr/>
        </p:nvGraphicFramePr>
        <p:xfrm>
          <a:off x="7229475" y="4316413"/>
          <a:ext cx="1228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2" name="Equation" r:id="rId13" imgW="520474" imgH="203112" progId="Equation.DSMT4">
                  <p:embed/>
                </p:oleObj>
              </mc:Choice>
              <mc:Fallback>
                <p:oleObj name="Equation" r:id="rId13" imgW="520474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9475" y="4316413"/>
                        <a:ext cx="1228725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5"/>
          <p:cNvGraphicFramePr>
            <a:graphicFrameLocks noChangeAspect="1"/>
          </p:cNvGraphicFramePr>
          <p:nvPr/>
        </p:nvGraphicFramePr>
        <p:xfrm>
          <a:off x="2676525" y="1154113"/>
          <a:ext cx="34163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3" name="Equation" r:id="rId15" imgW="3098800" imgH="393700" progId="Equation.DSMT4">
                  <p:embed/>
                </p:oleObj>
              </mc:Choice>
              <mc:Fallback>
                <p:oleObj name="Equation" r:id="rId15" imgW="3098800" imgH="393700" progId="Equation.DSMT4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6525" y="1154113"/>
                        <a:ext cx="34163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6"/>
          <p:cNvGraphicFramePr>
            <a:graphicFrameLocks noChangeAspect="1"/>
          </p:cNvGraphicFramePr>
          <p:nvPr/>
        </p:nvGraphicFramePr>
        <p:xfrm>
          <a:off x="6149975" y="1168400"/>
          <a:ext cx="17033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4" name="Equation" r:id="rId17" imgW="1600200" imgH="393700" progId="Equation.DSMT4">
                  <p:embed/>
                </p:oleObj>
              </mc:Choice>
              <mc:Fallback>
                <p:oleObj name="Equation" r:id="rId17" imgW="1600200" imgH="393700" progId="Equation.DSMT4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9975" y="1168400"/>
                        <a:ext cx="1703388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87"/>
          <p:cNvSpPr txBox="1">
            <a:spLocks noChangeArrowheads="1"/>
          </p:cNvSpPr>
          <p:nvPr/>
        </p:nvSpPr>
        <p:spPr bwMode="auto">
          <a:xfrm>
            <a:off x="792163" y="3406775"/>
            <a:ext cx="1620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当</a:t>
            </a:r>
          </a:p>
        </p:txBody>
      </p:sp>
      <p:sp>
        <p:nvSpPr>
          <p:cNvPr id="14" name="Text Box 88"/>
          <p:cNvSpPr txBox="1">
            <a:spLocks noChangeArrowheads="1"/>
          </p:cNvSpPr>
          <p:nvPr/>
        </p:nvSpPr>
        <p:spPr bwMode="auto">
          <a:xfrm>
            <a:off x="792163" y="4297363"/>
            <a:ext cx="1620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当</a:t>
            </a:r>
          </a:p>
        </p:txBody>
      </p:sp>
      <p:graphicFrame>
        <p:nvGraphicFramePr>
          <p:cNvPr id="15" name="Object 85"/>
          <p:cNvGraphicFramePr>
            <a:graphicFrameLocks noChangeAspect="1"/>
          </p:cNvGraphicFramePr>
          <p:nvPr/>
        </p:nvGraphicFramePr>
        <p:xfrm>
          <a:off x="2274888" y="1825625"/>
          <a:ext cx="9382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5" name="Equation" r:id="rId19" imgW="850900" imgH="368300" progId="Equation.DSMT4">
                  <p:embed/>
                </p:oleObj>
              </mc:Choice>
              <mc:Fallback>
                <p:oleObj name="Equation" r:id="rId19" imgW="850900" imgH="368300" progId="Equation.DSMT4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888" y="1825625"/>
                        <a:ext cx="938212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6" name="矩形 15"/>
          <p:cNvSpPr>
            <a:spLocks noChangeArrowheads="1"/>
          </p:cNvSpPr>
          <p:nvPr/>
        </p:nvSpPr>
        <p:spPr bwMode="auto">
          <a:xfrm>
            <a:off x="792163" y="1755775"/>
            <a:ext cx="15446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中心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O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处</a:t>
            </a:r>
          </a:p>
        </p:txBody>
      </p:sp>
      <p:graphicFrame>
        <p:nvGraphicFramePr>
          <p:cNvPr id="17" name="Object 85"/>
          <p:cNvGraphicFramePr>
            <a:graphicFrameLocks noChangeAspect="1"/>
          </p:cNvGraphicFramePr>
          <p:nvPr/>
        </p:nvGraphicFramePr>
        <p:xfrm>
          <a:off x="3278188" y="1831975"/>
          <a:ext cx="186213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6" name="Equation" r:id="rId21" imgW="1688367" imgH="317362" progId="Equation.DSMT4">
                  <p:embed/>
                </p:oleObj>
              </mc:Choice>
              <mc:Fallback>
                <p:oleObj name="Equation" r:id="rId21" imgW="1688367" imgH="317362" progId="Equation.DSMT4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188" y="1831975"/>
                        <a:ext cx="1862137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5"/>
          <p:cNvGraphicFramePr>
            <a:graphicFrameLocks noChangeAspect="1"/>
          </p:cNvGraphicFramePr>
          <p:nvPr/>
        </p:nvGraphicFramePr>
        <p:xfrm>
          <a:off x="5424488" y="1824038"/>
          <a:ext cx="2981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7" name="Equation" r:id="rId23" imgW="2895600" imgH="381000" progId="Equation.DSMT4">
                  <p:embed/>
                </p:oleObj>
              </mc:Choice>
              <mc:Fallback>
                <p:oleObj name="Equation" r:id="rId23" imgW="2895600" imgH="381000" progId="Equation.DSMT4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488" y="1824038"/>
                        <a:ext cx="298132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9" name="矩形 18"/>
          <p:cNvSpPr>
            <a:spLocks noChangeArrowheads="1"/>
          </p:cNvSpPr>
          <p:nvPr/>
        </p:nvSpPr>
        <p:spPr bwMode="auto">
          <a:xfrm>
            <a:off x="817563" y="2614613"/>
            <a:ext cx="1806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第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级缺级</a:t>
            </a:r>
          </a:p>
        </p:txBody>
      </p:sp>
      <p:graphicFrame>
        <p:nvGraphicFramePr>
          <p:cNvPr id="20" name="Object 85"/>
          <p:cNvGraphicFramePr>
            <a:graphicFrameLocks noChangeAspect="1"/>
          </p:cNvGraphicFramePr>
          <p:nvPr/>
        </p:nvGraphicFramePr>
        <p:xfrm>
          <a:off x="2587625" y="2695575"/>
          <a:ext cx="134461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8" name="Equation" r:id="rId25" imgW="1218671" imgH="317362" progId="Equation.DSMT4">
                  <p:embed/>
                </p:oleObj>
              </mc:Choice>
              <mc:Fallback>
                <p:oleObj name="Equation" r:id="rId25" imgW="1218671" imgH="317362" progId="Equation.DSMT4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2695575"/>
                        <a:ext cx="134461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85"/>
          <p:cNvGraphicFramePr>
            <a:graphicFrameLocks noChangeAspect="1"/>
          </p:cNvGraphicFramePr>
          <p:nvPr/>
        </p:nvGraphicFramePr>
        <p:xfrm>
          <a:off x="4270375" y="2667000"/>
          <a:ext cx="3249613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9" name="Equation" r:id="rId27" imgW="2946400" imgH="381000" progId="Equation.DSMT4">
                  <p:embed/>
                </p:oleObj>
              </mc:Choice>
              <mc:Fallback>
                <p:oleObj name="Equation" r:id="rId27" imgW="2946400" imgH="381000" progId="Equation.DSMT4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2667000"/>
                        <a:ext cx="3249613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2" name="矩形 21"/>
          <p:cNvSpPr>
            <a:spLocks noChangeArrowheads="1"/>
          </p:cNvSpPr>
          <p:nvPr/>
        </p:nvSpPr>
        <p:spPr bwMode="auto">
          <a:xfrm>
            <a:off x="346075" y="2566988"/>
            <a:ext cx="604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(2)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30743" name="矩形 22"/>
          <p:cNvSpPr>
            <a:spLocks noChangeArrowheads="1"/>
          </p:cNvSpPr>
          <p:nvPr/>
        </p:nvSpPr>
        <p:spPr bwMode="auto">
          <a:xfrm>
            <a:off x="365125" y="3382963"/>
            <a:ext cx="604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(3)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31767" name="矩形 23"/>
          <p:cNvSpPr>
            <a:spLocks noChangeArrowheads="1"/>
          </p:cNvSpPr>
          <p:nvPr/>
        </p:nvSpPr>
        <p:spPr bwMode="auto">
          <a:xfrm>
            <a:off x="382588" y="496888"/>
            <a:ext cx="6651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解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: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5" name="Text Box 34"/>
          <p:cNvSpPr txBox="1">
            <a:spLocks noChangeArrowheads="1"/>
          </p:cNvSpPr>
          <p:nvPr/>
        </p:nvSpPr>
        <p:spPr bwMode="auto">
          <a:xfrm>
            <a:off x="831850" y="4911725"/>
            <a:ext cx="3824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第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级缺级</a:t>
            </a:r>
          </a:p>
        </p:txBody>
      </p:sp>
      <p:sp>
        <p:nvSpPr>
          <p:cNvPr id="29721" name="矩形 15"/>
          <p:cNvSpPr>
            <a:spLocks noChangeArrowheads="1"/>
          </p:cNvSpPr>
          <p:nvPr/>
        </p:nvSpPr>
        <p:spPr bwMode="auto">
          <a:xfrm>
            <a:off x="7291388" y="6064250"/>
            <a:ext cx="14462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总共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6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条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7" grpId="0" autoUpdateAnimBg="0"/>
      <p:bldP spid="13" grpId="0" autoUpdateAnimBg="0"/>
      <p:bldP spid="14" grpId="0" autoUpdateAnimBg="0"/>
      <p:bldP spid="30736" grpId="0"/>
      <p:bldP spid="30739" grpId="0"/>
      <p:bldP spid="30742" grpId="0"/>
      <p:bldP spid="30743" grpId="0"/>
      <p:bldP spid="25" grpId="0" autoUpdateAnimBg="0"/>
      <p:bldP spid="297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>
            <a:extLst>
              <a:ext uri="{FF2B5EF4-FFF2-40B4-BE49-F238E27FC236}"/>
            </a:extLst>
          </p:cNvPr>
          <p:cNvSpPr/>
          <p:nvPr/>
        </p:nvSpPr>
        <p:spPr>
          <a:xfrm>
            <a:off x="187325" y="4270375"/>
            <a:ext cx="6140450" cy="2336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5122863" y="1284288"/>
            <a:ext cx="3657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i="1">
                <a:latin typeface="Times New Roman" panose="02020603050405020304" pitchFamily="18" charset="0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射线</a:t>
            </a:r>
            <a:r>
              <a:rPr kumimoji="1" lang="zh-CN" altLang="en-US" b="1">
                <a:latin typeface="Times New Roman" panose="02020603050405020304" pitchFamily="18" charset="0"/>
              </a:rPr>
              <a:t>：</a:t>
            </a:r>
            <a:r>
              <a:rPr kumimoji="1" lang="zh-CN" altLang="en-US" b="1" i="1">
                <a:latin typeface="Times New Roman" panose="02020603050405020304" pitchFamily="18" charset="0"/>
                <a:sym typeface="Symbol" panose="05050102010706020507" pitchFamily="18" charset="2"/>
              </a:rPr>
              <a:t> </a:t>
            </a:r>
            <a:r>
              <a:rPr kumimoji="1"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~1-10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1211263" y="1331913"/>
            <a:ext cx="11064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晶体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85725" y="3700463"/>
            <a:ext cx="2347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5.1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衍射现象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7100888" y="4032250"/>
            <a:ext cx="1417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劳厄斑</a:t>
            </a:r>
          </a:p>
        </p:txBody>
      </p:sp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293688" y="4341813"/>
          <a:ext cx="5783262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3" name="BMP 图像" r:id="rId3" imgW="5780952" imgH="2266667" progId="Paint.Picture">
                  <p:embed/>
                </p:oleObj>
              </mc:Choice>
              <mc:Fallback>
                <p:oleObj name="BMP 图像" r:id="rId3" imgW="5780952" imgH="2266667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4341813"/>
                        <a:ext cx="5783262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6583363" y="4662488"/>
          <a:ext cx="2317750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4" name="BMP 图象" r:id="rId5" imgW="3677163" imgH="2228571" progId="PBrush">
                  <p:embed/>
                </p:oleObj>
              </mc:Choice>
              <mc:Fallback>
                <p:oleObj name="BMP 图象" r:id="rId5" imgW="3677163" imgH="2228571" progId="PBrush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3363" y="4662488"/>
                        <a:ext cx="2317750" cy="152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623888" y="374650"/>
            <a:ext cx="77501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chemeClr val="tx1"/>
                </a:solidFill>
                <a:latin typeface="宋体" panose="02010600030101010101" pitchFamily="2" charset="-122"/>
              </a:rPr>
              <a:t>       </a:t>
            </a: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</a:rPr>
              <a:t>第</a:t>
            </a:r>
            <a:r>
              <a:rPr kumimoji="1"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</a:rPr>
              <a:t>节 </a:t>
            </a:r>
            <a:r>
              <a:rPr kumimoji="1"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</a:rPr>
              <a:t>射线衍射 布喇格公式 </a:t>
            </a:r>
            <a:b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</a:rPr>
            </a:br>
            <a:r>
              <a:rPr kumimoji="1" lang="zh-CN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kumimoji="1"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X-ray Diffraction  Bragg  Formula </a:t>
            </a:r>
          </a:p>
        </p:txBody>
      </p:sp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8013700" y="1246188"/>
            <a:ext cx="365125" cy="506412"/>
            <a:chOff x="4128422" y="1603375"/>
            <a:chExt cx="365125" cy="506880"/>
          </a:xfrm>
        </p:grpSpPr>
        <p:graphicFrame>
          <p:nvGraphicFramePr>
            <p:cNvPr id="32785" name="Object 10"/>
            <p:cNvGraphicFramePr>
              <a:graphicFrameLocks noChangeAspect="1"/>
            </p:cNvGraphicFramePr>
            <p:nvPr/>
          </p:nvGraphicFramePr>
          <p:xfrm>
            <a:off x="4128422" y="1764180"/>
            <a:ext cx="365125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65" name="Equation" r:id="rId7" imgW="304536" imgH="304536" progId="Equation.DSMT4">
                    <p:embed/>
                  </p:oleObj>
                </mc:Choice>
                <mc:Fallback>
                  <p:oleObj name="Equation" r:id="rId7" imgW="304536" imgH="304536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422" y="1764180"/>
                          <a:ext cx="365125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6" name="Object 11"/>
            <p:cNvGraphicFramePr>
              <a:graphicFrameLocks noChangeAspect="1"/>
            </p:cNvGraphicFramePr>
            <p:nvPr/>
          </p:nvGraphicFramePr>
          <p:xfrm>
            <a:off x="4187825" y="1603375"/>
            <a:ext cx="157163" cy="176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66" name="Equation" r:id="rId9" imgW="203112" imgH="241195" progId="Equation.DSMT4">
                    <p:embed/>
                  </p:oleObj>
                </mc:Choice>
                <mc:Fallback>
                  <p:oleObj name="Equation" r:id="rId9" imgW="203112" imgH="241195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7825" y="1603375"/>
                          <a:ext cx="157163" cy="176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332" name="AutoShape 12"/>
          <p:cNvSpPr>
            <a:spLocks noChangeArrowheads="1"/>
          </p:cNvSpPr>
          <p:nvPr/>
        </p:nvSpPr>
        <p:spPr bwMode="auto">
          <a:xfrm>
            <a:off x="1930400" y="4378325"/>
            <a:ext cx="1450975" cy="609600"/>
          </a:xfrm>
          <a:prstGeom prst="wedgeEllipseCallout">
            <a:avLst>
              <a:gd name="adj1" fmla="val -12630"/>
              <a:gd name="adj2" fmla="val 132815"/>
            </a:avLst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晶体</a:t>
            </a:r>
          </a:p>
        </p:txBody>
      </p:sp>
      <p:sp>
        <p:nvSpPr>
          <p:cNvPr id="32780" name="Text Box 13"/>
          <p:cNvSpPr txBox="1">
            <a:spLocks noChangeArrowheads="1"/>
          </p:cNvSpPr>
          <p:nvPr/>
        </p:nvSpPr>
        <p:spPr bwMode="auto">
          <a:xfrm>
            <a:off x="8640763" y="640715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13</a:t>
            </a:r>
            <a:endParaRPr lang="en-US" altLang="zh-CN" sz="1800"/>
          </a:p>
        </p:txBody>
      </p:sp>
      <p:pic>
        <p:nvPicPr>
          <p:cNvPr id="39952" name="Picture 16" descr="NYBSXX@]XAJ~`}Z6I9BU(XJ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1873250"/>
            <a:ext cx="176847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Picture 17" descr="IDHUFF%UVRQM{V[EKHHH3E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882775"/>
            <a:ext cx="1889125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4" name="Rectangle 18"/>
          <p:cNvSpPr>
            <a:spLocks noChangeArrowheads="1"/>
          </p:cNvSpPr>
          <p:nvPr/>
        </p:nvSpPr>
        <p:spPr bwMode="auto">
          <a:xfrm>
            <a:off x="2684463" y="1308100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/>
              <a:t>三维光栅</a:t>
            </a:r>
          </a:p>
        </p:txBody>
      </p:sp>
      <p:pic>
        <p:nvPicPr>
          <p:cNvPr id="12307" name="Picture 19" descr="C:\Documents and Settings\Administrator\桌面\d058ccbf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1855788"/>
            <a:ext cx="2627313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75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75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4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6322" grpId="0" autoUpdateAnimBg="0"/>
      <p:bldP spid="56324" grpId="0" autoUpdateAnimBg="0"/>
      <p:bldP spid="56325" grpId="0" autoUpdateAnimBg="0"/>
      <p:bldP spid="56328" grpId="0" autoUpdateAnimBg="0"/>
      <p:bldP spid="56332" grpId="0" animBg="1" autoUpdateAnimBg="0"/>
      <p:bldP spid="399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9AB6B3-EBA1-4EEC-A324-A0A8F68BC433}" type="slidenum">
              <a:rPr kumimoji="1" lang="zh-CN" altLang="en-US" sz="1200" smtClean="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kumimoji="1" lang="en-US" altLang="zh-CN" sz="1200" smtClean="0">
              <a:solidFill>
                <a:srgbClr val="0000FF"/>
              </a:solidFill>
            </a:endParaRPr>
          </a:p>
        </p:txBody>
      </p:sp>
      <p:graphicFrame>
        <p:nvGraphicFramePr>
          <p:cNvPr id="33795" name="Object 2"/>
          <p:cNvGraphicFramePr>
            <a:graphicFrameLocks noChangeAspect="1"/>
          </p:cNvGraphicFramePr>
          <p:nvPr/>
        </p:nvGraphicFramePr>
        <p:xfrm>
          <a:off x="0" y="273050"/>
          <a:ext cx="9144000" cy="630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0" name="幻灯片" r:id="rId3" imgW="2568073" imgH="1926210" progId="PowerPoint.Slide.8">
                  <p:embed/>
                </p:oleObj>
              </mc:Choice>
              <mc:Fallback>
                <p:oleObj name="幻灯片" r:id="rId3" imgW="2568073" imgH="1926210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73050"/>
                        <a:ext cx="9144000" cy="630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Text 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82575" y="2293938"/>
            <a:ext cx="2513013" cy="28765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585" b="1">
                <a:solidFill>
                  <a:srgbClr val="A50021"/>
                </a:solidFill>
              </a:rPr>
              <a:t>l895</a:t>
            </a:r>
            <a:r>
              <a:rPr lang="zh-CN" altLang="en-US" sz="2585" b="1">
                <a:solidFill>
                  <a:srgbClr val="A50021"/>
                </a:solidFill>
              </a:rPr>
              <a:t>年底，德国物理学家</a:t>
            </a:r>
            <a:r>
              <a:rPr lang="zh-CN" altLang="en-US" sz="2585" b="1">
                <a:solidFill>
                  <a:srgbClr val="0000FF"/>
                </a:solidFill>
              </a:rPr>
              <a:t>伦琴</a:t>
            </a:r>
            <a:r>
              <a:rPr lang="zh-CN" altLang="en-US" sz="2585" b="1">
                <a:solidFill>
                  <a:srgbClr val="A50021"/>
                </a:solidFill>
              </a:rPr>
              <a:t>发表了</a:t>
            </a:r>
            <a:r>
              <a:rPr lang="en-US" altLang="zh-CN" sz="2585" b="1">
                <a:solidFill>
                  <a:srgbClr val="A50021"/>
                </a:solidFill>
              </a:rPr>
              <a:t>《</a:t>
            </a:r>
            <a:r>
              <a:rPr lang="zh-CN" altLang="en-US" sz="2585" b="1">
                <a:solidFill>
                  <a:srgbClr val="A50021"/>
                </a:solidFill>
              </a:rPr>
              <a:t>论新的射线</a:t>
            </a:r>
            <a:r>
              <a:rPr lang="en-US" altLang="zh-CN" sz="2585" b="1">
                <a:solidFill>
                  <a:srgbClr val="A50021"/>
                </a:solidFill>
              </a:rPr>
              <a:t>》</a:t>
            </a:r>
            <a:r>
              <a:rPr lang="zh-CN" altLang="en-US" sz="2585" b="1">
                <a:solidFill>
                  <a:srgbClr val="A50021"/>
                </a:solidFill>
              </a:rPr>
              <a:t>的报告，并展示了他的妻子的手指骨</a:t>
            </a:r>
            <a:r>
              <a:rPr lang="en-US" altLang="zh-CN" sz="2585" b="1">
                <a:solidFill>
                  <a:srgbClr val="A50021"/>
                </a:solidFill>
              </a:rPr>
              <a:t>x</a:t>
            </a:r>
            <a:r>
              <a:rPr lang="zh-CN" altLang="en-US" sz="2585" b="1">
                <a:solidFill>
                  <a:srgbClr val="A50021"/>
                </a:solidFill>
              </a:rPr>
              <a:t>射线的照片。</a:t>
            </a:r>
          </a:p>
        </p:txBody>
      </p:sp>
      <p:sp>
        <p:nvSpPr>
          <p:cNvPr id="43013" name="Rectangle 4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295275" y="812800"/>
            <a:ext cx="2330450" cy="660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92" b="1">
                <a:solidFill>
                  <a:schemeClr val="accent2"/>
                </a:solidFill>
              </a:rPr>
              <a:t>x </a:t>
            </a:r>
            <a:r>
              <a:rPr lang="zh-CN" altLang="en-US" sz="2954" b="1">
                <a:solidFill>
                  <a:schemeClr val="accent2"/>
                </a:solidFill>
              </a:rPr>
              <a:t>射线</a:t>
            </a:r>
          </a:p>
        </p:txBody>
      </p:sp>
      <p:sp>
        <p:nvSpPr>
          <p:cNvPr id="43014" name="AutoShape 5">
            <a:hlinkClick r:id="rId5" action="ppaction://hlinksldjump"/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843963" y="5414963"/>
            <a:ext cx="300037" cy="365125"/>
          </a:xfrm>
          <a:prstGeom prst="leftArrow">
            <a:avLst>
              <a:gd name="adj1" fmla="val 50000"/>
              <a:gd name="adj2" fmla="val 25000"/>
            </a:avLst>
          </a:prstGeom>
          <a:solidFill>
            <a:srgbClr val="CCFFFF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215"/>
          </a:p>
        </p:txBody>
      </p:sp>
      <p:pic>
        <p:nvPicPr>
          <p:cNvPr id="33799" name="Picture 8" descr="https://upload.wikimedia.org/wikipedia/commons/e/e3/First_medical_X-ray_by_Wilhelm_R%C3%B6ntgen_of_his_wife_Anna_Bertha_Ludwig%27s_hand_-_18951222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5" y="922338"/>
            <a:ext cx="3425825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10" descr="https://upload.wikimedia.org/wikipedia/commons/4/4a/WilhelmR%C3%B6ntge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38" y="436563"/>
            <a:ext cx="2460625" cy="348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圆角矩形 144">
            <a:extLst>
              <a:ext uri="{FF2B5EF4-FFF2-40B4-BE49-F238E27FC236}"/>
            </a:extLst>
          </p:cNvPr>
          <p:cNvSpPr/>
          <p:nvPr/>
        </p:nvSpPr>
        <p:spPr>
          <a:xfrm>
            <a:off x="5207000" y="4213225"/>
            <a:ext cx="3824288" cy="25669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4" name="圆角矩形 143">
            <a:extLst>
              <a:ext uri="{FF2B5EF4-FFF2-40B4-BE49-F238E27FC236}"/>
            </a:extLst>
          </p:cNvPr>
          <p:cNvSpPr/>
          <p:nvPr/>
        </p:nvSpPr>
        <p:spPr>
          <a:xfrm>
            <a:off x="4632325" y="2290763"/>
            <a:ext cx="2916238" cy="1779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圆角矩形 1">
            <a:extLst>
              <a:ext uri="{FF2B5EF4-FFF2-40B4-BE49-F238E27FC236}"/>
            </a:extLst>
          </p:cNvPr>
          <p:cNvSpPr/>
          <p:nvPr/>
        </p:nvSpPr>
        <p:spPr>
          <a:xfrm>
            <a:off x="1871663" y="2295525"/>
            <a:ext cx="2328862" cy="1498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5494338" y="2487613"/>
            <a:ext cx="1365250" cy="1119187"/>
            <a:chOff x="3680" y="1769"/>
            <a:chExt cx="860" cy="705"/>
          </a:xfrm>
        </p:grpSpPr>
        <p:sp>
          <p:nvSpPr>
            <p:cNvPr id="4237" name="Line 4"/>
            <p:cNvSpPr>
              <a:spLocks noChangeShapeType="1"/>
            </p:cNvSpPr>
            <p:nvPr/>
          </p:nvSpPr>
          <p:spPr bwMode="auto">
            <a:xfrm>
              <a:off x="3680" y="1769"/>
              <a:ext cx="849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med" len="lg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" name="Line 5"/>
            <p:cNvSpPr>
              <a:spLocks noChangeShapeType="1"/>
            </p:cNvSpPr>
            <p:nvPr/>
          </p:nvSpPr>
          <p:spPr bwMode="auto">
            <a:xfrm>
              <a:off x="3691" y="2009"/>
              <a:ext cx="849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med" len="lg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9" name="Line 6"/>
            <p:cNvSpPr>
              <a:spLocks noChangeShapeType="1"/>
            </p:cNvSpPr>
            <p:nvPr/>
          </p:nvSpPr>
          <p:spPr bwMode="auto">
            <a:xfrm>
              <a:off x="3691" y="2241"/>
              <a:ext cx="849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med" len="lg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" name="Line 7"/>
            <p:cNvSpPr>
              <a:spLocks noChangeShapeType="1"/>
            </p:cNvSpPr>
            <p:nvPr/>
          </p:nvSpPr>
          <p:spPr bwMode="auto">
            <a:xfrm>
              <a:off x="3691" y="2473"/>
              <a:ext cx="849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med" len="lg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20" name="Group 8"/>
          <p:cNvGrpSpPr>
            <a:grpSpLocks/>
          </p:cNvGrpSpPr>
          <p:nvPr/>
        </p:nvGrpSpPr>
        <p:grpSpPr bwMode="auto">
          <a:xfrm>
            <a:off x="5511800" y="2511425"/>
            <a:ext cx="1684338" cy="1500188"/>
            <a:chOff x="3691" y="1777"/>
            <a:chExt cx="1061" cy="945"/>
          </a:xfrm>
        </p:grpSpPr>
        <p:sp>
          <p:nvSpPr>
            <p:cNvPr id="4233" name="Line 9"/>
            <p:cNvSpPr>
              <a:spLocks noChangeShapeType="1"/>
            </p:cNvSpPr>
            <p:nvPr/>
          </p:nvSpPr>
          <p:spPr bwMode="auto">
            <a:xfrm>
              <a:off x="3702" y="1777"/>
              <a:ext cx="1050" cy="24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4" name="Line 10"/>
            <p:cNvSpPr>
              <a:spLocks noChangeShapeType="1"/>
            </p:cNvSpPr>
            <p:nvPr/>
          </p:nvSpPr>
          <p:spPr bwMode="auto">
            <a:xfrm>
              <a:off x="3691" y="2017"/>
              <a:ext cx="1050" cy="24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" name="Line 11"/>
            <p:cNvSpPr>
              <a:spLocks noChangeShapeType="1"/>
            </p:cNvSpPr>
            <p:nvPr/>
          </p:nvSpPr>
          <p:spPr bwMode="auto">
            <a:xfrm>
              <a:off x="3691" y="2241"/>
              <a:ext cx="1050" cy="24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" name="Line 12"/>
            <p:cNvSpPr>
              <a:spLocks noChangeShapeType="1"/>
            </p:cNvSpPr>
            <p:nvPr/>
          </p:nvSpPr>
          <p:spPr bwMode="auto">
            <a:xfrm>
              <a:off x="3702" y="2481"/>
              <a:ext cx="1050" cy="24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25" name="Group 13"/>
          <p:cNvGrpSpPr>
            <a:grpSpLocks/>
          </p:cNvGrpSpPr>
          <p:nvPr/>
        </p:nvGrpSpPr>
        <p:grpSpPr bwMode="auto">
          <a:xfrm>
            <a:off x="4719638" y="2603500"/>
            <a:ext cx="723900" cy="369888"/>
            <a:chOff x="3180" y="1849"/>
            <a:chExt cx="456" cy="233"/>
          </a:xfrm>
        </p:grpSpPr>
        <p:sp>
          <p:nvSpPr>
            <p:cNvPr id="4229" name="Line 14"/>
            <p:cNvSpPr>
              <a:spLocks noChangeShapeType="1"/>
            </p:cNvSpPr>
            <p:nvPr/>
          </p:nvSpPr>
          <p:spPr bwMode="auto">
            <a:xfrm>
              <a:off x="3345" y="1849"/>
              <a:ext cx="1" cy="23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0" name="Line 15"/>
            <p:cNvSpPr>
              <a:spLocks noChangeShapeType="1"/>
            </p:cNvSpPr>
            <p:nvPr/>
          </p:nvSpPr>
          <p:spPr bwMode="auto">
            <a:xfrm>
              <a:off x="3256" y="1849"/>
              <a:ext cx="380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1" name="Line 16"/>
            <p:cNvSpPr>
              <a:spLocks noChangeShapeType="1"/>
            </p:cNvSpPr>
            <p:nvPr/>
          </p:nvSpPr>
          <p:spPr bwMode="auto">
            <a:xfrm>
              <a:off x="3256" y="2082"/>
              <a:ext cx="38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2" name="Rectangle 17"/>
            <p:cNvSpPr>
              <a:spLocks noChangeArrowheads="1"/>
            </p:cNvSpPr>
            <p:nvPr/>
          </p:nvSpPr>
          <p:spPr bwMode="auto">
            <a:xfrm>
              <a:off x="3180" y="1877"/>
              <a:ext cx="224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solidFill>
                    <a:schemeClr val="tx1"/>
                  </a:solidFill>
                </a:rPr>
                <a:t>d</a:t>
              </a:r>
              <a:endParaRPr lang="en-US" altLang="zh-CN" sz="20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8930" name="Group 18"/>
          <p:cNvGrpSpPr>
            <a:grpSpLocks/>
          </p:cNvGrpSpPr>
          <p:nvPr/>
        </p:nvGrpSpPr>
        <p:grpSpPr bwMode="auto">
          <a:xfrm>
            <a:off x="4687888" y="1954213"/>
            <a:ext cx="1400175" cy="1793875"/>
            <a:chOff x="3172" y="1440"/>
            <a:chExt cx="882" cy="1130"/>
          </a:xfrm>
        </p:grpSpPr>
        <p:grpSp>
          <p:nvGrpSpPr>
            <p:cNvPr id="4217" name="Group 19"/>
            <p:cNvGrpSpPr>
              <a:grpSpLocks/>
            </p:cNvGrpSpPr>
            <p:nvPr/>
          </p:nvGrpSpPr>
          <p:grpSpPr bwMode="auto">
            <a:xfrm>
              <a:off x="3479" y="1673"/>
              <a:ext cx="235" cy="897"/>
              <a:chOff x="7000" y="12618"/>
              <a:chExt cx="421" cy="2241"/>
            </a:xfrm>
          </p:grpSpPr>
          <p:sp>
            <p:nvSpPr>
              <p:cNvPr id="4219" name="Line 20"/>
              <p:cNvSpPr>
                <a:spLocks noChangeShapeType="1"/>
              </p:cNvSpPr>
              <p:nvPr/>
            </p:nvSpPr>
            <p:spPr bwMode="auto">
              <a:xfrm flipH="1">
                <a:off x="7300" y="12618"/>
                <a:ext cx="101" cy="44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0" name="Line 21"/>
              <p:cNvSpPr>
                <a:spLocks noChangeShapeType="1"/>
              </p:cNvSpPr>
              <p:nvPr/>
            </p:nvSpPr>
            <p:spPr bwMode="auto">
              <a:xfrm flipH="1">
                <a:off x="7285" y="13779"/>
                <a:ext cx="116" cy="47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1" name="Line 22"/>
              <p:cNvSpPr>
                <a:spLocks noChangeShapeType="1"/>
              </p:cNvSpPr>
              <p:nvPr/>
            </p:nvSpPr>
            <p:spPr bwMode="auto">
              <a:xfrm>
                <a:off x="7000" y="12618"/>
                <a:ext cx="1" cy="224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2" name="Line 23"/>
              <p:cNvSpPr>
                <a:spLocks noChangeShapeType="1"/>
              </p:cNvSpPr>
              <p:nvPr/>
            </p:nvSpPr>
            <p:spPr bwMode="auto">
              <a:xfrm>
                <a:off x="7000" y="12633"/>
                <a:ext cx="381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3" name="Line 24"/>
              <p:cNvSpPr>
                <a:spLocks noChangeShapeType="1"/>
              </p:cNvSpPr>
              <p:nvPr/>
            </p:nvSpPr>
            <p:spPr bwMode="auto">
              <a:xfrm flipH="1">
                <a:off x="7300" y="13218"/>
                <a:ext cx="101" cy="44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4" name="Line 25"/>
              <p:cNvSpPr>
                <a:spLocks noChangeShapeType="1"/>
              </p:cNvSpPr>
              <p:nvPr/>
            </p:nvSpPr>
            <p:spPr bwMode="auto">
              <a:xfrm flipH="1">
                <a:off x="7285" y="14398"/>
                <a:ext cx="101" cy="44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5" name="Line 26"/>
              <p:cNvSpPr>
                <a:spLocks noChangeShapeType="1"/>
              </p:cNvSpPr>
              <p:nvPr/>
            </p:nvSpPr>
            <p:spPr bwMode="auto">
              <a:xfrm>
                <a:off x="7000" y="14828"/>
                <a:ext cx="311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6" name="Line 27"/>
              <p:cNvSpPr>
                <a:spLocks noChangeShapeType="1"/>
              </p:cNvSpPr>
              <p:nvPr/>
            </p:nvSpPr>
            <p:spPr bwMode="auto">
              <a:xfrm>
                <a:off x="7300" y="13058"/>
                <a:ext cx="121" cy="14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7" name="Line 28"/>
              <p:cNvSpPr>
                <a:spLocks noChangeShapeType="1"/>
              </p:cNvSpPr>
              <p:nvPr/>
            </p:nvSpPr>
            <p:spPr bwMode="auto">
              <a:xfrm>
                <a:off x="7300" y="13638"/>
                <a:ext cx="121" cy="14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8" name="Line 29"/>
              <p:cNvSpPr>
                <a:spLocks noChangeShapeType="1"/>
              </p:cNvSpPr>
              <p:nvPr/>
            </p:nvSpPr>
            <p:spPr bwMode="auto">
              <a:xfrm>
                <a:off x="7280" y="14238"/>
                <a:ext cx="121" cy="14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18" name="Rectangle 30"/>
            <p:cNvSpPr>
              <a:spLocks noChangeArrowheads="1"/>
            </p:cNvSpPr>
            <p:nvPr/>
          </p:nvSpPr>
          <p:spPr bwMode="auto">
            <a:xfrm>
              <a:off x="3172" y="1440"/>
              <a:ext cx="882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chemeClr val="tx1"/>
                  </a:solidFill>
                </a:rPr>
                <a:t>反射光栅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0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8943" name="Group 31"/>
          <p:cNvGrpSpPr>
            <a:grpSpLocks/>
          </p:cNvGrpSpPr>
          <p:nvPr/>
        </p:nvGrpSpPr>
        <p:grpSpPr bwMode="auto">
          <a:xfrm>
            <a:off x="3192463" y="2724150"/>
            <a:ext cx="727075" cy="623888"/>
            <a:chOff x="2249" y="1925"/>
            <a:chExt cx="458" cy="393"/>
          </a:xfrm>
        </p:grpSpPr>
        <p:sp>
          <p:nvSpPr>
            <p:cNvPr id="4214" name="Line 32"/>
            <p:cNvSpPr>
              <a:spLocks noChangeShapeType="1"/>
            </p:cNvSpPr>
            <p:nvPr/>
          </p:nvSpPr>
          <p:spPr bwMode="auto">
            <a:xfrm>
              <a:off x="2260" y="1925"/>
              <a:ext cx="44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5" name="Line 33"/>
            <p:cNvSpPr>
              <a:spLocks noChangeShapeType="1"/>
            </p:cNvSpPr>
            <p:nvPr/>
          </p:nvSpPr>
          <p:spPr bwMode="auto">
            <a:xfrm>
              <a:off x="2249" y="2117"/>
              <a:ext cx="447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6" name="Line 34"/>
            <p:cNvSpPr>
              <a:spLocks noChangeShapeType="1"/>
            </p:cNvSpPr>
            <p:nvPr/>
          </p:nvSpPr>
          <p:spPr bwMode="auto">
            <a:xfrm>
              <a:off x="2249" y="2318"/>
              <a:ext cx="447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2133600" y="2571750"/>
            <a:ext cx="719138" cy="928688"/>
            <a:chOff x="1551" y="1829"/>
            <a:chExt cx="453" cy="585"/>
          </a:xfrm>
        </p:grpSpPr>
        <p:sp>
          <p:nvSpPr>
            <p:cNvPr id="4207" name="Line 36"/>
            <p:cNvSpPr>
              <a:spLocks noChangeShapeType="1"/>
            </p:cNvSpPr>
            <p:nvPr/>
          </p:nvSpPr>
          <p:spPr bwMode="auto">
            <a:xfrm>
              <a:off x="1557" y="1829"/>
              <a:ext cx="44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8" name="Line 37"/>
            <p:cNvSpPr>
              <a:spLocks noChangeShapeType="1"/>
            </p:cNvSpPr>
            <p:nvPr/>
          </p:nvSpPr>
          <p:spPr bwMode="auto">
            <a:xfrm>
              <a:off x="1551" y="1933"/>
              <a:ext cx="44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9" name="Line 38"/>
            <p:cNvSpPr>
              <a:spLocks noChangeShapeType="1"/>
            </p:cNvSpPr>
            <p:nvPr/>
          </p:nvSpPr>
          <p:spPr bwMode="auto">
            <a:xfrm>
              <a:off x="1551" y="2029"/>
              <a:ext cx="447" cy="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0" name="Line 39"/>
            <p:cNvSpPr>
              <a:spLocks noChangeShapeType="1"/>
            </p:cNvSpPr>
            <p:nvPr/>
          </p:nvSpPr>
          <p:spPr bwMode="auto">
            <a:xfrm>
              <a:off x="1551" y="2124"/>
              <a:ext cx="447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1" name="Line 40"/>
            <p:cNvSpPr>
              <a:spLocks noChangeShapeType="1"/>
            </p:cNvSpPr>
            <p:nvPr/>
          </p:nvSpPr>
          <p:spPr bwMode="auto">
            <a:xfrm>
              <a:off x="1551" y="2222"/>
              <a:ext cx="447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" name="Line 41"/>
            <p:cNvSpPr>
              <a:spLocks noChangeShapeType="1"/>
            </p:cNvSpPr>
            <p:nvPr/>
          </p:nvSpPr>
          <p:spPr bwMode="auto">
            <a:xfrm>
              <a:off x="1551" y="2318"/>
              <a:ext cx="447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" name="Line 42"/>
            <p:cNvSpPr>
              <a:spLocks noChangeShapeType="1"/>
            </p:cNvSpPr>
            <p:nvPr/>
          </p:nvSpPr>
          <p:spPr bwMode="auto">
            <a:xfrm>
              <a:off x="1551" y="2414"/>
              <a:ext cx="447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55" name="Group 43"/>
          <p:cNvGrpSpPr>
            <a:grpSpLocks/>
          </p:cNvGrpSpPr>
          <p:nvPr/>
        </p:nvGrpSpPr>
        <p:grpSpPr bwMode="auto">
          <a:xfrm>
            <a:off x="3182938" y="2640013"/>
            <a:ext cx="355600" cy="312737"/>
            <a:chOff x="2254" y="1885"/>
            <a:chExt cx="224" cy="197"/>
          </a:xfrm>
        </p:grpSpPr>
        <p:sp>
          <p:nvSpPr>
            <p:cNvPr id="4204" name="Line 44"/>
            <p:cNvSpPr>
              <a:spLocks noChangeShapeType="1"/>
            </p:cNvSpPr>
            <p:nvPr/>
          </p:nvSpPr>
          <p:spPr bwMode="auto">
            <a:xfrm>
              <a:off x="2366" y="1885"/>
              <a:ext cx="1" cy="19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" name="Line 45"/>
            <p:cNvSpPr>
              <a:spLocks noChangeShapeType="1"/>
            </p:cNvSpPr>
            <p:nvPr/>
          </p:nvSpPr>
          <p:spPr bwMode="auto">
            <a:xfrm>
              <a:off x="2254" y="1885"/>
              <a:ext cx="224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6" name="Line 46"/>
            <p:cNvSpPr>
              <a:spLocks noChangeShapeType="1"/>
            </p:cNvSpPr>
            <p:nvPr/>
          </p:nvSpPr>
          <p:spPr bwMode="auto">
            <a:xfrm>
              <a:off x="2254" y="2077"/>
              <a:ext cx="224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59" name="Rectangle 47"/>
          <p:cNvSpPr>
            <a:spLocks noChangeArrowheads="1"/>
          </p:cNvSpPr>
          <p:nvPr/>
        </p:nvSpPr>
        <p:spPr bwMode="auto">
          <a:xfrm>
            <a:off x="3419475" y="2630488"/>
            <a:ext cx="390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chemeClr val="tx1"/>
                </a:solidFill>
              </a:rPr>
              <a:t>d</a:t>
            </a:r>
            <a:endParaRPr lang="en-US" altLang="zh-CN" sz="2000" b="1">
              <a:solidFill>
                <a:schemeClr val="tx1"/>
              </a:solidFill>
            </a:endParaRPr>
          </a:p>
        </p:txBody>
      </p:sp>
      <p:grpSp>
        <p:nvGrpSpPr>
          <p:cNvPr id="38960" name="Group 48"/>
          <p:cNvGrpSpPr>
            <a:grpSpLocks/>
          </p:cNvGrpSpPr>
          <p:nvPr/>
        </p:nvGrpSpPr>
        <p:grpSpPr bwMode="auto">
          <a:xfrm>
            <a:off x="2547938" y="1954213"/>
            <a:ext cx="1263650" cy="1800225"/>
            <a:chOff x="1824" y="1440"/>
            <a:chExt cx="796" cy="1134"/>
          </a:xfrm>
        </p:grpSpPr>
        <p:sp>
          <p:nvSpPr>
            <p:cNvPr id="4167" name="Rectangle 49"/>
            <p:cNvSpPr>
              <a:spLocks noChangeArrowheads="1"/>
            </p:cNvSpPr>
            <p:nvPr/>
          </p:nvSpPr>
          <p:spPr bwMode="auto">
            <a:xfrm>
              <a:off x="1824" y="1440"/>
              <a:ext cx="796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chemeClr val="tx1"/>
                  </a:solidFill>
                </a:rPr>
                <a:t>透射光栅</a:t>
              </a:r>
            </a:p>
          </p:txBody>
        </p:sp>
        <p:grpSp>
          <p:nvGrpSpPr>
            <p:cNvPr id="4168" name="Group 50"/>
            <p:cNvGrpSpPr>
              <a:grpSpLocks/>
            </p:cNvGrpSpPr>
            <p:nvPr/>
          </p:nvGrpSpPr>
          <p:grpSpPr bwMode="auto">
            <a:xfrm>
              <a:off x="2020" y="1677"/>
              <a:ext cx="232" cy="897"/>
              <a:chOff x="3860" y="12658"/>
              <a:chExt cx="416" cy="2241"/>
            </a:xfrm>
          </p:grpSpPr>
          <p:sp>
            <p:nvSpPr>
              <p:cNvPr id="4169" name="Line 51"/>
              <p:cNvSpPr>
                <a:spLocks noChangeShapeType="1"/>
              </p:cNvSpPr>
              <p:nvPr/>
            </p:nvSpPr>
            <p:spPr bwMode="auto">
              <a:xfrm>
                <a:off x="3880" y="12674"/>
                <a:ext cx="381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0" name="Line 52"/>
              <p:cNvSpPr>
                <a:spLocks noChangeShapeType="1"/>
              </p:cNvSpPr>
              <p:nvPr/>
            </p:nvSpPr>
            <p:spPr bwMode="auto">
              <a:xfrm>
                <a:off x="4265" y="12659"/>
                <a:ext cx="1" cy="24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71" name="Group 53"/>
              <p:cNvGrpSpPr>
                <a:grpSpLocks/>
              </p:cNvGrpSpPr>
              <p:nvPr/>
            </p:nvGrpSpPr>
            <p:grpSpPr bwMode="auto">
              <a:xfrm>
                <a:off x="4097" y="12884"/>
                <a:ext cx="179" cy="281"/>
                <a:chOff x="4082" y="12899"/>
                <a:chExt cx="179" cy="281"/>
              </a:xfrm>
            </p:grpSpPr>
            <p:sp>
              <p:nvSpPr>
                <p:cNvPr id="4202" name="Arc 54"/>
                <p:cNvSpPr>
                  <a:spLocks/>
                </p:cNvSpPr>
                <p:nvPr/>
              </p:nvSpPr>
              <p:spPr bwMode="auto">
                <a:xfrm flipH="1">
                  <a:off x="4082" y="12899"/>
                  <a:ext cx="179" cy="15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3" name="Arc 55"/>
                <p:cNvSpPr>
                  <a:spLocks/>
                </p:cNvSpPr>
                <p:nvPr/>
              </p:nvSpPr>
              <p:spPr bwMode="auto">
                <a:xfrm flipH="1" flipV="1">
                  <a:off x="4082" y="13025"/>
                  <a:ext cx="179" cy="15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172" name="Line 56"/>
              <p:cNvSpPr>
                <a:spLocks noChangeShapeType="1"/>
              </p:cNvSpPr>
              <p:nvPr/>
            </p:nvSpPr>
            <p:spPr bwMode="auto">
              <a:xfrm>
                <a:off x="4265" y="13194"/>
                <a:ext cx="1" cy="20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3" name="Line 57"/>
              <p:cNvSpPr>
                <a:spLocks noChangeShapeType="1"/>
              </p:cNvSpPr>
              <p:nvPr/>
            </p:nvSpPr>
            <p:spPr bwMode="auto">
              <a:xfrm>
                <a:off x="4245" y="13674"/>
                <a:ext cx="1" cy="20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4" name="Line 58"/>
              <p:cNvSpPr>
                <a:spLocks noChangeShapeType="1"/>
              </p:cNvSpPr>
              <p:nvPr/>
            </p:nvSpPr>
            <p:spPr bwMode="auto">
              <a:xfrm>
                <a:off x="4245" y="14144"/>
                <a:ext cx="1" cy="20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5" name="Line 59"/>
              <p:cNvSpPr>
                <a:spLocks noChangeShapeType="1"/>
              </p:cNvSpPr>
              <p:nvPr/>
            </p:nvSpPr>
            <p:spPr bwMode="auto">
              <a:xfrm>
                <a:off x="4245" y="14639"/>
                <a:ext cx="1" cy="24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6" name="Line 60"/>
              <p:cNvSpPr>
                <a:spLocks noChangeShapeType="1"/>
              </p:cNvSpPr>
              <p:nvPr/>
            </p:nvSpPr>
            <p:spPr bwMode="auto">
              <a:xfrm>
                <a:off x="3880" y="14869"/>
                <a:ext cx="381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7" name="Line 61"/>
              <p:cNvSpPr>
                <a:spLocks noChangeShapeType="1"/>
              </p:cNvSpPr>
              <p:nvPr/>
            </p:nvSpPr>
            <p:spPr bwMode="auto">
              <a:xfrm>
                <a:off x="3860" y="12658"/>
                <a:ext cx="1" cy="224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8" name="Line 62"/>
              <p:cNvSpPr>
                <a:spLocks noChangeShapeType="1"/>
              </p:cNvSpPr>
              <p:nvPr/>
            </p:nvSpPr>
            <p:spPr bwMode="auto">
              <a:xfrm flipH="1">
                <a:off x="4000" y="14279"/>
                <a:ext cx="81" cy="8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9" name="Line 63"/>
              <p:cNvSpPr>
                <a:spLocks noChangeShapeType="1"/>
              </p:cNvSpPr>
              <p:nvPr/>
            </p:nvSpPr>
            <p:spPr bwMode="auto">
              <a:xfrm flipH="1">
                <a:off x="3920" y="14179"/>
                <a:ext cx="81" cy="8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0" name="Line 64"/>
              <p:cNvSpPr>
                <a:spLocks noChangeShapeType="1"/>
              </p:cNvSpPr>
              <p:nvPr/>
            </p:nvSpPr>
            <p:spPr bwMode="auto">
              <a:xfrm flipH="1">
                <a:off x="3920" y="14199"/>
                <a:ext cx="161" cy="16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1" name="Line 65"/>
              <p:cNvSpPr>
                <a:spLocks noChangeShapeType="1"/>
              </p:cNvSpPr>
              <p:nvPr/>
            </p:nvSpPr>
            <p:spPr bwMode="auto">
              <a:xfrm flipH="1">
                <a:off x="4000" y="12839"/>
                <a:ext cx="81" cy="8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2" name="Line 66"/>
              <p:cNvSpPr>
                <a:spLocks noChangeShapeType="1"/>
              </p:cNvSpPr>
              <p:nvPr/>
            </p:nvSpPr>
            <p:spPr bwMode="auto">
              <a:xfrm flipH="1">
                <a:off x="3920" y="12739"/>
                <a:ext cx="81" cy="8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3" name="Line 67"/>
              <p:cNvSpPr>
                <a:spLocks noChangeShapeType="1"/>
              </p:cNvSpPr>
              <p:nvPr/>
            </p:nvSpPr>
            <p:spPr bwMode="auto">
              <a:xfrm flipH="1">
                <a:off x="3920" y="12759"/>
                <a:ext cx="161" cy="16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4" name="Line 68"/>
              <p:cNvSpPr>
                <a:spLocks noChangeShapeType="1"/>
              </p:cNvSpPr>
              <p:nvPr/>
            </p:nvSpPr>
            <p:spPr bwMode="auto">
              <a:xfrm flipH="1">
                <a:off x="4020" y="13319"/>
                <a:ext cx="81" cy="8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5" name="Line 69"/>
              <p:cNvSpPr>
                <a:spLocks noChangeShapeType="1"/>
              </p:cNvSpPr>
              <p:nvPr/>
            </p:nvSpPr>
            <p:spPr bwMode="auto">
              <a:xfrm flipH="1">
                <a:off x="3940" y="13219"/>
                <a:ext cx="81" cy="8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6" name="Line 70"/>
              <p:cNvSpPr>
                <a:spLocks noChangeShapeType="1"/>
              </p:cNvSpPr>
              <p:nvPr/>
            </p:nvSpPr>
            <p:spPr bwMode="auto">
              <a:xfrm flipH="1">
                <a:off x="3940" y="13239"/>
                <a:ext cx="161" cy="16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7" name="Line 71"/>
              <p:cNvSpPr>
                <a:spLocks noChangeShapeType="1"/>
              </p:cNvSpPr>
              <p:nvPr/>
            </p:nvSpPr>
            <p:spPr bwMode="auto">
              <a:xfrm flipH="1">
                <a:off x="4000" y="13799"/>
                <a:ext cx="81" cy="8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8" name="Line 72"/>
              <p:cNvSpPr>
                <a:spLocks noChangeShapeType="1"/>
              </p:cNvSpPr>
              <p:nvPr/>
            </p:nvSpPr>
            <p:spPr bwMode="auto">
              <a:xfrm flipH="1">
                <a:off x="3920" y="13699"/>
                <a:ext cx="81" cy="8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9" name="Line 73"/>
              <p:cNvSpPr>
                <a:spLocks noChangeShapeType="1"/>
              </p:cNvSpPr>
              <p:nvPr/>
            </p:nvSpPr>
            <p:spPr bwMode="auto">
              <a:xfrm flipH="1">
                <a:off x="3920" y="13719"/>
                <a:ext cx="161" cy="16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0" name="Line 74"/>
              <p:cNvSpPr>
                <a:spLocks noChangeShapeType="1"/>
              </p:cNvSpPr>
              <p:nvPr/>
            </p:nvSpPr>
            <p:spPr bwMode="auto">
              <a:xfrm flipH="1">
                <a:off x="4000" y="14739"/>
                <a:ext cx="81" cy="8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1" name="Line 75"/>
              <p:cNvSpPr>
                <a:spLocks noChangeShapeType="1"/>
              </p:cNvSpPr>
              <p:nvPr/>
            </p:nvSpPr>
            <p:spPr bwMode="auto">
              <a:xfrm flipH="1">
                <a:off x="3920" y="14639"/>
                <a:ext cx="81" cy="8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2" name="Line 76"/>
              <p:cNvSpPr>
                <a:spLocks noChangeShapeType="1"/>
              </p:cNvSpPr>
              <p:nvPr/>
            </p:nvSpPr>
            <p:spPr bwMode="auto">
              <a:xfrm flipH="1">
                <a:off x="3920" y="14659"/>
                <a:ext cx="161" cy="16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93" name="Group 77"/>
              <p:cNvGrpSpPr>
                <a:grpSpLocks/>
              </p:cNvGrpSpPr>
              <p:nvPr/>
            </p:nvGrpSpPr>
            <p:grpSpPr bwMode="auto">
              <a:xfrm>
                <a:off x="4097" y="13379"/>
                <a:ext cx="179" cy="281"/>
                <a:chOff x="4082" y="12899"/>
                <a:chExt cx="179" cy="281"/>
              </a:xfrm>
            </p:grpSpPr>
            <p:sp>
              <p:nvSpPr>
                <p:cNvPr id="4200" name="Arc 78"/>
                <p:cNvSpPr>
                  <a:spLocks/>
                </p:cNvSpPr>
                <p:nvPr/>
              </p:nvSpPr>
              <p:spPr bwMode="auto">
                <a:xfrm flipH="1">
                  <a:off x="4082" y="12899"/>
                  <a:ext cx="179" cy="15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1" name="Arc 79"/>
                <p:cNvSpPr>
                  <a:spLocks/>
                </p:cNvSpPr>
                <p:nvPr/>
              </p:nvSpPr>
              <p:spPr bwMode="auto">
                <a:xfrm flipH="1" flipV="1">
                  <a:off x="4082" y="13025"/>
                  <a:ext cx="179" cy="15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94" name="Group 80"/>
              <p:cNvGrpSpPr>
                <a:grpSpLocks/>
              </p:cNvGrpSpPr>
              <p:nvPr/>
            </p:nvGrpSpPr>
            <p:grpSpPr bwMode="auto">
              <a:xfrm>
                <a:off x="4082" y="13859"/>
                <a:ext cx="179" cy="281"/>
                <a:chOff x="4082" y="12899"/>
                <a:chExt cx="179" cy="281"/>
              </a:xfrm>
            </p:grpSpPr>
            <p:sp>
              <p:nvSpPr>
                <p:cNvPr id="4198" name="Arc 81"/>
                <p:cNvSpPr>
                  <a:spLocks/>
                </p:cNvSpPr>
                <p:nvPr/>
              </p:nvSpPr>
              <p:spPr bwMode="auto">
                <a:xfrm flipH="1">
                  <a:off x="4082" y="12899"/>
                  <a:ext cx="179" cy="15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99" name="Arc 82"/>
                <p:cNvSpPr>
                  <a:spLocks/>
                </p:cNvSpPr>
                <p:nvPr/>
              </p:nvSpPr>
              <p:spPr bwMode="auto">
                <a:xfrm flipH="1" flipV="1">
                  <a:off x="4082" y="13025"/>
                  <a:ext cx="179" cy="15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95" name="Group 83"/>
              <p:cNvGrpSpPr>
                <a:grpSpLocks/>
              </p:cNvGrpSpPr>
              <p:nvPr/>
            </p:nvGrpSpPr>
            <p:grpSpPr bwMode="auto">
              <a:xfrm>
                <a:off x="4097" y="14354"/>
                <a:ext cx="179" cy="281"/>
                <a:chOff x="4082" y="12899"/>
                <a:chExt cx="179" cy="281"/>
              </a:xfrm>
            </p:grpSpPr>
            <p:sp>
              <p:nvSpPr>
                <p:cNvPr id="4196" name="Arc 84"/>
                <p:cNvSpPr>
                  <a:spLocks/>
                </p:cNvSpPr>
                <p:nvPr/>
              </p:nvSpPr>
              <p:spPr bwMode="auto">
                <a:xfrm flipH="1">
                  <a:off x="4082" y="12899"/>
                  <a:ext cx="179" cy="15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97" name="Arc 85"/>
                <p:cNvSpPr>
                  <a:spLocks/>
                </p:cNvSpPr>
                <p:nvPr/>
              </p:nvSpPr>
              <p:spPr bwMode="auto">
                <a:xfrm flipH="1" flipV="1">
                  <a:off x="4082" y="13025"/>
                  <a:ext cx="179" cy="15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8998" name="Text Box 86"/>
          <p:cNvSpPr txBox="1">
            <a:spLocks noChangeArrowheads="1"/>
          </p:cNvSpPr>
          <p:nvPr/>
        </p:nvSpPr>
        <p:spPr bwMode="auto">
          <a:xfrm>
            <a:off x="174625" y="1944688"/>
            <a:ext cx="1481138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种类：</a:t>
            </a:r>
          </a:p>
        </p:txBody>
      </p:sp>
      <p:sp>
        <p:nvSpPr>
          <p:cNvPr id="38999" name="Text Box 87"/>
          <p:cNvSpPr txBox="1">
            <a:spLocks noChangeArrowheads="1"/>
          </p:cNvSpPr>
          <p:nvPr/>
        </p:nvSpPr>
        <p:spPr bwMode="auto">
          <a:xfrm>
            <a:off x="41275" y="1408113"/>
            <a:ext cx="7756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latin typeface="方正书宋简体"/>
              </a:rPr>
              <a:t>大量等宽等间距的</a:t>
            </a:r>
            <a:r>
              <a:rPr lang="zh-CN" altLang="en-US" sz="2800" b="1">
                <a:solidFill>
                  <a:srgbClr val="0000FF"/>
                </a:solidFill>
                <a:latin typeface="方正书宋简体"/>
              </a:rPr>
              <a:t>平行狭缝</a:t>
            </a:r>
            <a:r>
              <a:rPr lang="zh-CN" altLang="en-US" sz="2800" b="1">
                <a:solidFill>
                  <a:schemeClr val="tx1"/>
                </a:solidFill>
                <a:latin typeface="方正书宋简体"/>
              </a:rPr>
              <a:t>构成的光学元件。</a:t>
            </a:r>
          </a:p>
        </p:txBody>
      </p:sp>
      <p:sp>
        <p:nvSpPr>
          <p:cNvPr id="39000" name="Text Box 88"/>
          <p:cNvSpPr txBox="1">
            <a:spLocks noChangeArrowheads="1"/>
          </p:cNvSpPr>
          <p:nvPr/>
        </p:nvSpPr>
        <p:spPr bwMode="auto">
          <a:xfrm>
            <a:off x="206375" y="4545013"/>
            <a:ext cx="601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a </a:t>
            </a:r>
            <a:r>
              <a:rPr lang="zh-CN" altLang="en-US" sz="2800" b="1">
                <a:solidFill>
                  <a:schemeClr val="tx1"/>
                </a:solidFill>
              </a:rPr>
              <a:t>是透光部分的宽度</a:t>
            </a:r>
            <a:r>
              <a:rPr lang="en-US" altLang="zh-CN" sz="2800" b="1">
                <a:solidFill>
                  <a:schemeClr val="tx1"/>
                </a:solidFill>
              </a:rPr>
              <a:t>—</a:t>
            </a:r>
            <a:r>
              <a:rPr lang="zh-CN" altLang="en-US" sz="2800" b="1">
                <a:solidFill>
                  <a:schemeClr val="tx1"/>
                </a:solidFill>
              </a:rPr>
              <a:t>缝宽</a:t>
            </a:r>
          </a:p>
        </p:txBody>
      </p:sp>
      <p:sp>
        <p:nvSpPr>
          <p:cNvPr id="39001" name="Text Box 89"/>
          <p:cNvSpPr txBox="1">
            <a:spLocks noChangeArrowheads="1"/>
          </p:cNvSpPr>
          <p:nvPr/>
        </p:nvSpPr>
        <p:spPr bwMode="auto">
          <a:xfrm>
            <a:off x="417513" y="5583238"/>
            <a:ext cx="4276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 dirty="0">
                <a:solidFill>
                  <a:srgbClr val="FF0000"/>
                </a:solidFill>
              </a:rPr>
              <a:t>d = a + b   </a:t>
            </a:r>
            <a:r>
              <a:rPr lang="en-US" altLang="zh-CN" sz="2800" b="1" i="1" dirty="0">
                <a:solidFill>
                  <a:srgbClr val="FF0000"/>
                </a:solidFill>
                <a:sym typeface="Symbol" panose="05050102010706020507" pitchFamily="18" charset="2"/>
              </a:rPr>
              <a:t></a:t>
            </a:r>
            <a:r>
              <a:rPr lang="en-US" altLang="zh-CN" sz="2800" b="1" i="1" dirty="0">
                <a:solidFill>
                  <a:srgbClr val="FF0000"/>
                </a:solidFill>
              </a:rPr>
              <a:t>   </a:t>
            </a:r>
            <a:r>
              <a:rPr lang="zh-CN" altLang="en-US" sz="2800" b="1" dirty="0">
                <a:solidFill>
                  <a:srgbClr val="FF0000"/>
                </a:solidFill>
              </a:rPr>
              <a:t>光栅常数</a:t>
            </a:r>
          </a:p>
        </p:txBody>
      </p:sp>
      <p:sp>
        <p:nvSpPr>
          <p:cNvPr id="39002" name="Text Box 90"/>
          <p:cNvSpPr txBox="1">
            <a:spLocks noChangeArrowheads="1"/>
          </p:cNvSpPr>
          <p:nvPr/>
        </p:nvSpPr>
        <p:spPr bwMode="auto">
          <a:xfrm>
            <a:off x="190500" y="5078413"/>
            <a:ext cx="3810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b </a:t>
            </a:r>
            <a:r>
              <a:rPr lang="zh-CN" altLang="en-US" sz="2800" b="1">
                <a:solidFill>
                  <a:schemeClr val="tx1"/>
                </a:solidFill>
              </a:rPr>
              <a:t>是不透光部分的宽度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39003" name="Text Box 91"/>
          <p:cNvSpPr txBox="1">
            <a:spLocks noChangeArrowheads="1"/>
          </p:cNvSpPr>
          <p:nvPr/>
        </p:nvSpPr>
        <p:spPr bwMode="auto">
          <a:xfrm>
            <a:off x="128588" y="3927475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光栅常数</a:t>
            </a:r>
          </a:p>
        </p:txBody>
      </p:sp>
      <p:grpSp>
        <p:nvGrpSpPr>
          <p:cNvPr id="39004" name="Group 92"/>
          <p:cNvGrpSpPr>
            <a:grpSpLocks/>
          </p:cNvGrpSpPr>
          <p:nvPr/>
        </p:nvGrpSpPr>
        <p:grpSpPr bwMode="auto">
          <a:xfrm>
            <a:off x="5233988" y="4257675"/>
            <a:ext cx="3732212" cy="2427288"/>
            <a:chOff x="3383" y="2544"/>
            <a:chExt cx="2351" cy="1529"/>
          </a:xfrm>
        </p:grpSpPr>
        <p:sp>
          <p:nvSpPr>
            <p:cNvPr id="4120" name="Line 93"/>
            <p:cNvSpPr>
              <a:spLocks noChangeShapeType="1"/>
            </p:cNvSpPr>
            <p:nvPr/>
          </p:nvSpPr>
          <p:spPr bwMode="auto">
            <a:xfrm>
              <a:off x="4024" y="2743"/>
              <a:ext cx="0" cy="15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1" name="Line 94"/>
            <p:cNvSpPr>
              <a:spLocks noChangeShapeType="1"/>
            </p:cNvSpPr>
            <p:nvPr/>
          </p:nvSpPr>
          <p:spPr bwMode="auto">
            <a:xfrm>
              <a:off x="3383" y="3329"/>
              <a:ext cx="2110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2" name="Line 95"/>
            <p:cNvSpPr>
              <a:spLocks noChangeShapeType="1"/>
            </p:cNvSpPr>
            <p:nvPr/>
          </p:nvSpPr>
          <p:spPr bwMode="auto">
            <a:xfrm>
              <a:off x="5493" y="2547"/>
              <a:ext cx="0" cy="1526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3" name="Line 96"/>
            <p:cNvSpPr>
              <a:spLocks noChangeShapeType="1"/>
            </p:cNvSpPr>
            <p:nvPr/>
          </p:nvSpPr>
          <p:spPr bwMode="auto">
            <a:xfrm>
              <a:off x="4238" y="2544"/>
              <a:ext cx="0" cy="1526"/>
            </a:xfrm>
            <a:prstGeom prst="line">
              <a:avLst/>
            </a:prstGeom>
            <a:noFill/>
            <a:ln w="57150">
              <a:solidFill>
                <a:srgbClr val="006600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4" name="Line 97"/>
            <p:cNvSpPr>
              <a:spLocks noChangeShapeType="1"/>
            </p:cNvSpPr>
            <p:nvPr/>
          </p:nvSpPr>
          <p:spPr bwMode="auto">
            <a:xfrm>
              <a:off x="4024" y="3009"/>
              <a:ext cx="0" cy="15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5" name="Line 98"/>
            <p:cNvSpPr>
              <a:spLocks noChangeShapeType="1"/>
            </p:cNvSpPr>
            <p:nvPr/>
          </p:nvSpPr>
          <p:spPr bwMode="auto">
            <a:xfrm>
              <a:off x="4024" y="3262"/>
              <a:ext cx="0" cy="15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6" name="Line 99"/>
            <p:cNvSpPr>
              <a:spLocks noChangeShapeType="1"/>
            </p:cNvSpPr>
            <p:nvPr/>
          </p:nvSpPr>
          <p:spPr bwMode="auto">
            <a:xfrm>
              <a:off x="4024" y="3792"/>
              <a:ext cx="0" cy="15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7" name="Line 100"/>
            <p:cNvSpPr>
              <a:spLocks noChangeShapeType="1"/>
            </p:cNvSpPr>
            <p:nvPr/>
          </p:nvSpPr>
          <p:spPr bwMode="auto">
            <a:xfrm>
              <a:off x="4024" y="3552"/>
              <a:ext cx="0" cy="15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8" name="Line 101"/>
            <p:cNvSpPr>
              <a:spLocks noChangeShapeType="1"/>
            </p:cNvSpPr>
            <p:nvPr/>
          </p:nvSpPr>
          <p:spPr bwMode="auto">
            <a:xfrm flipV="1">
              <a:off x="4032" y="2814"/>
              <a:ext cx="187" cy="66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Line 102"/>
            <p:cNvSpPr>
              <a:spLocks noChangeShapeType="1"/>
            </p:cNvSpPr>
            <p:nvPr/>
          </p:nvSpPr>
          <p:spPr bwMode="auto">
            <a:xfrm flipV="1">
              <a:off x="4024" y="3103"/>
              <a:ext cx="187" cy="65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0" name="Line 103"/>
            <p:cNvSpPr>
              <a:spLocks noChangeShapeType="1"/>
            </p:cNvSpPr>
            <p:nvPr/>
          </p:nvSpPr>
          <p:spPr bwMode="auto">
            <a:xfrm flipV="1">
              <a:off x="4043" y="3364"/>
              <a:ext cx="187" cy="66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1" name="Line 104"/>
            <p:cNvSpPr>
              <a:spLocks noChangeShapeType="1"/>
            </p:cNvSpPr>
            <p:nvPr/>
          </p:nvSpPr>
          <p:spPr bwMode="auto">
            <a:xfrm flipV="1">
              <a:off x="4051" y="3626"/>
              <a:ext cx="187" cy="66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2" name="Line 105"/>
            <p:cNvSpPr>
              <a:spLocks noChangeShapeType="1"/>
            </p:cNvSpPr>
            <p:nvPr/>
          </p:nvSpPr>
          <p:spPr bwMode="auto">
            <a:xfrm flipV="1">
              <a:off x="4238" y="2841"/>
              <a:ext cx="1255" cy="523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3" name="Line 106"/>
            <p:cNvSpPr>
              <a:spLocks noChangeShapeType="1"/>
            </p:cNvSpPr>
            <p:nvPr/>
          </p:nvSpPr>
          <p:spPr bwMode="auto">
            <a:xfrm flipV="1">
              <a:off x="4238" y="2841"/>
              <a:ext cx="1255" cy="262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Line 107"/>
            <p:cNvSpPr>
              <a:spLocks noChangeShapeType="1"/>
            </p:cNvSpPr>
            <p:nvPr/>
          </p:nvSpPr>
          <p:spPr bwMode="auto">
            <a:xfrm flipH="1">
              <a:off x="4238" y="2841"/>
              <a:ext cx="1228" cy="785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5" name="Line 108"/>
            <p:cNvSpPr>
              <a:spLocks noChangeShapeType="1"/>
            </p:cNvSpPr>
            <p:nvPr/>
          </p:nvSpPr>
          <p:spPr bwMode="auto">
            <a:xfrm flipH="1" flipV="1">
              <a:off x="4238" y="2808"/>
              <a:ext cx="1255" cy="33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6" name="Line 109"/>
            <p:cNvSpPr>
              <a:spLocks noChangeShapeType="1"/>
            </p:cNvSpPr>
            <p:nvPr/>
          </p:nvSpPr>
          <p:spPr bwMode="auto">
            <a:xfrm>
              <a:off x="4024" y="2892"/>
              <a:ext cx="187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7" name="Line 110"/>
            <p:cNvSpPr>
              <a:spLocks noChangeShapeType="1"/>
            </p:cNvSpPr>
            <p:nvPr/>
          </p:nvSpPr>
          <p:spPr bwMode="auto">
            <a:xfrm>
              <a:off x="4024" y="3177"/>
              <a:ext cx="187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8" name="Line 111"/>
            <p:cNvSpPr>
              <a:spLocks noChangeShapeType="1"/>
            </p:cNvSpPr>
            <p:nvPr/>
          </p:nvSpPr>
          <p:spPr bwMode="auto">
            <a:xfrm>
              <a:off x="4043" y="3445"/>
              <a:ext cx="187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9" name="Line 112"/>
            <p:cNvSpPr>
              <a:spLocks noChangeShapeType="1"/>
            </p:cNvSpPr>
            <p:nvPr/>
          </p:nvSpPr>
          <p:spPr bwMode="auto">
            <a:xfrm>
              <a:off x="4032" y="3744"/>
              <a:ext cx="187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0" name="Line 113"/>
            <p:cNvSpPr>
              <a:spLocks noChangeShapeType="1"/>
            </p:cNvSpPr>
            <p:nvPr/>
          </p:nvSpPr>
          <p:spPr bwMode="auto">
            <a:xfrm flipH="1">
              <a:off x="4238" y="3341"/>
              <a:ext cx="1255" cy="392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1" name="Line 114"/>
            <p:cNvSpPr>
              <a:spLocks noChangeShapeType="1"/>
            </p:cNvSpPr>
            <p:nvPr/>
          </p:nvSpPr>
          <p:spPr bwMode="auto">
            <a:xfrm flipH="1" flipV="1">
              <a:off x="4238" y="2915"/>
              <a:ext cx="1255" cy="393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2" name="Line 115"/>
            <p:cNvSpPr>
              <a:spLocks noChangeShapeType="1"/>
            </p:cNvSpPr>
            <p:nvPr/>
          </p:nvSpPr>
          <p:spPr bwMode="auto">
            <a:xfrm>
              <a:off x="4238" y="3177"/>
              <a:ext cx="1202" cy="131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3" name="Line 116"/>
            <p:cNvSpPr>
              <a:spLocks noChangeShapeType="1"/>
            </p:cNvSpPr>
            <p:nvPr/>
          </p:nvSpPr>
          <p:spPr bwMode="auto">
            <a:xfrm flipV="1">
              <a:off x="4238" y="3332"/>
              <a:ext cx="1202" cy="131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4" name="Text Box 117"/>
            <p:cNvSpPr txBox="1">
              <a:spLocks noChangeArrowheads="1"/>
            </p:cNvSpPr>
            <p:nvPr/>
          </p:nvSpPr>
          <p:spPr bwMode="auto">
            <a:xfrm>
              <a:off x="3792" y="2592"/>
              <a:ext cx="22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1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145" name="Text Box 118"/>
            <p:cNvSpPr txBox="1">
              <a:spLocks noChangeArrowheads="1"/>
            </p:cNvSpPr>
            <p:nvPr/>
          </p:nvSpPr>
          <p:spPr bwMode="auto">
            <a:xfrm>
              <a:off x="3696" y="3312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146" name="Text Box 119"/>
            <p:cNvSpPr txBox="1">
              <a:spLocks noChangeArrowheads="1"/>
            </p:cNvSpPr>
            <p:nvPr/>
          </p:nvSpPr>
          <p:spPr bwMode="auto">
            <a:xfrm>
              <a:off x="3696" y="3728"/>
              <a:ext cx="20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1" i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4147" name="Text Box 120"/>
            <p:cNvSpPr txBox="1">
              <a:spLocks noChangeArrowheads="1"/>
            </p:cNvSpPr>
            <p:nvPr/>
          </p:nvSpPr>
          <p:spPr bwMode="auto">
            <a:xfrm>
              <a:off x="3436" y="2688"/>
              <a:ext cx="23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tx1"/>
                  </a:solidFill>
                  <a:sym typeface="Symbol" panose="05050102010706020507" pitchFamily="18" charset="2"/>
                </a:rPr>
                <a:t></a:t>
              </a:r>
              <a:endParaRPr lang="en-US" altLang="zh-CN" sz="2800" b="1" i="1">
                <a:solidFill>
                  <a:schemeClr val="tx1"/>
                </a:solidFill>
              </a:endParaRPr>
            </a:p>
          </p:txBody>
        </p:sp>
        <p:sp>
          <p:nvSpPr>
            <p:cNvPr id="4148" name="Text Box 121"/>
            <p:cNvSpPr txBox="1">
              <a:spLocks noChangeArrowheads="1"/>
            </p:cNvSpPr>
            <p:nvPr/>
          </p:nvSpPr>
          <p:spPr bwMode="auto">
            <a:xfrm>
              <a:off x="5501" y="2740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1" i="1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4149" name="Text Box 122"/>
            <p:cNvSpPr txBox="1">
              <a:spLocks noChangeArrowheads="1"/>
            </p:cNvSpPr>
            <p:nvPr/>
          </p:nvSpPr>
          <p:spPr bwMode="auto">
            <a:xfrm>
              <a:off x="5505" y="3242"/>
              <a:ext cx="22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1" i="1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3126" name="AutoShape 123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544"/>
              <a:ext cx="192" cy="179"/>
            </a:xfrm>
            <a:prstGeom prst="wedgeRoundRectCallout">
              <a:avLst>
                <a:gd name="adj1" fmla="val -126042"/>
                <a:gd name="adj2" fmla="val 139944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800" b="1" i="1" dirty="0">
                  <a:solidFill>
                    <a:schemeClr val="tx1"/>
                  </a:solidFill>
                  <a:sym typeface="Symbol" panose="05050102010706020507" pitchFamily="18" charset="2"/>
                </a:rPr>
                <a:t></a:t>
              </a:r>
              <a:endParaRPr lang="en-US" altLang="zh-CN" sz="18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151" name="Line 124"/>
            <p:cNvSpPr>
              <a:spLocks noChangeShapeType="1"/>
            </p:cNvSpPr>
            <p:nvPr/>
          </p:nvSpPr>
          <p:spPr bwMode="auto">
            <a:xfrm>
              <a:off x="3408" y="3168"/>
              <a:ext cx="347" cy="0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2" name="Line 125"/>
            <p:cNvSpPr>
              <a:spLocks noChangeShapeType="1"/>
            </p:cNvSpPr>
            <p:nvPr/>
          </p:nvSpPr>
          <p:spPr bwMode="auto">
            <a:xfrm>
              <a:off x="3408" y="3504"/>
              <a:ext cx="347" cy="0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3" name="Line 126"/>
            <p:cNvSpPr>
              <a:spLocks noChangeShapeType="1"/>
            </p:cNvSpPr>
            <p:nvPr/>
          </p:nvSpPr>
          <p:spPr bwMode="auto">
            <a:xfrm>
              <a:off x="3408" y="3668"/>
              <a:ext cx="347" cy="0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4" name="Line 127"/>
            <p:cNvSpPr>
              <a:spLocks noChangeShapeType="1"/>
            </p:cNvSpPr>
            <p:nvPr/>
          </p:nvSpPr>
          <p:spPr bwMode="auto">
            <a:xfrm>
              <a:off x="3408" y="2972"/>
              <a:ext cx="347" cy="0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5" name="Line 128"/>
            <p:cNvSpPr>
              <a:spLocks noChangeShapeType="1"/>
            </p:cNvSpPr>
            <p:nvPr/>
          </p:nvSpPr>
          <p:spPr bwMode="auto">
            <a:xfrm>
              <a:off x="3408" y="3332"/>
              <a:ext cx="347" cy="0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6" name="Line 129"/>
            <p:cNvSpPr>
              <a:spLocks noChangeShapeType="1"/>
            </p:cNvSpPr>
            <p:nvPr/>
          </p:nvSpPr>
          <p:spPr bwMode="auto">
            <a:xfrm>
              <a:off x="3917" y="3312"/>
              <a:ext cx="0" cy="9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" name="Line 130"/>
            <p:cNvSpPr>
              <a:spLocks noChangeShapeType="1"/>
            </p:cNvSpPr>
            <p:nvPr/>
          </p:nvSpPr>
          <p:spPr bwMode="auto">
            <a:xfrm flipV="1">
              <a:off x="3917" y="3552"/>
              <a:ext cx="0" cy="9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8" name="Line 131"/>
            <p:cNvSpPr>
              <a:spLocks noChangeShapeType="1"/>
            </p:cNvSpPr>
            <p:nvPr/>
          </p:nvSpPr>
          <p:spPr bwMode="auto">
            <a:xfrm flipV="1">
              <a:off x="3953" y="3936"/>
              <a:ext cx="0" cy="98"/>
            </a:xfrm>
            <a:prstGeom prst="line">
              <a:avLst/>
            </a:prstGeom>
            <a:noFill/>
            <a:ln w="19050">
              <a:solidFill>
                <a:srgbClr val="99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9" name="Line 132"/>
            <p:cNvSpPr>
              <a:spLocks noChangeShapeType="1"/>
            </p:cNvSpPr>
            <p:nvPr/>
          </p:nvSpPr>
          <p:spPr bwMode="auto">
            <a:xfrm>
              <a:off x="3953" y="3703"/>
              <a:ext cx="0" cy="98"/>
            </a:xfrm>
            <a:prstGeom prst="line">
              <a:avLst/>
            </a:prstGeom>
            <a:noFill/>
            <a:ln w="19050">
              <a:solidFill>
                <a:srgbClr val="99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0" name="Line 133"/>
            <p:cNvSpPr>
              <a:spLocks noChangeShapeType="1"/>
            </p:cNvSpPr>
            <p:nvPr/>
          </p:nvSpPr>
          <p:spPr bwMode="auto">
            <a:xfrm>
              <a:off x="4918" y="3855"/>
              <a:ext cx="568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1" name="Line 134"/>
            <p:cNvSpPr>
              <a:spLocks noChangeShapeType="1"/>
            </p:cNvSpPr>
            <p:nvPr/>
          </p:nvSpPr>
          <p:spPr bwMode="auto">
            <a:xfrm flipH="1">
              <a:off x="4224" y="3855"/>
              <a:ext cx="454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2" name="Text Box 135"/>
            <p:cNvSpPr txBox="1">
              <a:spLocks noChangeArrowheads="1"/>
            </p:cNvSpPr>
            <p:nvPr/>
          </p:nvSpPr>
          <p:spPr bwMode="auto">
            <a:xfrm>
              <a:off x="4704" y="3696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163" name="Line 136"/>
            <p:cNvSpPr>
              <a:spLocks noChangeShapeType="1"/>
            </p:cNvSpPr>
            <p:nvPr/>
          </p:nvSpPr>
          <p:spPr bwMode="auto">
            <a:xfrm>
              <a:off x="3840" y="3408"/>
              <a:ext cx="19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4" name="Line 137"/>
            <p:cNvSpPr>
              <a:spLocks noChangeShapeType="1"/>
            </p:cNvSpPr>
            <p:nvPr/>
          </p:nvSpPr>
          <p:spPr bwMode="auto">
            <a:xfrm>
              <a:off x="3840" y="3552"/>
              <a:ext cx="19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5" name="Line 138"/>
            <p:cNvSpPr>
              <a:spLocks noChangeShapeType="1"/>
            </p:cNvSpPr>
            <p:nvPr/>
          </p:nvSpPr>
          <p:spPr bwMode="auto">
            <a:xfrm>
              <a:off x="3840" y="3792"/>
              <a:ext cx="192" cy="0"/>
            </a:xfrm>
            <a:prstGeom prst="line">
              <a:avLst/>
            </a:prstGeom>
            <a:noFill/>
            <a:ln w="9525">
              <a:solidFill>
                <a:srgbClr val="99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6" name="Line 139"/>
            <p:cNvSpPr>
              <a:spLocks noChangeShapeType="1"/>
            </p:cNvSpPr>
            <p:nvPr/>
          </p:nvSpPr>
          <p:spPr bwMode="auto">
            <a:xfrm>
              <a:off x="3840" y="3936"/>
              <a:ext cx="192" cy="0"/>
            </a:xfrm>
            <a:prstGeom prst="line">
              <a:avLst/>
            </a:prstGeom>
            <a:noFill/>
            <a:ln w="9525">
              <a:solidFill>
                <a:srgbClr val="99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052" name="Text Box 140"/>
          <p:cNvSpPr txBox="1">
            <a:spLocks noChangeArrowheads="1"/>
          </p:cNvSpPr>
          <p:nvPr/>
        </p:nvSpPr>
        <p:spPr bwMode="auto">
          <a:xfrm>
            <a:off x="147638" y="6149975"/>
            <a:ext cx="48752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光栅常数</a:t>
            </a:r>
            <a:r>
              <a:rPr lang="en-US" altLang="zh-CN" sz="2800" b="1" i="1">
                <a:solidFill>
                  <a:schemeClr val="tx1"/>
                </a:solidFill>
              </a:rPr>
              <a:t>d </a:t>
            </a:r>
            <a:r>
              <a:rPr lang="zh-CN" altLang="en-US" sz="2800" b="1">
                <a:solidFill>
                  <a:schemeClr val="tx1"/>
                </a:solidFill>
              </a:rPr>
              <a:t>的数量级约</a:t>
            </a:r>
            <a:r>
              <a:rPr lang="en-US" altLang="zh-CN" sz="2800" b="1">
                <a:solidFill>
                  <a:schemeClr val="tx1"/>
                </a:solidFill>
              </a:rPr>
              <a:t>10</a:t>
            </a:r>
            <a:r>
              <a:rPr lang="en-US" altLang="zh-CN" sz="2800" b="1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2800" b="1" baseline="30000">
                <a:solidFill>
                  <a:schemeClr val="tx1"/>
                </a:solidFill>
              </a:rPr>
              <a:t>6</a:t>
            </a:r>
            <a:r>
              <a:rPr lang="en-US" altLang="zh-CN" sz="28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米</a:t>
            </a:r>
            <a:endParaRPr lang="zh-CN" altLang="en-US" sz="1800" b="1">
              <a:solidFill>
                <a:schemeClr val="tx1"/>
              </a:solidFill>
            </a:endParaRPr>
          </a:p>
        </p:txBody>
      </p:sp>
      <p:sp>
        <p:nvSpPr>
          <p:cNvPr id="4118" name="Text Box 2"/>
          <p:cNvSpPr txBox="1">
            <a:spLocks noChangeArrowheads="1"/>
          </p:cNvSpPr>
          <p:nvPr/>
        </p:nvSpPr>
        <p:spPr bwMode="auto">
          <a:xfrm>
            <a:off x="801688" y="42863"/>
            <a:ext cx="7772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</a:rPr>
              <a:t>第</a:t>
            </a:r>
            <a:r>
              <a:rPr kumimoji="1"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</a:rPr>
              <a:t>节</a:t>
            </a:r>
            <a:r>
              <a:rPr kumimoji="1" lang="zh-CN" altLang="en-US" sz="1800" b="1">
                <a:solidFill>
                  <a:schemeClr val="tx1"/>
                </a:solidFill>
              </a:rPr>
              <a:t>   </a:t>
            </a:r>
            <a:r>
              <a:rPr kumimoji="1" lang="zh-CN" altLang="en-US" b="1">
                <a:solidFill>
                  <a:schemeClr val="tx1"/>
                </a:solidFill>
              </a:rPr>
              <a:t>多缝</a:t>
            </a:r>
            <a:r>
              <a:rPr kumimoji="1" lang="en-US" altLang="zh-CN" sz="2800" b="1">
                <a:solidFill>
                  <a:schemeClr val="tx1"/>
                </a:solidFill>
              </a:rPr>
              <a:t>—</a:t>
            </a:r>
            <a:r>
              <a:rPr kumimoji="1" lang="zh-CN" altLang="en-US" b="1">
                <a:solidFill>
                  <a:schemeClr val="tx1"/>
                </a:solidFill>
              </a:rPr>
              <a:t>衍射光栅</a:t>
            </a:r>
            <a:r>
              <a:rPr kumimoji="1" lang="zh-CN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/>
            </a:r>
            <a:br>
              <a:rPr kumimoji="1" lang="zh-CN" altLang="en-US" b="1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kumimoji="1" lang="zh-CN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Grating Diffraction</a:t>
            </a:r>
          </a:p>
        </p:txBody>
      </p:sp>
      <p:sp>
        <p:nvSpPr>
          <p:cNvPr id="142" name="Text Box 4"/>
          <p:cNvSpPr txBox="1">
            <a:spLocks noChangeArrowheads="1"/>
          </p:cNvSpPr>
          <p:nvPr/>
        </p:nvSpPr>
        <p:spPr bwMode="auto">
          <a:xfrm>
            <a:off x="100013" y="89852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4.1 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光栅</a:t>
            </a:r>
            <a:endParaRPr lang="zh-CN" altLang="en-US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" fill="hold"/>
                                        <p:tgtEl>
                                          <p:spTgt spid="38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" fill="hold"/>
                                        <p:tgtEl>
                                          <p:spTgt spid="38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" fill="hold"/>
                                        <p:tgtEl>
                                          <p:spTgt spid="38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" fill="hold"/>
                                        <p:tgtEl>
                                          <p:spTgt spid="38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3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3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6" dur="500"/>
                                        <p:tgtEl>
                                          <p:spTgt spid="3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9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9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9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3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4" grpId="0" animBg="1"/>
      <p:bldP spid="2" grpId="0" animBg="1"/>
      <p:bldP spid="38959" grpId="0" autoUpdateAnimBg="0"/>
      <p:bldP spid="38998" grpId="0" autoUpdateAnimBg="0"/>
      <p:bldP spid="38999" grpId="0" autoUpdateAnimBg="0"/>
      <p:bldP spid="39000" grpId="0" autoUpdateAnimBg="0"/>
      <p:bldP spid="39001" grpId="0" autoUpdateAnimBg="0"/>
      <p:bldP spid="39002" grpId="0" autoUpdateAnimBg="0"/>
      <p:bldP spid="39003" grpId="0" autoUpdateAnimBg="0"/>
      <p:bldP spid="39052" grpId="0" autoUpdateAnimBg="0"/>
      <p:bldP spid="1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CDDBBB-EBD1-4163-9D7C-FE33D9DE8E19}" type="slidenum">
              <a:rPr kumimoji="1" lang="zh-CN" altLang="en-US" sz="1200" smtClean="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kumimoji="1" lang="en-US" altLang="zh-CN" sz="1200" smtClean="0">
              <a:solidFill>
                <a:srgbClr val="0000FF"/>
              </a:solidFill>
            </a:endParaRPr>
          </a:p>
        </p:txBody>
      </p:sp>
      <p:pic>
        <p:nvPicPr>
          <p:cNvPr id="34819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900"/>
            <a:ext cx="9144000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 descr="羊皮纸"/>
          <p:cNvSpPr>
            <a:spLocks noChangeArrowheads="1"/>
          </p:cNvSpPr>
          <p:nvPr/>
        </p:nvSpPr>
        <p:spPr bwMode="auto">
          <a:xfrm>
            <a:off x="0" y="12700"/>
            <a:ext cx="9144000" cy="68453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9225" y="0"/>
            <a:ext cx="5184775" cy="590550"/>
          </a:xfrm>
        </p:spPr>
        <p:txBody>
          <a:bodyPr/>
          <a:lstStyle/>
          <a:p>
            <a:r>
              <a:rPr lang="zh-CN" altLang="en-US" smtClean="0">
                <a:solidFill>
                  <a:schemeClr val="bg1"/>
                </a:solidFill>
              </a:rPr>
              <a:t>劳厄</a:t>
            </a:r>
          </a:p>
        </p:txBody>
      </p:sp>
      <p:grpSp>
        <p:nvGrpSpPr>
          <p:cNvPr id="36868" name="Group 3"/>
          <p:cNvGrpSpPr>
            <a:grpSpLocks/>
          </p:cNvGrpSpPr>
          <p:nvPr/>
        </p:nvGrpSpPr>
        <p:grpSpPr bwMode="auto">
          <a:xfrm>
            <a:off x="0" y="6624638"/>
            <a:ext cx="9144000" cy="233362"/>
            <a:chOff x="0" y="3954"/>
            <a:chExt cx="5760" cy="366"/>
          </a:xfrm>
        </p:grpSpPr>
        <p:sp>
          <p:nvSpPr>
            <p:cNvPr id="37153" name="Rectangle 4" descr="羊皮纸"/>
            <p:cNvSpPr>
              <a:spLocks noChangeArrowheads="1"/>
            </p:cNvSpPr>
            <p:nvPr/>
          </p:nvSpPr>
          <p:spPr bwMode="auto">
            <a:xfrm>
              <a:off x="0" y="3969"/>
              <a:ext cx="5760" cy="351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7154" name="Line 5" descr="羊皮纸"/>
            <p:cNvSpPr>
              <a:spLocks noChangeShapeType="1"/>
            </p:cNvSpPr>
            <p:nvPr/>
          </p:nvSpPr>
          <p:spPr bwMode="auto">
            <a:xfrm>
              <a:off x="0" y="3954"/>
              <a:ext cx="5760" cy="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99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869" name="Group 6"/>
          <p:cNvGrpSpPr>
            <a:grpSpLocks/>
          </p:cNvGrpSpPr>
          <p:nvPr/>
        </p:nvGrpSpPr>
        <p:grpSpPr bwMode="auto">
          <a:xfrm flipV="1">
            <a:off x="0" y="0"/>
            <a:ext cx="9144000" cy="257175"/>
            <a:chOff x="0" y="3954"/>
            <a:chExt cx="5760" cy="366"/>
          </a:xfrm>
        </p:grpSpPr>
        <p:sp>
          <p:nvSpPr>
            <p:cNvPr id="37151" name="Rectangle 7" descr="羊皮纸"/>
            <p:cNvSpPr>
              <a:spLocks noChangeArrowheads="1"/>
            </p:cNvSpPr>
            <p:nvPr/>
          </p:nvSpPr>
          <p:spPr bwMode="auto">
            <a:xfrm>
              <a:off x="0" y="3969"/>
              <a:ext cx="5760" cy="351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7152" name="Line 8" descr="羊皮纸"/>
            <p:cNvSpPr>
              <a:spLocks noChangeShapeType="1"/>
            </p:cNvSpPr>
            <p:nvPr/>
          </p:nvSpPr>
          <p:spPr bwMode="auto">
            <a:xfrm>
              <a:off x="0" y="3954"/>
              <a:ext cx="5760" cy="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99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217" name="Group 9"/>
          <p:cNvGrpSpPr>
            <a:grpSpLocks/>
          </p:cNvGrpSpPr>
          <p:nvPr/>
        </p:nvGrpSpPr>
        <p:grpSpPr bwMode="auto">
          <a:xfrm>
            <a:off x="0" y="0"/>
            <a:ext cx="3924300" cy="6858000"/>
            <a:chOff x="0" y="0"/>
            <a:chExt cx="2472" cy="4320"/>
          </a:xfrm>
        </p:grpSpPr>
        <p:grpSp>
          <p:nvGrpSpPr>
            <p:cNvPr id="36878" name="Group 10"/>
            <p:cNvGrpSpPr>
              <a:grpSpLocks/>
            </p:cNvGrpSpPr>
            <p:nvPr/>
          </p:nvGrpSpPr>
          <p:grpSpPr bwMode="auto">
            <a:xfrm>
              <a:off x="0" y="0"/>
              <a:ext cx="2472" cy="4320"/>
              <a:chOff x="0" y="0"/>
              <a:chExt cx="2472" cy="4320"/>
            </a:xfrm>
          </p:grpSpPr>
          <p:sp>
            <p:nvSpPr>
              <p:cNvPr id="36880" name="Rectangle 11" descr="羊皮纸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72" cy="4320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881" name="Group 12"/>
              <p:cNvGrpSpPr>
                <a:grpSpLocks/>
              </p:cNvGrpSpPr>
              <p:nvPr/>
            </p:nvGrpSpPr>
            <p:grpSpPr bwMode="auto">
              <a:xfrm>
                <a:off x="711" y="2736"/>
                <a:ext cx="953" cy="157"/>
                <a:chOff x="764" y="2684"/>
                <a:chExt cx="873" cy="157"/>
              </a:xfrm>
            </p:grpSpPr>
            <p:sp>
              <p:nvSpPr>
                <p:cNvPr id="37149" name="WordArt 13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66" y="2693"/>
                  <a:ext cx="871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3600" kern="10">
                      <a:ln w="114300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劳  厄</a:t>
                  </a:r>
                  <a:endParaRPr lang="en-US" sz="3600" kern="10">
                    <a:ln w="1143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  <p:sp>
              <p:nvSpPr>
                <p:cNvPr id="37150" name="WordArt 1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64" y="2684"/>
                  <a:ext cx="871" cy="14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劳  厄</a:t>
                  </a:r>
                  <a:endParaRPr 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p:grpSp>
          <p:grpSp>
            <p:nvGrpSpPr>
              <p:cNvPr id="36882" name="Group 15"/>
              <p:cNvGrpSpPr>
                <a:grpSpLocks/>
              </p:cNvGrpSpPr>
              <p:nvPr/>
            </p:nvGrpSpPr>
            <p:grpSpPr bwMode="auto">
              <a:xfrm>
                <a:off x="546" y="3306"/>
                <a:ext cx="1286" cy="186"/>
                <a:chOff x="599" y="3215"/>
                <a:chExt cx="1178" cy="186"/>
              </a:xfrm>
            </p:grpSpPr>
            <p:sp>
              <p:nvSpPr>
                <p:cNvPr id="37147" name="WordArt 16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599" y="3215"/>
                  <a:ext cx="1177" cy="1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>
                      <a:ln w="114300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(1879~1960)</a:t>
                  </a:r>
                </a:p>
              </p:txBody>
            </p:sp>
            <p:sp>
              <p:nvSpPr>
                <p:cNvPr id="37148" name="WordArt 1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00" y="3216"/>
                  <a:ext cx="1177" cy="185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Monotype Corsiva" panose="03010101010201010101" pitchFamily="66" charset="0"/>
                    </a:rPr>
                    <a:t>(1879~1960)</a:t>
                  </a:r>
                </a:p>
              </p:txBody>
            </p:sp>
          </p:grpSp>
          <p:grpSp>
            <p:nvGrpSpPr>
              <p:cNvPr id="36883" name="Group 18"/>
              <p:cNvGrpSpPr>
                <a:grpSpLocks/>
              </p:cNvGrpSpPr>
              <p:nvPr/>
            </p:nvGrpSpPr>
            <p:grpSpPr bwMode="auto">
              <a:xfrm>
                <a:off x="471" y="3018"/>
                <a:ext cx="1516" cy="198"/>
                <a:chOff x="486" y="2891"/>
                <a:chExt cx="1389" cy="198"/>
              </a:xfrm>
            </p:grpSpPr>
            <p:sp>
              <p:nvSpPr>
                <p:cNvPr id="37145" name="WordArt 1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6" y="2897"/>
                  <a:ext cx="1389" cy="1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>
                      <a:ln w="114300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latin typeface="Monotype Corsiva" panose="03010101010201010101" pitchFamily="66" charset="0"/>
                    </a:rPr>
                    <a:t>M . von  Raue</a:t>
                  </a:r>
                </a:p>
              </p:txBody>
            </p:sp>
            <p:sp>
              <p:nvSpPr>
                <p:cNvPr id="37146" name="WordArt 2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86" y="2891"/>
                  <a:ext cx="1389" cy="19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Monotype Corsiva" panose="03010101010201010101" pitchFamily="66" charset="0"/>
                    </a:rPr>
                    <a:t>M . von  Raue</a:t>
                  </a:r>
                </a:p>
              </p:txBody>
            </p:sp>
          </p:grpSp>
          <p:sp>
            <p:nvSpPr>
              <p:cNvPr id="36884" name="Text Box 21"/>
              <p:cNvSpPr txBox="1">
                <a:spLocks noChangeArrowheads="1"/>
              </p:cNvSpPr>
              <p:nvPr/>
            </p:nvSpPr>
            <p:spPr bwMode="auto">
              <a:xfrm>
                <a:off x="333" y="3624"/>
                <a:ext cx="194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000" b="1">
                    <a:solidFill>
                      <a:srgbClr val="333399"/>
                    </a:solidFill>
                    <a:ea typeface="华文中宋" panose="02010600040101010101" pitchFamily="2" charset="-122"/>
                  </a:rPr>
                  <a:t>1914</a:t>
                </a:r>
                <a:r>
                  <a:rPr lang="zh-CN" altLang="en-US" sz="2000">
                    <a:solidFill>
                      <a:schemeClr val="tx1"/>
                    </a:solidFill>
                    <a:ea typeface="华文中宋" panose="02010600040101010101" pitchFamily="2" charset="-122"/>
                  </a:rPr>
                  <a:t>年获诺贝尔物理学奖</a:t>
                </a:r>
              </a:p>
            </p:txBody>
          </p:sp>
          <p:grpSp>
            <p:nvGrpSpPr>
              <p:cNvPr id="36885" name="Group 22"/>
              <p:cNvGrpSpPr>
                <a:grpSpLocks/>
              </p:cNvGrpSpPr>
              <p:nvPr/>
            </p:nvGrpSpPr>
            <p:grpSpPr bwMode="auto">
              <a:xfrm>
                <a:off x="311" y="255"/>
                <a:ext cx="1820" cy="2279"/>
                <a:chOff x="311" y="255"/>
                <a:chExt cx="1820" cy="2279"/>
              </a:xfrm>
            </p:grpSpPr>
            <p:sp>
              <p:nvSpPr>
                <p:cNvPr id="36886" name="Rectangle 23"/>
                <p:cNvSpPr>
                  <a:spLocks noChangeArrowheads="1"/>
                </p:cNvSpPr>
                <p:nvPr/>
              </p:nvSpPr>
              <p:spPr bwMode="auto">
                <a:xfrm>
                  <a:off x="323" y="255"/>
                  <a:ext cx="1800" cy="2276"/>
                </a:xfrm>
                <a:prstGeom prst="rect">
                  <a:avLst/>
                </a:prstGeom>
                <a:gradFill rotWithShape="0">
                  <a:gsLst>
                    <a:gs pos="0">
                      <a:srgbClr val="D2D2D2"/>
                    </a:gs>
                    <a:gs pos="100000">
                      <a:srgbClr val="949494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87" name="Freeform 24"/>
                <p:cNvSpPr>
                  <a:spLocks/>
                </p:cNvSpPr>
                <p:nvPr/>
              </p:nvSpPr>
              <p:spPr bwMode="auto">
                <a:xfrm>
                  <a:off x="531" y="402"/>
                  <a:ext cx="459" cy="780"/>
                </a:xfrm>
                <a:custGeom>
                  <a:avLst/>
                  <a:gdLst>
                    <a:gd name="T0" fmla="*/ 360 w 459"/>
                    <a:gd name="T1" fmla="*/ 12 h 780"/>
                    <a:gd name="T2" fmla="*/ 264 w 459"/>
                    <a:gd name="T3" fmla="*/ 33 h 780"/>
                    <a:gd name="T4" fmla="*/ 159 w 459"/>
                    <a:gd name="T5" fmla="*/ 84 h 780"/>
                    <a:gd name="T6" fmla="*/ 105 w 459"/>
                    <a:gd name="T7" fmla="*/ 123 h 780"/>
                    <a:gd name="T8" fmla="*/ 57 w 459"/>
                    <a:gd name="T9" fmla="*/ 177 h 780"/>
                    <a:gd name="T10" fmla="*/ 15 w 459"/>
                    <a:gd name="T11" fmla="*/ 243 h 780"/>
                    <a:gd name="T12" fmla="*/ 0 w 459"/>
                    <a:gd name="T13" fmla="*/ 288 h 780"/>
                    <a:gd name="T14" fmla="*/ 3 w 459"/>
                    <a:gd name="T15" fmla="*/ 351 h 780"/>
                    <a:gd name="T16" fmla="*/ 6 w 459"/>
                    <a:gd name="T17" fmla="*/ 435 h 780"/>
                    <a:gd name="T18" fmla="*/ 18 w 459"/>
                    <a:gd name="T19" fmla="*/ 528 h 780"/>
                    <a:gd name="T20" fmla="*/ 30 w 459"/>
                    <a:gd name="T21" fmla="*/ 657 h 780"/>
                    <a:gd name="T22" fmla="*/ 42 w 459"/>
                    <a:gd name="T23" fmla="*/ 711 h 780"/>
                    <a:gd name="T24" fmla="*/ 105 w 459"/>
                    <a:gd name="T25" fmla="*/ 780 h 780"/>
                    <a:gd name="T26" fmla="*/ 102 w 459"/>
                    <a:gd name="T27" fmla="*/ 723 h 780"/>
                    <a:gd name="T28" fmla="*/ 60 w 459"/>
                    <a:gd name="T29" fmla="*/ 630 h 780"/>
                    <a:gd name="T30" fmla="*/ 39 w 459"/>
                    <a:gd name="T31" fmla="*/ 387 h 780"/>
                    <a:gd name="T32" fmla="*/ 54 w 459"/>
                    <a:gd name="T33" fmla="*/ 252 h 780"/>
                    <a:gd name="T34" fmla="*/ 99 w 459"/>
                    <a:gd name="T35" fmla="*/ 171 h 780"/>
                    <a:gd name="T36" fmla="*/ 168 w 459"/>
                    <a:gd name="T37" fmla="*/ 117 h 780"/>
                    <a:gd name="T38" fmla="*/ 225 w 459"/>
                    <a:gd name="T39" fmla="*/ 114 h 780"/>
                    <a:gd name="T40" fmla="*/ 246 w 459"/>
                    <a:gd name="T41" fmla="*/ 87 h 780"/>
                    <a:gd name="T42" fmla="*/ 339 w 459"/>
                    <a:gd name="T43" fmla="*/ 54 h 780"/>
                    <a:gd name="T44" fmla="*/ 399 w 459"/>
                    <a:gd name="T45" fmla="*/ 18 h 780"/>
                    <a:gd name="T46" fmla="*/ 459 w 459"/>
                    <a:gd name="T47" fmla="*/ 0 h 780"/>
                    <a:gd name="T48" fmla="*/ 396 w 459"/>
                    <a:gd name="T49" fmla="*/ 6 h 780"/>
                    <a:gd name="T50" fmla="*/ 360 w 459"/>
                    <a:gd name="T51" fmla="*/ 12 h 7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459" h="780">
                      <a:moveTo>
                        <a:pt x="360" y="12"/>
                      </a:moveTo>
                      <a:lnTo>
                        <a:pt x="264" y="33"/>
                      </a:lnTo>
                      <a:lnTo>
                        <a:pt x="159" y="84"/>
                      </a:lnTo>
                      <a:lnTo>
                        <a:pt x="105" y="123"/>
                      </a:lnTo>
                      <a:lnTo>
                        <a:pt x="57" y="177"/>
                      </a:lnTo>
                      <a:lnTo>
                        <a:pt x="15" y="243"/>
                      </a:lnTo>
                      <a:lnTo>
                        <a:pt x="0" y="288"/>
                      </a:lnTo>
                      <a:lnTo>
                        <a:pt x="3" y="351"/>
                      </a:lnTo>
                      <a:lnTo>
                        <a:pt x="6" y="435"/>
                      </a:lnTo>
                      <a:lnTo>
                        <a:pt x="18" y="528"/>
                      </a:lnTo>
                      <a:lnTo>
                        <a:pt x="30" y="657"/>
                      </a:lnTo>
                      <a:lnTo>
                        <a:pt x="42" y="711"/>
                      </a:lnTo>
                      <a:lnTo>
                        <a:pt x="105" y="780"/>
                      </a:lnTo>
                      <a:lnTo>
                        <a:pt x="102" y="723"/>
                      </a:lnTo>
                      <a:lnTo>
                        <a:pt x="60" y="630"/>
                      </a:lnTo>
                      <a:lnTo>
                        <a:pt x="39" y="387"/>
                      </a:lnTo>
                      <a:lnTo>
                        <a:pt x="54" y="252"/>
                      </a:lnTo>
                      <a:lnTo>
                        <a:pt x="99" y="171"/>
                      </a:lnTo>
                      <a:lnTo>
                        <a:pt x="168" y="117"/>
                      </a:lnTo>
                      <a:lnTo>
                        <a:pt x="225" y="114"/>
                      </a:lnTo>
                      <a:lnTo>
                        <a:pt x="246" y="87"/>
                      </a:lnTo>
                      <a:lnTo>
                        <a:pt x="339" y="54"/>
                      </a:lnTo>
                      <a:lnTo>
                        <a:pt x="399" y="18"/>
                      </a:lnTo>
                      <a:lnTo>
                        <a:pt x="459" y="0"/>
                      </a:lnTo>
                      <a:lnTo>
                        <a:pt x="396" y="6"/>
                      </a:lnTo>
                      <a:lnTo>
                        <a:pt x="360" y="1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3C3C3"/>
                    </a:gs>
                    <a:gs pos="100000">
                      <a:srgbClr val="737373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88" name="Freeform 25"/>
                <p:cNvSpPr>
                  <a:spLocks/>
                </p:cNvSpPr>
                <p:nvPr/>
              </p:nvSpPr>
              <p:spPr bwMode="auto">
                <a:xfrm>
                  <a:off x="908" y="455"/>
                  <a:ext cx="703" cy="151"/>
                </a:xfrm>
                <a:custGeom>
                  <a:avLst/>
                  <a:gdLst>
                    <a:gd name="T0" fmla="*/ 18 w 699"/>
                    <a:gd name="T1" fmla="*/ 116 h 152"/>
                    <a:gd name="T2" fmla="*/ 79 w 699"/>
                    <a:gd name="T3" fmla="*/ 104 h 152"/>
                    <a:gd name="T4" fmla="*/ 146 w 699"/>
                    <a:gd name="T5" fmla="*/ 76 h 152"/>
                    <a:gd name="T6" fmla="*/ 223 w 699"/>
                    <a:gd name="T7" fmla="*/ 68 h 152"/>
                    <a:gd name="T8" fmla="*/ 285 w 699"/>
                    <a:gd name="T9" fmla="*/ 45 h 152"/>
                    <a:gd name="T10" fmla="*/ 393 w 699"/>
                    <a:gd name="T11" fmla="*/ 36 h 152"/>
                    <a:gd name="T12" fmla="*/ 488 w 699"/>
                    <a:gd name="T13" fmla="*/ 29 h 152"/>
                    <a:gd name="T14" fmla="*/ 571 w 699"/>
                    <a:gd name="T15" fmla="*/ 48 h 152"/>
                    <a:gd name="T16" fmla="*/ 648 w 699"/>
                    <a:gd name="T17" fmla="*/ 76 h 152"/>
                    <a:gd name="T18" fmla="*/ 673 w 699"/>
                    <a:gd name="T19" fmla="*/ 83 h 152"/>
                    <a:gd name="T20" fmla="*/ 717 w 699"/>
                    <a:gd name="T21" fmla="*/ 76 h 152"/>
                    <a:gd name="T22" fmla="*/ 761 w 699"/>
                    <a:gd name="T23" fmla="*/ 75 h 152"/>
                    <a:gd name="T24" fmla="*/ 817 w 699"/>
                    <a:gd name="T25" fmla="*/ 74 h 152"/>
                    <a:gd name="T26" fmla="*/ 742 w 699"/>
                    <a:gd name="T27" fmla="*/ 32 h 152"/>
                    <a:gd name="T28" fmla="*/ 607 w 699"/>
                    <a:gd name="T29" fmla="*/ 0 h 152"/>
                    <a:gd name="T30" fmla="*/ 456 w 699"/>
                    <a:gd name="T31" fmla="*/ 0 h 152"/>
                    <a:gd name="T32" fmla="*/ 326 w 699"/>
                    <a:gd name="T33" fmla="*/ 5 h 152"/>
                    <a:gd name="T34" fmla="*/ 230 w 699"/>
                    <a:gd name="T35" fmla="*/ 33 h 152"/>
                    <a:gd name="T36" fmla="*/ 160 w 699"/>
                    <a:gd name="T37" fmla="*/ 38 h 152"/>
                    <a:gd name="T38" fmla="*/ 57 w 699"/>
                    <a:gd name="T39" fmla="*/ 76 h 152"/>
                    <a:gd name="T40" fmla="*/ 0 w 699"/>
                    <a:gd name="T41" fmla="*/ 109 h 152"/>
                    <a:gd name="T42" fmla="*/ 1 w 699"/>
                    <a:gd name="T43" fmla="*/ 124 h 152"/>
                    <a:gd name="T44" fmla="*/ 37 w 699"/>
                    <a:gd name="T45" fmla="*/ 113 h 15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699" h="152">
                      <a:moveTo>
                        <a:pt x="18" y="144"/>
                      </a:moveTo>
                      <a:lnTo>
                        <a:pt x="79" y="132"/>
                      </a:lnTo>
                      <a:lnTo>
                        <a:pt x="118" y="84"/>
                      </a:lnTo>
                      <a:lnTo>
                        <a:pt x="195" y="68"/>
                      </a:lnTo>
                      <a:lnTo>
                        <a:pt x="246" y="45"/>
                      </a:lnTo>
                      <a:lnTo>
                        <a:pt x="337" y="36"/>
                      </a:lnTo>
                      <a:lnTo>
                        <a:pt x="415" y="29"/>
                      </a:lnTo>
                      <a:lnTo>
                        <a:pt x="487" y="48"/>
                      </a:lnTo>
                      <a:lnTo>
                        <a:pt x="555" y="96"/>
                      </a:lnTo>
                      <a:lnTo>
                        <a:pt x="574" y="111"/>
                      </a:lnTo>
                      <a:lnTo>
                        <a:pt x="607" y="83"/>
                      </a:lnTo>
                      <a:lnTo>
                        <a:pt x="649" y="75"/>
                      </a:lnTo>
                      <a:lnTo>
                        <a:pt x="699" y="74"/>
                      </a:lnTo>
                      <a:lnTo>
                        <a:pt x="630" y="32"/>
                      </a:lnTo>
                      <a:lnTo>
                        <a:pt x="523" y="0"/>
                      </a:lnTo>
                      <a:lnTo>
                        <a:pt x="394" y="0"/>
                      </a:lnTo>
                      <a:lnTo>
                        <a:pt x="270" y="5"/>
                      </a:lnTo>
                      <a:lnTo>
                        <a:pt x="202" y="33"/>
                      </a:lnTo>
                      <a:lnTo>
                        <a:pt x="132" y="38"/>
                      </a:lnTo>
                      <a:lnTo>
                        <a:pt x="57" y="81"/>
                      </a:lnTo>
                      <a:lnTo>
                        <a:pt x="0" y="137"/>
                      </a:lnTo>
                      <a:lnTo>
                        <a:pt x="1" y="152"/>
                      </a:lnTo>
                      <a:lnTo>
                        <a:pt x="37" y="141"/>
                      </a:lnTo>
                    </a:path>
                  </a:pathLst>
                </a:custGeom>
                <a:gradFill rotWithShape="0">
                  <a:gsLst>
                    <a:gs pos="0">
                      <a:srgbClr val="CCCCCC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89" name="Freeform 26"/>
                <p:cNvSpPr>
                  <a:spLocks/>
                </p:cNvSpPr>
                <p:nvPr/>
              </p:nvSpPr>
              <p:spPr bwMode="auto">
                <a:xfrm>
                  <a:off x="316" y="1827"/>
                  <a:ext cx="264" cy="216"/>
                </a:xfrm>
                <a:custGeom>
                  <a:avLst/>
                  <a:gdLst>
                    <a:gd name="T0" fmla="*/ 236 w 264"/>
                    <a:gd name="T1" fmla="*/ 0 h 216"/>
                    <a:gd name="T2" fmla="*/ 56 w 264"/>
                    <a:gd name="T3" fmla="*/ 68 h 216"/>
                    <a:gd name="T4" fmla="*/ 4 w 264"/>
                    <a:gd name="T5" fmla="*/ 76 h 216"/>
                    <a:gd name="T6" fmla="*/ 0 w 264"/>
                    <a:gd name="T7" fmla="*/ 216 h 216"/>
                    <a:gd name="T8" fmla="*/ 124 w 264"/>
                    <a:gd name="T9" fmla="*/ 112 h 216"/>
                    <a:gd name="T10" fmla="*/ 200 w 264"/>
                    <a:gd name="T11" fmla="*/ 56 h 216"/>
                    <a:gd name="T12" fmla="*/ 264 w 264"/>
                    <a:gd name="T13" fmla="*/ 4 h 216"/>
                    <a:gd name="T14" fmla="*/ 236 w 264"/>
                    <a:gd name="T15" fmla="*/ 0 h 2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64" h="216">
                      <a:moveTo>
                        <a:pt x="236" y="0"/>
                      </a:moveTo>
                      <a:lnTo>
                        <a:pt x="56" y="68"/>
                      </a:lnTo>
                      <a:lnTo>
                        <a:pt x="4" y="76"/>
                      </a:lnTo>
                      <a:lnTo>
                        <a:pt x="0" y="216"/>
                      </a:lnTo>
                      <a:lnTo>
                        <a:pt x="124" y="112"/>
                      </a:lnTo>
                      <a:lnTo>
                        <a:pt x="200" y="56"/>
                      </a:lnTo>
                      <a:lnTo>
                        <a:pt x="264" y="4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0" name="Freeform 27"/>
                <p:cNvSpPr>
                  <a:spLocks/>
                </p:cNvSpPr>
                <p:nvPr/>
              </p:nvSpPr>
              <p:spPr bwMode="auto">
                <a:xfrm>
                  <a:off x="592" y="419"/>
                  <a:ext cx="1302" cy="1783"/>
                </a:xfrm>
                <a:custGeom>
                  <a:avLst/>
                  <a:gdLst>
                    <a:gd name="T0" fmla="*/ 181 w 1302"/>
                    <a:gd name="T1" fmla="*/ 1073 h 1783"/>
                    <a:gd name="T2" fmla="*/ 79 w 1302"/>
                    <a:gd name="T3" fmla="*/ 978 h 1783"/>
                    <a:gd name="T4" fmla="*/ 31 w 1302"/>
                    <a:gd name="T5" fmla="*/ 907 h 1783"/>
                    <a:gd name="T6" fmla="*/ 8 w 1302"/>
                    <a:gd name="T7" fmla="*/ 773 h 1783"/>
                    <a:gd name="T8" fmla="*/ 0 w 1302"/>
                    <a:gd name="T9" fmla="*/ 702 h 1783"/>
                    <a:gd name="T10" fmla="*/ 8 w 1302"/>
                    <a:gd name="T11" fmla="*/ 402 h 1783"/>
                    <a:gd name="T12" fmla="*/ 24 w 1302"/>
                    <a:gd name="T13" fmla="*/ 181 h 1783"/>
                    <a:gd name="T14" fmla="*/ 339 w 1302"/>
                    <a:gd name="T15" fmla="*/ 63 h 1783"/>
                    <a:gd name="T16" fmla="*/ 568 w 1302"/>
                    <a:gd name="T17" fmla="*/ 0 h 1783"/>
                    <a:gd name="T18" fmla="*/ 868 w 1302"/>
                    <a:gd name="T19" fmla="*/ 39 h 1783"/>
                    <a:gd name="T20" fmla="*/ 1026 w 1302"/>
                    <a:gd name="T21" fmla="*/ 102 h 1783"/>
                    <a:gd name="T22" fmla="*/ 1247 w 1302"/>
                    <a:gd name="T23" fmla="*/ 315 h 1783"/>
                    <a:gd name="T24" fmla="*/ 1254 w 1302"/>
                    <a:gd name="T25" fmla="*/ 497 h 1783"/>
                    <a:gd name="T26" fmla="*/ 1254 w 1302"/>
                    <a:gd name="T27" fmla="*/ 631 h 1783"/>
                    <a:gd name="T28" fmla="*/ 1302 w 1302"/>
                    <a:gd name="T29" fmla="*/ 678 h 1783"/>
                    <a:gd name="T30" fmla="*/ 1247 w 1302"/>
                    <a:gd name="T31" fmla="*/ 804 h 1783"/>
                    <a:gd name="T32" fmla="*/ 1262 w 1302"/>
                    <a:gd name="T33" fmla="*/ 907 h 1783"/>
                    <a:gd name="T34" fmla="*/ 1294 w 1302"/>
                    <a:gd name="T35" fmla="*/ 994 h 1783"/>
                    <a:gd name="T36" fmla="*/ 1270 w 1302"/>
                    <a:gd name="T37" fmla="*/ 1183 h 1783"/>
                    <a:gd name="T38" fmla="*/ 1215 w 1302"/>
                    <a:gd name="T39" fmla="*/ 1349 h 1783"/>
                    <a:gd name="T40" fmla="*/ 1144 w 1302"/>
                    <a:gd name="T41" fmla="*/ 1483 h 1783"/>
                    <a:gd name="T42" fmla="*/ 1081 w 1302"/>
                    <a:gd name="T43" fmla="*/ 1570 h 1783"/>
                    <a:gd name="T44" fmla="*/ 1002 w 1302"/>
                    <a:gd name="T45" fmla="*/ 1593 h 1783"/>
                    <a:gd name="T46" fmla="*/ 970 w 1302"/>
                    <a:gd name="T47" fmla="*/ 1704 h 1783"/>
                    <a:gd name="T48" fmla="*/ 868 w 1302"/>
                    <a:gd name="T49" fmla="*/ 1783 h 1783"/>
                    <a:gd name="T50" fmla="*/ 742 w 1302"/>
                    <a:gd name="T51" fmla="*/ 1728 h 1783"/>
                    <a:gd name="T52" fmla="*/ 450 w 1302"/>
                    <a:gd name="T53" fmla="*/ 1546 h 1783"/>
                    <a:gd name="T54" fmla="*/ 244 w 1302"/>
                    <a:gd name="T55" fmla="*/ 1302 h 1783"/>
                    <a:gd name="T56" fmla="*/ 205 w 1302"/>
                    <a:gd name="T57" fmla="*/ 1167 h 1783"/>
                    <a:gd name="T58" fmla="*/ 181 w 1302"/>
                    <a:gd name="T59" fmla="*/ 1073 h 178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1302" h="1783">
                      <a:moveTo>
                        <a:pt x="181" y="1073"/>
                      </a:moveTo>
                      <a:lnTo>
                        <a:pt x="79" y="978"/>
                      </a:lnTo>
                      <a:lnTo>
                        <a:pt x="31" y="907"/>
                      </a:lnTo>
                      <a:lnTo>
                        <a:pt x="8" y="773"/>
                      </a:lnTo>
                      <a:lnTo>
                        <a:pt x="0" y="702"/>
                      </a:lnTo>
                      <a:lnTo>
                        <a:pt x="8" y="402"/>
                      </a:lnTo>
                      <a:lnTo>
                        <a:pt x="24" y="181"/>
                      </a:lnTo>
                      <a:lnTo>
                        <a:pt x="339" y="63"/>
                      </a:lnTo>
                      <a:lnTo>
                        <a:pt x="568" y="0"/>
                      </a:lnTo>
                      <a:lnTo>
                        <a:pt x="868" y="39"/>
                      </a:lnTo>
                      <a:lnTo>
                        <a:pt x="1026" y="102"/>
                      </a:lnTo>
                      <a:lnTo>
                        <a:pt x="1247" y="315"/>
                      </a:lnTo>
                      <a:lnTo>
                        <a:pt x="1254" y="497"/>
                      </a:lnTo>
                      <a:lnTo>
                        <a:pt x="1254" y="631"/>
                      </a:lnTo>
                      <a:lnTo>
                        <a:pt x="1302" y="678"/>
                      </a:lnTo>
                      <a:lnTo>
                        <a:pt x="1247" y="804"/>
                      </a:lnTo>
                      <a:lnTo>
                        <a:pt x="1262" y="907"/>
                      </a:lnTo>
                      <a:lnTo>
                        <a:pt x="1294" y="994"/>
                      </a:lnTo>
                      <a:lnTo>
                        <a:pt x="1270" y="1183"/>
                      </a:lnTo>
                      <a:lnTo>
                        <a:pt x="1215" y="1349"/>
                      </a:lnTo>
                      <a:lnTo>
                        <a:pt x="1144" y="1483"/>
                      </a:lnTo>
                      <a:lnTo>
                        <a:pt x="1081" y="1570"/>
                      </a:lnTo>
                      <a:lnTo>
                        <a:pt x="1002" y="1593"/>
                      </a:lnTo>
                      <a:lnTo>
                        <a:pt x="970" y="1704"/>
                      </a:lnTo>
                      <a:lnTo>
                        <a:pt x="868" y="1783"/>
                      </a:lnTo>
                      <a:lnTo>
                        <a:pt x="742" y="1728"/>
                      </a:lnTo>
                      <a:lnTo>
                        <a:pt x="450" y="1546"/>
                      </a:lnTo>
                      <a:lnTo>
                        <a:pt x="244" y="1302"/>
                      </a:lnTo>
                      <a:lnTo>
                        <a:pt x="205" y="1167"/>
                      </a:lnTo>
                      <a:lnTo>
                        <a:pt x="181" y="107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2D2D2"/>
                    </a:gs>
                    <a:gs pos="100000">
                      <a:srgbClr val="FFFFFF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1" name="Line 28"/>
                <p:cNvSpPr>
                  <a:spLocks noChangeShapeType="1"/>
                </p:cNvSpPr>
                <p:nvPr/>
              </p:nvSpPr>
              <p:spPr bwMode="auto">
                <a:xfrm>
                  <a:off x="1066" y="2021"/>
                  <a:ext cx="198" cy="150"/>
                </a:xfrm>
                <a:prstGeom prst="line">
                  <a:avLst/>
                </a:prstGeom>
                <a:noFill/>
                <a:ln w="762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2" name="Freeform 29"/>
                <p:cNvSpPr>
                  <a:spLocks/>
                </p:cNvSpPr>
                <p:nvPr/>
              </p:nvSpPr>
              <p:spPr bwMode="auto">
                <a:xfrm rot="138752">
                  <a:off x="569" y="454"/>
                  <a:ext cx="404" cy="470"/>
                </a:xfrm>
                <a:custGeom>
                  <a:avLst/>
                  <a:gdLst>
                    <a:gd name="T0" fmla="*/ 0 w 326"/>
                    <a:gd name="T1" fmla="*/ 55924 h 387"/>
                    <a:gd name="T2" fmla="*/ 6401 w 326"/>
                    <a:gd name="T3" fmla="*/ 36626 h 387"/>
                    <a:gd name="T4" fmla="*/ 24826 w 326"/>
                    <a:gd name="T5" fmla="*/ 19402 h 387"/>
                    <a:gd name="T6" fmla="*/ 55609 w 326"/>
                    <a:gd name="T7" fmla="*/ 13997 h 387"/>
                    <a:gd name="T8" fmla="*/ 101652 w 326"/>
                    <a:gd name="T9" fmla="*/ 3557 h 387"/>
                    <a:gd name="T10" fmla="*/ 132588 w 326"/>
                    <a:gd name="T11" fmla="*/ 0 h 387"/>
                    <a:gd name="T12" fmla="*/ 110726 w 326"/>
                    <a:gd name="T13" fmla="*/ 17429 h 387"/>
                    <a:gd name="T14" fmla="*/ 95413 w 326"/>
                    <a:gd name="T15" fmla="*/ 33425 h 387"/>
                    <a:gd name="T16" fmla="*/ 79664 w 326"/>
                    <a:gd name="T17" fmla="*/ 59335 h 387"/>
                    <a:gd name="T18" fmla="*/ 64283 w 326"/>
                    <a:gd name="T19" fmla="*/ 89209 h 387"/>
                    <a:gd name="T20" fmla="*/ 0 w 326"/>
                    <a:gd name="T21" fmla="*/ 55924 h 38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26" h="387">
                      <a:moveTo>
                        <a:pt x="0" y="243"/>
                      </a:moveTo>
                      <a:lnTo>
                        <a:pt x="15" y="159"/>
                      </a:lnTo>
                      <a:lnTo>
                        <a:pt x="61" y="84"/>
                      </a:lnTo>
                      <a:lnTo>
                        <a:pt x="137" y="61"/>
                      </a:lnTo>
                      <a:lnTo>
                        <a:pt x="250" y="15"/>
                      </a:lnTo>
                      <a:lnTo>
                        <a:pt x="326" y="0"/>
                      </a:lnTo>
                      <a:lnTo>
                        <a:pt x="273" y="76"/>
                      </a:lnTo>
                      <a:lnTo>
                        <a:pt x="235" y="144"/>
                      </a:lnTo>
                      <a:lnTo>
                        <a:pt x="197" y="258"/>
                      </a:lnTo>
                      <a:lnTo>
                        <a:pt x="159" y="387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D6D6D"/>
                    </a:gs>
                    <a:gs pos="100000">
                      <a:srgbClr val="AEAEAE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3" name="Line 30"/>
                <p:cNvSpPr>
                  <a:spLocks noChangeShapeType="1"/>
                </p:cNvSpPr>
                <p:nvPr/>
              </p:nvSpPr>
              <p:spPr bwMode="auto">
                <a:xfrm rot="382436" flipH="1">
                  <a:off x="1395" y="1244"/>
                  <a:ext cx="48" cy="96"/>
                </a:xfrm>
                <a:prstGeom prst="line">
                  <a:avLst/>
                </a:prstGeom>
                <a:noFill/>
                <a:ln w="76200">
                  <a:solidFill>
                    <a:srgbClr val="D6D6D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4" name="Freeform 31"/>
                <p:cNvSpPr>
                  <a:spLocks/>
                </p:cNvSpPr>
                <p:nvPr/>
              </p:nvSpPr>
              <p:spPr bwMode="auto">
                <a:xfrm rot="382436">
                  <a:off x="813" y="873"/>
                  <a:ext cx="374" cy="471"/>
                </a:xfrm>
                <a:custGeom>
                  <a:avLst/>
                  <a:gdLst>
                    <a:gd name="T0" fmla="*/ 842285 w 281"/>
                    <a:gd name="T1" fmla="*/ 89 h 432"/>
                    <a:gd name="T2" fmla="*/ 545544 w 281"/>
                    <a:gd name="T3" fmla="*/ 0 h 432"/>
                    <a:gd name="T4" fmla="*/ 341907 w 281"/>
                    <a:gd name="T5" fmla="*/ 177 h 432"/>
                    <a:gd name="T6" fmla="*/ 162553 w 281"/>
                    <a:gd name="T7" fmla="*/ 594 h 432"/>
                    <a:gd name="T8" fmla="*/ 25794 w 281"/>
                    <a:gd name="T9" fmla="*/ 1454 h 432"/>
                    <a:gd name="T10" fmla="*/ 0 w 281"/>
                    <a:gd name="T11" fmla="*/ 2211 h 432"/>
                    <a:gd name="T12" fmla="*/ 92819 w 281"/>
                    <a:gd name="T13" fmla="*/ 2899 h 432"/>
                    <a:gd name="T14" fmla="*/ 387669 w 281"/>
                    <a:gd name="T15" fmla="*/ 3850 h 432"/>
                    <a:gd name="T16" fmla="*/ 545544 w 281"/>
                    <a:gd name="T17" fmla="*/ 4689 h 432"/>
                    <a:gd name="T18" fmla="*/ 817414 w 281"/>
                    <a:gd name="T19" fmla="*/ 4867 h 432"/>
                    <a:gd name="T20" fmla="*/ 680604 w 281"/>
                    <a:gd name="T21" fmla="*/ 3576 h 432"/>
                    <a:gd name="T22" fmla="*/ 594235 w 281"/>
                    <a:gd name="T23" fmla="*/ 2992 h 432"/>
                    <a:gd name="T24" fmla="*/ 614153 w 281"/>
                    <a:gd name="T25" fmla="*/ 2127 h 432"/>
                    <a:gd name="T26" fmla="*/ 479282 w 281"/>
                    <a:gd name="T27" fmla="*/ 1622 h 432"/>
                    <a:gd name="T28" fmla="*/ 320575 w 281"/>
                    <a:gd name="T29" fmla="*/ 1266 h 432"/>
                    <a:gd name="T30" fmla="*/ 364521 w 281"/>
                    <a:gd name="T31" fmla="*/ 689 h 432"/>
                    <a:gd name="T32" fmla="*/ 479282 w 281"/>
                    <a:gd name="T33" fmla="*/ 421 h 432"/>
                    <a:gd name="T34" fmla="*/ 842285 w 281"/>
                    <a:gd name="T35" fmla="*/ 89 h 43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81" h="432">
                      <a:moveTo>
                        <a:pt x="281" y="8"/>
                      </a:moveTo>
                      <a:lnTo>
                        <a:pt x="182" y="0"/>
                      </a:lnTo>
                      <a:lnTo>
                        <a:pt x="114" y="16"/>
                      </a:lnTo>
                      <a:lnTo>
                        <a:pt x="54" y="53"/>
                      </a:lnTo>
                      <a:lnTo>
                        <a:pt x="8" y="129"/>
                      </a:lnTo>
                      <a:lnTo>
                        <a:pt x="0" y="197"/>
                      </a:lnTo>
                      <a:lnTo>
                        <a:pt x="31" y="258"/>
                      </a:lnTo>
                      <a:lnTo>
                        <a:pt x="129" y="341"/>
                      </a:lnTo>
                      <a:lnTo>
                        <a:pt x="182" y="417"/>
                      </a:lnTo>
                      <a:lnTo>
                        <a:pt x="273" y="432"/>
                      </a:lnTo>
                      <a:lnTo>
                        <a:pt x="228" y="319"/>
                      </a:lnTo>
                      <a:lnTo>
                        <a:pt x="198" y="266"/>
                      </a:lnTo>
                      <a:lnTo>
                        <a:pt x="205" y="190"/>
                      </a:lnTo>
                      <a:lnTo>
                        <a:pt x="160" y="144"/>
                      </a:lnTo>
                      <a:lnTo>
                        <a:pt x="107" y="114"/>
                      </a:lnTo>
                      <a:lnTo>
                        <a:pt x="122" y="61"/>
                      </a:lnTo>
                      <a:lnTo>
                        <a:pt x="160" y="38"/>
                      </a:lnTo>
                      <a:lnTo>
                        <a:pt x="281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6D6D6"/>
                    </a:gs>
                    <a:gs pos="100000">
                      <a:srgbClr val="F8F8F8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5" name="Freeform 32"/>
                <p:cNvSpPr>
                  <a:spLocks/>
                </p:cNvSpPr>
                <p:nvPr/>
              </p:nvSpPr>
              <p:spPr bwMode="auto">
                <a:xfrm rot="382436">
                  <a:off x="1334" y="1523"/>
                  <a:ext cx="475" cy="366"/>
                </a:xfrm>
                <a:custGeom>
                  <a:avLst/>
                  <a:gdLst>
                    <a:gd name="T0" fmla="*/ 1027 w 440"/>
                    <a:gd name="T1" fmla="*/ 0 h 381"/>
                    <a:gd name="T2" fmla="*/ 872 w 440"/>
                    <a:gd name="T3" fmla="*/ 12 h 381"/>
                    <a:gd name="T4" fmla="*/ 524 w 440"/>
                    <a:gd name="T5" fmla="*/ 22 h 381"/>
                    <a:gd name="T6" fmla="*/ 357 w 440"/>
                    <a:gd name="T7" fmla="*/ 33 h 381"/>
                    <a:gd name="T8" fmla="*/ 302 w 440"/>
                    <a:gd name="T9" fmla="*/ 53 h 381"/>
                    <a:gd name="T10" fmla="*/ 114 w 440"/>
                    <a:gd name="T11" fmla="*/ 62 h 381"/>
                    <a:gd name="T12" fmla="*/ 0 w 440"/>
                    <a:gd name="T13" fmla="*/ 77 h 381"/>
                    <a:gd name="T14" fmla="*/ 2 w 440"/>
                    <a:gd name="T15" fmla="*/ 94 h 381"/>
                    <a:gd name="T16" fmla="*/ 98 w 440"/>
                    <a:gd name="T17" fmla="*/ 108 h 381"/>
                    <a:gd name="T18" fmla="*/ 431 w 440"/>
                    <a:gd name="T19" fmla="*/ 120 h 381"/>
                    <a:gd name="T20" fmla="*/ 1097 w 440"/>
                    <a:gd name="T21" fmla="*/ 124 h 381"/>
                    <a:gd name="T22" fmla="*/ 1584 w 440"/>
                    <a:gd name="T23" fmla="*/ 116 h 381"/>
                    <a:gd name="T24" fmla="*/ 2078 w 440"/>
                    <a:gd name="T25" fmla="*/ 106 h 381"/>
                    <a:gd name="T26" fmla="*/ 2389 w 440"/>
                    <a:gd name="T27" fmla="*/ 105 h 381"/>
                    <a:gd name="T28" fmla="*/ 2822 w 440"/>
                    <a:gd name="T29" fmla="*/ 106 h 381"/>
                    <a:gd name="T30" fmla="*/ 3222 w 440"/>
                    <a:gd name="T31" fmla="*/ 111 h 381"/>
                    <a:gd name="T32" fmla="*/ 3499 w 440"/>
                    <a:gd name="T33" fmla="*/ 113 h 381"/>
                    <a:gd name="T34" fmla="*/ 3647 w 440"/>
                    <a:gd name="T35" fmla="*/ 103 h 381"/>
                    <a:gd name="T36" fmla="*/ 3755 w 440"/>
                    <a:gd name="T37" fmla="*/ 83 h 381"/>
                    <a:gd name="T38" fmla="*/ 3735 w 440"/>
                    <a:gd name="T39" fmla="*/ 62 h 381"/>
                    <a:gd name="T40" fmla="*/ 3558 w 440"/>
                    <a:gd name="T41" fmla="*/ 31 h 381"/>
                    <a:gd name="T42" fmla="*/ 3159 w 440"/>
                    <a:gd name="T43" fmla="*/ 11 h 381"/>
                    <a:gd name="T44" fmla="*/ 2970 w 440"/>
                    <a:gd name="T45" fmla="*/ 12 h 381"/>
                    <a:gd name="T46" fmla="*/ 2758 w 440"/>
                    <a:gd name="T47" fmla="*/ 12 h 381"/>
                    <a:gd name="T48" fmla="*/ 2047 w 440"/>
                    <a:gd name="T49" fmla="*/ 12 h 381"/>
                    <a:gd name="T50" fmla="*/ 1810 w 440"/>
                    <a:gd name="T51" fmla="*/ 12 h 381"/>
                    <a:gd name="T52" fmla="*/ 1294 w 440"/>
                    <a:gd name="T53" fmla="*/ 12 h 381"/>
                    <a:gd name="T54" fmla="*/ 1027 w 440"/>
                    <a:gd name="T55" fmla="*/ 0 h 381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440" h="381">
                      <a:moveTo>
                        <a:pt x="120" y="0"/>
                      </a:moveTo>
                      <a:lnTo>
                        <a:pt x="102" y="18"/>
                      </a:lnTo>
                      <a:lnTo>
                        <a:pt x="62" y="62"/>
                      </a:lnTo>
                      <a:lnTo>
                        <a:pt x="42" y="101"/>
                      </a:lnTo>
                      <a:lnTo>
                        <a:pt x="35" y="161"/>
                      </a:lnTo>
                      <a:lnTo>
                        <a:pt x="14" y="195"/>
                      </a:lnTo>
                      <a:lnTo>
                        <a:pt x="0" y="236"/>
                      </a:lnTo>
                      <a:lnTo>
                        <a:pt x="2" y="287"/>
                      </a:lnTo>
                      <a:lnTo>
                        <a:pt x="12" y="332"/>
                      </a:lnTo>
                      <a:lnTo>
                        <a:pt x="51" y="368"/>
                      </a:lnTo>
                      <a:lnTo>
                        <a:pt x="128" y="381"/>
                      </a:lnTo>
                      <a:lnTo>
                        <a:pt x="186" y="357"/>
                      </a:lnTo>
                      <a:lnTo>
                        <a:pt x="243" y="327"/>
                      </a:lnTo>
                      <a:lnTo>
                        <a:pt x="282" y="321"/>
                      </a:lnTo>
                      <a:lnTo>
                        <a:pt x="330" y="324"/>
                      </a:lnTo>
                      <a:lnTo>
                        <a:pt x="378" y="345"/>
                      </a:lnTo>
                      <a:lnTo>
                        <a:pt x="410" y="350"/>
                      </a:lnTo>
                      <a:lnTo>
                        <a:pt x="426" y="318"/>
                      </a:lnTo>
                      <a:lnTo>
                        <a:pt x="440" y="257"/>
                      </a:lnTo>
                      <a:lnTo>
                        <a:pt x="437" y="194"/>
                      </a:lnTo>
                      <a:lnTo>
                        <a:pt x="416" y="93"/>
                      </a:lnTo>
                      <a:lnTo>
                        <a:pt x="371" y="11"/>
                      </a:lnTo>
                      <a:lnTo>
                        <a:pt x="348" y="21"/>
                      </a:lnTo>
                      <a:lnTo>
                        <a:pt x="323" y="41"/>
                      </a:lnTo>
                      <a:lnTo>
                        <a:pt x="240" y="36"/>
                      </a:lnTo>
                      <a:lnTo>
                        <a:pt x="213" y="21"/>
                      </a:lnTo>
                      <a:lnTo>
                        <a:pt x="153" y="20"/>
                      </a:lnTo>
                      <a:cubicBezTo>
                        <a:pt x="142" y="13"/>
                        <a:pt x="120" y="0"/>
                        <a:pt x="12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F8F8F8"/>
                    </a:gs>
                    <a:gs pos="100000">
                      <a:srgbClr val="C3C3C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6" name="Freeform 33"/>
                <p:cNvSpPr>
                  <a:spLocks/>
                </p:cNvSpPr>
                <p:nvPr/>
              </p:nvSpPr>
              <p:spPr bwMode="auto">
                <a:xfrm rot="382436">
                  <a:off x="1628" y="1210"/>
                  <a:ext cx="237" cy="541"/>
                </a:xfrm>
                <a:custGeom>
                  <a:avLst/>
                  <a:gdLst>
                    <a:gd name="T0" fmla="*/ 0 w 209"/>
                    <a:gd name="T1" fmla="*/ 74 h 523"/>
                    <a:gd name="T2" fmla="*/ 2494 w 209"/>
                    <a:gd name="T3" fmla="*/ 120 h 523"/>
                    <a:gd name="T4" fmla="*/ 4367 w 209"/>
                    <a:gd name="T5" fmla="*/ 56 h 523"/>
                    <a:gd name="T6" fmla="*/ 5528 w 209"/>
                    <a:gd name="T7" fmla="*/ 0 h 523"/>
                    <a:gd name="T8" fmla="*/ 6456 w 209"/>
                    <a:gd name="T9" fmla="*/ 146 h 523"/>
                    <a:gd name="T10" fmla="*/ 6817 w 209"/>
                    <a:gd name="T11" fmla="*/ 280 h 523"/>
                    <a:gd name="T12" fmla="*/ 6896 w 209"/>
                    <a:gd name="T13" fmla="*/ 450 h 523"/>
                    <a:gd name="T14" fmla="*/ 7001 w 209"/>
                    <a:gd name="T15" fmla="*/ 832 h 523"/>
                    <a:gd name="T16" fmla="*/ 7084 w 209"/>
                    <a:gd name="T17" fmla="*/ 1084 h 523"/>
                    <a:gd name="T18" fmla="*/ 6874 w 209"/>
                    <a:gd name="T19" fmla="*/ 1150 h 523"/>
                    <a:gd name="T20" fmla="*/ 6817 w 209"/>
                    <a:gd name="T21" fmla="*/ 1323 h 523"/>
                    <a:gd name="T22" fmla="*/ 6269 w 209"/>
                    <a:gd name="T23" fmla="*/ 1349 h 523"/>
                    <a:gd name="T24" fmla="*/ 5693 w 209"/>
                    <a:gd name="T25" fmla="*/ 1284 h 523"/>
                    <a:gd name="T26" fmla="*/ 5061 w 209"/>
                    <a:gd name="T27" fmla="*/ 1062 h 523"/>
                    <a:gd name="T28" fmla="*/ 3637 w 209"/>
                    <a:gd name="T29" fmla="*/ 849 h 523"/>
                    <a:gd name="T30" fmla="*/ 2717 w 209"/>
                    <a:gd name="T31" fmla="*/ 558 h 523"/>
                    <a:gd name="T32" fmla="*/ 1034 w 209"/>
                    <a:gd name="T33" fmla="*/ 215 h 523"/>
                    <a:gd name="T34" fmla="*/ 0 w 209"/>
                    <a:gd name="T35" fmla="*/ 74 h 52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09" h="523">
                      <a:moveTo>
                        <a:pt x="0" y="31"/>
                      </a:moveTo>
                      <a:lnTo>
                        <a:pt x="74" y="46"/>
                      </a:lnTo>
                      <a:lnTo>
                        <a:pt x="129" y="22"/>
                      </a:lnTo>
                      <a:lnTo>
                        <a:pt x="164" y="0"/>
                      </a:lnTo>
                      <a:lnTo>
                        <a:pt x="191" y="57"/>
                      </a:lnTo>
                      <a:lnTo>
                        <a:pt x="201" y="109"/>
                      </a:lnTo>
                      <a:lnTo>
                        <a:pt x="204" y="175"/>
                      </a:lnTo>
                      <a:lnTo>
                        <a:pt x="207" y="322"/>
                      </a:lnTo>
                      <a:lnTo>
                        <a:pt x="209" y="421"/>
                      </a:lnTo>
                      <a:lnTo>
                        <a:pt x="203" y="447"/>
                      </a:lnTo>
                      <a:lnTo>
                        <a:pt x="201" y="513"/>
                      </a:lnTo>
                      <a:lnTo>
                        <a:pt x="186" y="523"/>
                      </a:lnTo>
                      <a:lnTo>
                        <a:pt x="168" y="498"/>
                      </a:lnTo>
                      <a:lnTo>
                        <a:pt x="149" y="411"/>
                      </a:lnTo>
                      <a:lnTo>
                        <a:pt x="108" y="330"/>
                      </a:lnTo>
                      <a:lnTo>
                        <a:pt x="80" y="216"/>
                      </a:lnTo>
                      <a:lnTo>
                        <a:pt x="30" y="84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5E5E5"/>
                    </a:gs>
                    <a:gs pos="100000">
                      <a:srgbClr val="BDBDBD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7" name="Freeform 34"/>
                <p:cNvSpPr>
                  <a:spLocks/>
                </p:cNvSpPr>
                <p:nvPr/>
              </p:nvSpPr>
              <p:spPr bwMode="auto">
                <a:xfrm rot="382436">
                  <a:off x="1605" y="1099"/>
                  <a:ext cx="262" cy="182"/>
                </a:xfrm>
                <a:custGeom>
                  <a:avLst/>
                  <a:gdLst>
                    <a:gd name="T0" fmla="*/ 0 w 239"/>
                    <a:gd name="T1" fmla="*/ 183 h 179"/>
                    <a:gd name="T2" fmla="*/ 342 w 239"/>
                    <a:gd name="T3" fmla="*/ 87 h 179"/>
                    <a:gd name="T4" fmla="*/ 2161 w 239"/>
                    <a:gd name="T5" fmla="*/ 66 h 179"/>
                    <a:gd name="T6" fmla="*/ 2976 w 239"/>
                    <a:gd name="T7" fmla="*/ 0 h 179"/>
                    <a:gd name="T8" fmla="*/ 3131 w 239"/>
                    <a:gd name="T9" fmla="*/ 61 h 179"/>
                    <a:gd name="T10" fmla="*/ 3011 w 239"/>
                    <a:gd name="T11" fmla="*/ 126 h 179"/>
                    <a:gd name="T12" fmla="*/ 2900 w 239"/>
                    <a:gd name="T13" fmla="*/ 187 h 179"/>
                    <a:gd name="T14" fmla="*/ 2439 w 239"/>
                    <a:gd name="T15" fmla="*/ 165 h 179"/>
                    <a:gd name="T16" fmla="*/ 1647 w 239"/>
                    <a:gd name="T17" fmla="*/ 174 h 179"/>
                    <a:gd name="T18" fmla="*/ 1096 w 239"/>
                    <a:gd name="T19" fmla="*/ 189 h 179"/>
                    <a:gd name="T20" fmla="*/ 752 w 239"/>
                    <a:gd name="T21" fmla="*/ 254 h 179"/>
                    <a:gd name="T22" fmla="*/ 626 w 239"/>
                    <a:gd name="T23" fmla="*/ 284 h 179"/>
                    <a:gd name="T24" fmla="*/ 0 w 239"/>
                    <a:gd name="T25" fmla="*/ 183 h 17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39" h="179">
                      <a:moveTo>
                        <a:pt x="0" y="116"/>
                      </a:moveTo>
                      <a:lnTo>
                        <a:pt x="26" y="59"/>
                      </a:lnTo>
                      <a:lnTo>
                        <a:pt x="165" y="38"/>
                      </a:lnTo>
                      <a:lnTo>
                        <a:pt x="227" y="0"/>
                      </a:lnTo>
                      <a:lnTo>
                        <a:pt x="239" y="33"/>
                      </a:lnTo>
                      <a:lnTo>
                        <a:pt x="230" y="80"/>
                      </a:lnTo>
                      <a:lnTo>
                        <a:pt x="221" y="119"/>
                      </a:lnTo>
                      <a:lnTo>
                        <a:pt x="186" y="104"/>
                      </a:lnTo>
                      <a:lnTo>
                        <a:pt x="126" y="110"/>
                      </a:lnTo>
                      <a:lnTo>
                        <a:pt x="83" y="120"/>
                      </a:lnTo>
                      <a:lnTo>
                        <a:pt x="57" y="159"/>
                      </a:lnTo>
                      <a:lnTo>
                        <a:pt x="47" y="179"/>
                      </a:lnTo>
                      <a:lnTo>
                        <a:pt x="0" y="11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FBFBF"/>
                    </a:gs>
                    <a:gs pos="100000">
                      <a:srgbClr val="A5A5A5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8" name="Line 35"/>
                <p:cNvSpPr>
                  <a:spLocks noChangeShapeType="1"/>
                </p:cNvSpPr>
                <p:nvPr/>
              </p:nvSpPr>
              <p:spPr bwMode="auto">
                <a:xfrm rot="-819383">
                  <a:off x="1317" y="1310"/>
                  <a:ext cx="105" cy="5"/>
                </a:xfrm>
                <a:prstGeom prst="line">
                  <a:avLst/>
                </a:prstGeom>
                <a:noFill/>
                <a:ln w="38100">
                  <a:solidFill>
                    <a:srgbClr val="B8B8B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9" name="Line 36"/>
                <p:cNvSpPr>
                  <a:spLocks noChangeShapeType="1"/>
                </p:cNvSpPr>
                <p:nvPr/>
              </p:nvSpPr>
              <p:spPr bwMode="auto">
                <a:xfrm rot="-1335296">
                  <a:off x="1257" y="1305"/>
                  <a:ext cx="94" cy="33"/>
                </a:xfrm>
                <a:prstGeom prst="line">
                  <a:avLst/>
                </a:prstGeom>
                <a:noFill/>
                <a:ln w="76200">
                  <a:solidFill>
                    <a:srgbClr val="B4B4B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0" name="Line 37"/>
                <p:cNvSpPr>
                  <a:spLocks noChangeShapeType="1"/>
                </p:cNvSpPr>
                <p:nvPr/>
              </p:nvSpPr>
              <p:spPr bwMode="auto">
                <a:xfrm rot="382436" flipH="1">
                  <a:off x="1142" y="1160"/>
                  <a:ext cx="259" cy="32"/>
                </a:xfrm>
                <a:prstGeom prst="line">
                  <a:avLst/>
                </a:prstGeom>
                <a:noFill/>
                <a:ln w="57150">
                  <a:solidFill>
                    <a:srgbClr val="D4D4D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1" name="Line 38"/>
                <p:cNvSpPr>
                  <a:spLocks noChangeShapeType="1"/>
                </p:cNvSpPr>
                <p:nvPr/>
              </p:nvSpPr>
              <p:spPr bwMode="auto">
                <a:xfrm rot="382436" flipH="1">
                  <a:off x="1164" y="1192"/>
                  <a:ext cx="181" cy="18"/>
                </a:xfrm>
                <a:prstGeom prst="line">
                  <a:avLst/>
                </a:prstGeom>
                <a:noFill/>
                <a:ln w="57150">
                  <a:solidFill>
                    <a:srgbClr val="DFDFD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2" name="Line 39"/>
                <p:cNvSpPr>
                  <a:spLocks noChangeShapeType="1"/>
                </p:cNvSpPr>
                <p:nvPr/>
              </p:nvSpPr>
              <p:spPr bwMode="auto">
                <a:xfrm rot="382436">
                  <a:off x="1154" y="1249"/>
                  <a:ext cx="106" cy="58"/>
                </a:xfrm>
                <a:prstGeom prst="line">
                  <a:avLst/>
                </a:prstGeom>
                <a:noFill/>
                <a:ln w="57150">
                  <a:solidFill>
                    <a:srgbClr val="BABAB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3" name="Line 40"/>
                <p:cNvSpPr>
                  <a:spLocks noChangeShapeType="1"/>
                </p:cNvSpPr>
                <p:nvPr/>
              </p:nvSpPr>
              <p:spPr bwMode="auto">
                <a:xfrm rot="382436" flipH="1">
                  <a:off x="1124" y="1130"/>
                  <a:ext cx="14" cy="166"/>
                </a:xfrm>
                <a:prstGeom prst="line">
                  <a:avLst/>
                </a:prstGeom>
                <a:noFill/>
                <a:ln w="76200">
                  <a:solidFill>
                    <a:srgbClr val="D8D8D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4" name="Line 41"/>
                <p:cNvSpPr>
                  <a:spLocks noChangeShapeType="1"/>
                </p:cNvSpPr>
                <p:nvPr/>
              </p:nvSpPr>
              <p:spPr bwMode="auto">
                <a:xfrm rot="382436" flipH="1">
                  <a:off x="1142" y="1183"/>
                  <a:ext cx="85" cy="38"/>
                </a:xfrm>
                <a:prstGeom prst="line">
                  <a:avLst/>
                </a:prstGeom>
                <a:noFill/>
                <a:ln w="76200">
                  <a:solidFill>
                    <a:srgbClr val="D8D8D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5" name="Line 42"/>
                <p:cNvSpPr>
                  <a:spLocks noChangeShapeType="1"/>
                </p:cNvSpPr>
                <p:nvPr/>
              </p:nvSpPr>
              <p:spPr bwMode="auto">
                <a:xfrm rot="382436" flipH="1" flipV="1">
                  <a:off x="1333" y="1193"/>
                  <a:ext cx="111" cy="13"/>
                </a:xfrm>
                <a:prstGeom prst="line">
                  <a:avLst/>
                </a:prstGeom>
                <a:noFill/>
                <a:ln w="76200">
                  <a:solidFill>
                    <a:srgbClr val="C9C9C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6" name="Line 43"/>
                <p:cNvSpPr>
                  <a:spLocks noChangeShapeType="1"/>
                </p:cNvSpPr>
                <p:nvPr/>
              </p:nvSpPr>
              <p:spPr bwMode="auto">
                <a:xfrm rot="382436">
                  <a:off x="1128" y="1303"/>
                  <a:ext cx="43" cy="30"/>
                </a:xfrm>
                <a:prstGeom prst="line">
                  <a:avLst/>
                </a:prstGeom>
                <a:noFill/>
                <a:ln w="57150">
                  <a:solidFill>
                    <a:srgbClr val="B8B8B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7" name="Freeform 44"/>
                <p:cNvSpPr>
                  <a:spLocks/>
                </p:cNvSpPr>
                <p:nvPr/>
              </p:nvSpPr>
              <p:spPr bwMode="auto">
                <a:xfrm rot="133703">
                  <a:off x="1608" y="1106"/>
                  <a:ext cx="267" cy="101"/>
                </a:xfrm>
                <a:custGeom>
                  <a:avLst/>
                  <a:gdLst>
                    <a:gd name="T0" fmla="*/ 0 w 425"/>
                    <a:gd name="T1" fmla="*/ 1 h 182"/>
                    <a:gd name="T2" fmla="*/ 1 w 425"/>
                    <a:gd name="T3" fmla="*/ 1 h 182"/>
                    <a:gd name="T4" fmla="*/ 1 w 425"/>
                    <a:gd name="T5" fmla="*/ 1 h 182"/>
                    <a:gd name="T6" fmla="*/ 1 w 425"/>
                    <a:gd name="T7" fmla="*/ 1 h 182"/>
                    <a:gd name="T8" fmla="*/ 1 w 425"/>
                    <a:gd name="T9" fmla="*/ 1 h 182"/>
                    <a:gd name="T10" fmla="*/ 1 w 425"/>
                    <a:gd name="T11" fmla="*/ 0 h 18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5" h="182">
                      <a:moveTo>
                        <a:pt x="0" y="182"/>
                      </a:moveTo>
                      <a:lnTo>
                        <a:pt x="31" y="91"/>
                      </a:lnTo>
                      <a:lnTo>
                        <a:pt x="137" y="61"/>
                      </a:lnTo>
                      <a:lnTo>
                        <a:pt x="281" y="76"/>
                      </a:lnTo>
                      <a:lnTo>
                        <a:pt x="349" y="38"/>
                      </a:lnTo>
                      <a:lnTo>
                        <a:pt x="425" y="0"/>
                      </a:lnTo>
                    </a:path>
                  </a:pathLst>
                </a:custGeom>
                <a:noFill/>
                <a:ln w="9525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8" name="Freeform 45"/>
                <p:cNvSpPr>
                  <a:spLocks/>
                </p:cNvSpPr>
                <p:nvPr/>
              </p:nvSpPr>
              <p:spPr bwMode="auto">
                <a:xfrm rot="133703">
                  <a:off x="739" y="1141"/>
                  <a:ext cx="220" cy="353"/>
                </a:xfrm>
                <a:custGeom>
                  <a:avLst/>
                  <a:gdLst>
                    <a:gd name="T0" fmla="*/ 1 w 349"/>
                    <a:gd name="T1" fmla="*/ 0 h 637"/>
                    <a:gd name="T2" fmla="*/ 1 w 349"/>
                    <a:gd name="T3" fmla="*/ 1 h 637"/>
                    <a:gd name="T4" fmla="*/ 1 w 349"/>
                    <a:gd name="T5" fmla="*/ 1 h 637"/>
                    <a:gd name="T6" fmla="*/ 0 w 349"/>
                    <a:gd name="T7" fmla="*/ 1 h 637"/>
                    <a:gd name="T8" fmla="*/ 1 w 349"/>
                    <a:gd name="T9" fmla="*/ 1 h 637"/>
                    <a:gd name="T10" fmla="*/ 1 w 349"/>
                    <a:gd name="T11" fmla="*/ 1 h 637"/>
                    <a:gd name="T12" fmla="*/ 1 w 349"/>
                    <a:gd name="T13" fmla="*/ 1 h 637"/>
                    <a:gd name="T14" fmla="*/ 1 w 349"/>
                    <a:gd name="T15" fmla="*/ 1 h 6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49" h="637">
                      <a:moveTo>
                        <a:pt x="91" y="0"/>
                      </a:moveTo>
                      <a:lnTo>
                        <a:pt x="46" y="98"/>
                      </a:lnTo>
                      <a:lnTo>
                        <a:pt x="53" y="174"/>
                      </a:lnTo>
                      <a:lnTo>
                        <a:pt x="0" y="273"/>
                      </a:lnTo>
                      <a:lnTo>
                        <a:pt x="38" y="371"/>
                      </a:lnTo>
                      <a:lnTo>
                        <a:pt x="167" y="500"/>
                      </a:lnTo>
                      <a:lnTo>
                        <a:pt x="265" y="591"/>
                      </a:lnTo>
                      <a:lnTo>
                        <a:pt x="349" y="637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9" name="Freeform 46"/>
                <p:cNvSpPr>
                  <a:spLocks/>
                </p:cNvSpPr>
                <p:nvPr/>
              </p:nvSpPr>
              <p:spPr bwMode="auto">
                <a:xfrm rot="-995970">
                  <a:off x="1678" y="1277"/>
                  <a:ext cx="158" cy="136"/>
                </a:xfrm>
                <a:custGeom>
                  <a:avLst/>
                  <a:gdLst>
                    <a:gd name="T0" fmla="*/ 2 w 190"/>
                    <a:gd name="T1" fmla="*/ 1 h 182"/>
                    <a:gd name="T2" fmla="*/ 2 w 190"/>
                    <a:gd name="T3" fmla="*/ 1 h 182"/>
                    <a:gd name="T4" fmla="*/ 2 w 190"/>
                    <a:gd name="T5" fmla="*/ 1 h 182"/>
                    <a:gd name="T6" fmla="*/ 2 w 190"/>
                    <a:gd name="T7" fmla="*/ 1 h 182"/>
                    <a:gd name="T8" fmla="*/ 2 w 190"/>
                    <a:gd name="T9" fmla="*/ 1 h 182"/>
                    <a:gd name="T10" fmla="*/ 2 w 190"/>
                    <a:gd name="T11" fmla="*/ 1 h 182"/>
                    <a:gd name="T12" fmla="*/ 0 w 190"/>
                    <a:gd name="T13" fmla="*/ 0 h 182"/>
                    <a:gd name="T14" fmla="*/ 2 w 190"/>
                    <a:gd name="T15" fmla="*/ 1 h 18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90" h="182">
                      <a:moveTo>
                        <a:pt x="46" y="23"/>
                      </a:moveTo>
                      <a:lnTo>
                        <a:pt x="106" y="68"/>
                      </a:lnTo>
                      <a:lnTo>
                        <a:pt x="190" y="68"/>
                      </a:lnTo>
                      <a:lnTo>
                        <a:pt x="167" y="136"/>
                      </a:lnTo>
                      <a:lnTo>
                        <a:pt x="106" y="182"/>
                      </a:lnTo>
                      <a:lnTo>
                        <a:pt x="61" y="159"/>
                      </a:lnTo>
                      <a:lnTo>
                        <a:pt x="0" y="0"/>
                      </a:lnTo>
                      <a:lnTo>
                        <a:pt x="46" y="2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2D2D2"/>
                    </a:gs>
                    <a:gs pos="100000">
                      <a:srgbClr val="B5B5B5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0" name="Line 47"/>
                <p:cNvSpPr>
                  <a:spLocks noChangeShapeType="1"/>
                </p:cNvSpPr>
                <p:nvPr/>
              </p:nvSpPr>
              <p:spPr bwMode="auto">
                <a:xfrm rot="382436">
                  <a:off x="1394" y="1157"/>
                  <a:ext cx="96" cy="91"/>
                </a:xfrm>
                <a:prstGeom prst="line">
                  <a:avLst/>
                </a:prstGeom>
                <a:noFill/>
                <a:ln w="57150">
                  <a:solidFill>
                    <a:srgbClr val="C5C5C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1" name="Line 48"/>
                <p:cNvSpPr>
                  <a:spLocks noChangeShapeType="1"/>
                </p:cNvSpPr>
                <p:nvPr/>
              </p:nvSpPr>
              <p:spPr bwMode="auto">
                <a:xfrm rot="133703">
                  <a:off x="1407" y="1180"/>
                  <a:ext cx="68" cy="56"/>
                </a:xfrm>
                <a:prstGeom prst="line">
                  <a:avLst/>
                </a:prstGeom>
                <a:noFill/>
                <a:ln w="57150">
                  <a:solidFill>
                    <a:srgbClr val="A7A7A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2" name="Line 49"/>
                <p:cNvSpPr>
                  <a:spLocks noChangeShapeType="1"/>
                </p:cNvSpPr>
                <p:nvPr/>
              </p:nvSpPr>
              <p:spPr bwMode="auto">
                <a:xfrm rot="382436">
                  <a:off x="1159" y="1260"/>
                  <a:ext cx="89" cy="54"/>
                </a:xfrm>
                <a:prstGeom prst="line">
                  <a:avLst/>
                </a:prstGeom>
                <a:noFill/>
                <a:ln w="28575">
                  <a:solidFill>
                    <a:srgbClr val="A1A1A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3" name="Line 50"/>
                <p:cNvSpPr>
                  <a:spLocks noChangeShapeType="1"/>
                </p:cNvSpPr>
                <p:nvPr/>
              </p:nvSpPr>
              <p:spPr bwMode="auto">
                <a:xfrm rot="382436" flipH="1">
                  <a:off x="1114" y="1184"/>
                  <a:ext cx="88" cy="81"/>
                </a:xfrm>
                <a:prstGeom prst="line">
                  <a:avLst/>
                </a:prstGeom>
                <a:noFill/>
                <a:ln w="76200">
                  <a:solidFill>
                    <a:srgbClr val="D2D2D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4" name="Line 51"/>
                <p:cNvSpPr>
                  <a:spLocks noChangeShapeType="1"/>
                </p:cNvSpPr>
                <p:nvPr/>
              </p:nvSpPr>
              <p:spPr bwMode="auto">
                <a:xfrm rot="21054762" flipH="1">
                  <a:off x="1135" y="1270"/>
                  <a:ext cx="8" cy="45"/>
                </a:xfrm>
                <a:prstGeom prst="line">
                  <a:avLst/>
                </a:prstGeom>
                <a:noFill/>
                <a:ln w="57150">
                  <a:solidFill>
                    <a:srgbClr val="A9A9A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5" name="Freeform 52"/>
                <p:cNvSpPr>
                  <a:spLocks/>
                </p:cNvSpPr>
                <p:nvPr/>
              </p:nvSpPr>
              <p:spPr bwMode="auto">
                <a:xfrm rot="382436">
                  <a:off x="1615" y="1580"/>
                  <a:ext cx="100" cy="104"/>
                </a:xfrm>
                <a:custGeom>
                  <a:avLst/>
                  <a:gdLst>
                    <a:gd name="T0" fmla="*/ 0 w 93"/>
                    <a:gd name="T1" fmla="*/ 0 h 108"/>
                    <a:gd name="T2" fmla="*/ 110 w 93"/>
                    <a:gd name="T3" fmla="*/ 13 h 108"/>
                    <a:gd name="T4" fmla="*/ 118 w 93"/>
                    <a:gd name="T5" fmla="*/ 27 h 108"/>
                    <a:gd name="T6" fmla="*/ 95 w 93"/>
                    <a:gd name="T7" fmla="*/ 36 h 108"/>
                    <a:gd name="T8" fmla="*/ 383 w 93"/>
                    <a:gd name="T9" fmla="*/ 37 h 108"/>
                    <a:gd name="T10" fmla="*/ 598 w 93"/>
                    <a:gd name="T11" fmla="*/ 35 h 108"/>
                    <a:gd name="T12" fmla="*/ 719 w 93"/>
                    <a:gd name="T13" fmla="*/ 32 h 108"/>
                    <a:gd name="T14" fmla="*/ 580 w 93"/>
                    <a:gd name="T15" fmla="*/ 13 h 108"/>
                    <a:gd name="T16" fmla="*/ 327 w 93"/>
                    <a:gd name="T17" fmla="*/ 13 h 108"/>
                    <a:gd name="T18" fmla="*/ 0 w 93"/>
                    <a:gd name="T19" fmla="*/ 0 h 10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93" h="108">
                      <a:moveTo>
                        <a:pt x="0" y="0"/>
                      </a:moveTo>
                      <a:lnTo>
                        <a:pt x="15" y="36"/>
                      </a:lnTo>
                      <a:lnTo>
                        <a:pt x="16" y="74"/>
                      </a:lnTo>
                      <a:lnTo>
                        <a:pt x="13" y="102"/>
                      </a:lnTo>
                      <a:lnTo>
                        <a:pt x="51" y="108"/>
                      </a:lnTo>
                      <a:lnTo>
                        <a:pt x="79" y="98"/>
                      </a:lnTo>
                      <a:lnTo>
                        <a:pt x="93" y="89"/>
                      </a:lnTo>
                      <a:lnTo>
                        <a:pt x="75" y="35"/>
                      </a:lnTo>
                      <a:lnTo>
                        <a:pt x="43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949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6" name="Freeform 53"/>
                <p:cNvSpPr>
                  <a:spLocks/>
                </p:cNvSpPr>
                <p:nvPr/>
              </p:nvSpPr>
              <p:spPr bwMode="auto">
                <a:xfrm rot="382436">
                  <a:off x="1435" y="1549"/>
                  <a:ext cx="246" cy="178"/>
                </a:xfrm>
                <a:custGeom>
                  <a:avLst/>
                  <a:gdLst>
                    <a:gd name="T0" fmla="*/ 7580 w 210"/>
                    <a:gd name="T1" fmla="*/ 15 h 180"/>
                    <a:gd name="T2" fmla="*/ 6405 w 210"/>
                    <a:gd name="T3" fmla="*/ 41 h 180"/>
                    <a:gd name="T4" fmla="*/ 4594 w 210"/>
                    <a:gd name="T5" fmla="*/ 45 h 180"/>
                    <a:gd name="T6" fmla="*/ 2403 w 210"/>
                    <a:gd name="T7" fmla="*/ 49 h 180"/>
                    <a:gd name="T8" fmla="*/ 1296 w 210"/>
                    <a:gd name="T9" fmla="*/ 61 h 180"/>
                    <a:gd name="T10" fmla="*/ 501 w 210"/>
                    <a:gd name="T11" fmla="*/ 94 h 180"/>
                    <a:gd name="T12" fmla="*/ 1 w 210"/>
                    <a:gd name="T13" fmla="*/ 116 h 180"/>
                    <a:gd name="T14" fmla="*/ 365 w 210"/>
                    <a:gd name="T15" fmla="*/ 123 h 180"/>
                    <a:gd name="T16" fmla="*/ 0 w 210"/>
                    <a:gd name="T17" fmla="*/ 129 h 180"/>
                    <a:gd name="T18" fmla="*/ 3437 w 210"/>
                    <a:gd name="T19" fmla="*/ 118 h 180"/>
                    <a:gd name="T20" fmla="*/ 6405 w 210"/>
                    <a:gd name="T21" fmla="*/ 107 h 180"/>
                    <a:gd name="T22" fmla="*/ 7556 w 210"/>
                    <a:gd name="T23" fmla="*/ 103 h 180"/>
                    <a:gd name="T24" fmla="*/ 10392 w 210"/>
                    <a:gd name="T25" fmla="*/ 94 h 180"/>
                    <a:gd name="T26" fmla="*/ 13210 w 210"/>
                    <a:gd name="T27" fmla="*/ 88 h 180"/>
                    <a:gd name="T28" fmla="*/ 15759 w 210"/>
                    <a:gd name="T29" fmla="*/ 71 h 180"/>
                    <a:gd name="T30" fmla="*/ 17016 w 210"/>
                    <a:gd name="T31" fmla="*/ 53 h 180"/>
                    <a:gd name="T32" fmla="*/ 17608 w 210"/>
                    <a:gd name="T33" fmla="*/ 45 h 180"/>
                    <a:gd name="T34" fmla="*/ 17478 w 210"/>
                    <a:gd name="T35" fmla="*/ 33 h 180"/>
                    <a:gd name="T36" fmla="*/ 12893 w 210"/>
                    <a:gd name="T37" fmla="*/ 17 h 180"/>
                    <a:gd name="T38" fmla="*/ 10368 w 210"/>
                    <a:gd name="T39" fmla="*/ 0 h 180"/>
                    <a:gd name="T40" fmla="*/ 8652 w 210"/>
                    <a:gd name="T41" fmla="*/ 0 h 180"/>
                    <a:gd name="T42" fmla="*/ 7580 w 210"/>
                    <a:gd name="T43" fmla="*/ 15 h 18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10" h="180">
                      <a:moveTo>
                        <a:pt x="91" y="15"/>
                      </a:moveTo>
                      <a:lnTo>
                        <a:pt x="76" y="41"/>
                      </a:lnTo>
                      <a:lnTo>
                        <a:pt x="55" y="57"/>
                      </a:lnTo>
                      <a:lnTo>
                        <a:pt x="28" y="77"/>
                      </a:lnTo>
                      <a:lnTo>
                        <a:pt x="15" y="89"/>
                      </a:lnTo>
                      <a:lnTo>
                        <a:pt x="6" y="122"/>
                      </a:lnTo>
                      <a:lnTo>
                        <a:pt x="1" y="153"/>
                      </a:lnTo>
                      <a:lnTo>
                        <a:pt x="4" y="168"/>
                      </a:lnTo>
                      <a:lnTo>
                        <a:pt x="0" y="180"/>
                      </a:lnTo>
                      <a:lnTo>
                        <a:pt x="42" y="158"/>
                      </a:lnTo>
                      <a:lnTo>
                        <a:pt x="76" y="135"/>
                      </a:lnTo>
                      <a:lnTo>
                        <a:pt x="90" y="131"/>
                      </a:lnTo>
                      <a:lnTo>
                        <a:pt x="124" y="122"/>
                      </a:lnTo>
                      <a:lnTo>
                        <a:pt x="157" y="116"/>
                      </a:lnTo>
                      <a:lnTo>
                        <a:pt x="187" y="99"/>
                      </a:lnTo>
                      <a:lnTo>
                        <a:pt x="202" y="81"/>
                      </a:lnTo>
                      <a:lnTo>
                        <a:pt x="210" y="57"/>
                      </a:lnTo>
                      <a:lnTo>
                        <a:pt x="208" y="33"/>
                      </a:lnTo>
                      <a:lnTo>
                        <a:pt x="154" y="17"/>
                      </a:lnTo>
                      <a:lnTo>
                        <a:pt x="123" y="0"/>
                      </a:lnTo>
                      <a:lnTo>
                        <a:pt x="103" y="0"/>
                      </a:lnTo>
                      <a:lnTo>
                        <a:pt x="91" y="1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AEAEA"/>
                    </a:gs>
                    <a:gs pos="100000">
                      <a:srgbClr val="C1C1C1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7" name="Freeform 54"/>
                <p:cNvSpPr>
                  <a:spLocks/>
                </p:cNvSpPr>
                <p:nvPr/>
              </p:nvSpPr>
              <p:spPr bwMode="auto">
                <a:xfrm rot="585401">
                  <a:off x="1659" y="1574"/>
                  <a:ext cx="155" cy="120"/>
                </a:xfrm>
                <a:custGeom>
                  <a:avLst/>
                  <a:gdLst>
                    <a:gd name="T0" fmla="*/ 974 w 141"/>
                    <a:gd name="T1" fmla="*/ 0 h 112"/>
                    <a:gd name="T2" fmla="*/ 1276 w 141"/>
                    <a:gd name="T3" fmla="*/ 81 h 112"/>
                    <a:gd name="T4" fmla="*/ 1542 w 141"/>
                    <a:gd name="T5" fmla="*/ 311 h 112"/>
                    <a:gd name="T6" fmla="*/ 1695 w 141"/>
                    <a:gd name="T7" fmla="*/ 501 h 112"/>
                    <a:gd name="T8" fmla="*/ 1702 w 141"/>
                    <a:gd name="T9" fmla="*/ 597 h 112"/>
                    <a:gd name="T10" fmla="*/ 1999 w 141"/>
                    <a:gd name="T11" fmla="*/ 615 h 112"/>
                    <a:gd name="T12" fmla="*/ 1922 w 141"/>
                    <a:gd name="T13" fmla="*/ 707 h 112"/>
                    <a:gd name="T14" fmla="*/ 1681 w 141"/>
                    <a:gd name="T15" fmla="*/ 776 h 112"/>
                    <a:gd name="T16" fmla="*/ 1196 w 141"/>
                    <a:gd name="T17" fmla="*/ 685 h 112"/>
                    <a:gd name="T18" fmla="*/ 886 w 141"/>
                    <a:gd name="T19" fmla="*/ 620 h 112"/>
                    <a:gd name="T20" fmla="*/ 607 w 141"/>
                    <a:gd name="T21" fmla="*/ 620 h 112"/>
                    <a:gd name="T22" fmla="*/ 465 w 141"/>
                    <a:gd name="T23" fmla="*/ 501 h 112"/>
                    <a:gd name="T24" fmla="*/ 263 w 141"/>
                    <a:gd name="T25" fmla="*/ 290 h 112"/>
                    <a:gd name="T26" fmla="*/ 3 w 141"/>
                    <a:gd name="T27" fmla="*/ 123 h 112"/>
                    <a:gd name="T28" fmla="*/ 0 w 141"/>
                    <a:gd name="T29" fmla="*/ 3 h 112"/>
                    <a:gd name="T30" fmla="*/ 685 w 141"/>
                    <a:gd name="T31" fmla="*/ 6 h 112"/>
                    <a:gd name="T32" fmla="*/ 974 w 141"/>
                    <a:gd name="T33" fmla="*/ 0 h 11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41" h="112">
                      <a:moveTo>
                        <a:pt x="69" y="0"/>
                      </a:moveTo>
                      <a:lnTo>
                        <a:pt x="90" y="12"/>
                      </a:lnTo>
                      <a:lnTo>
                        <a:pt x="109" y="45"/>
                      </a:lnTo>
                      <a:lnTo>
                        <a:pt x="120" y="72"/>
                      </a:lnTo>
                      <a:lnTo>
                        <a:pt x="121" y="87"/>
                      </a:lnTo>
                      <a:lnTo>
                        <a:pt x="141" y="88"/>
                      </a:lnTo>
                      <a:lnTo>
                        <a:pt x="135" y="102"/>
                      </a:lnTo>
                      <a:lnTo>
                        <a:pt x="118" y="112"/>
                      </a:lnTo>
                      <a:lnTo>
                        <a:pt x="85" y="99"/>
                      </a:lnTo>
                      <a:lnTo>
                        <a:pt x="63" y="90"/>
                      </a:lnTo>
                      <a:lnTo>
                        <a:pt x="43" y="90"/>
                      </a:lnTo>
                      <a:lnTo>
                        <a:pt x="33" y="72"/>
                      </a:lnTo>
                      <a:lnTo>
                        <a:pt x="19" y="42"/>
                      </a:lnTo>
                      <a:lnTo>
                        <a:pt x="3" y="18"/>
                      </a:lnTo>
                      <a:lnTo>
                        <a:pt x="0" y="3"/>
                      </a:lnTo>
                      <a:lnTo>
                        <a:pt x="49" y="6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C9C9C"/>
                    </a:gs>
                    <a:gs pos="100000">
                      <a:srgbClr val="6E6E6E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8" name="Freeform 55"/>
                <p:cNvSpPr>
                  <a:spLocks/>
                </p:cNvSpPr>
                <p:nvPr/>
              </p:nvSpPr>
              <p:spPr bwMode="auto">
                <a:xfrm rot="382436">
                  <a:off x="1219" y="1816"/>
                  <a:ext cx="454" cy="164"/>
                </a:xfrm>
                <a:custGeom>
                  <a:avLst/>
                  <a:gdLst>
                    <a:gd name="T0" fmla="*/ 299 w 420"/>
                    <a:gd name="T1" fmla="*/ 12 h 171"/>
                    <a:gd name="T2" fmla="*/ 984 w 420"/>
                    <a:gd name="T3" fmla="*/ 9 h 171"/>
                    <a:gd name="T4" fmla="*/ 2102 w 420"/>
                    <a:gd name="T5" fmla="*/ 1 h 171"/>
                    <a:gd name="T6" fmla="*/ 2655 w 420"/>
                    <a:gd name="T7" fmla="*/ 0 h 171"/>
                    <a:gd name="T8" fmla="*/ 3299 w 420"/>
                    <a:gd name="T9" fmla="*/ 12 h 171"/>
                    <a:gd name="T10" fmla="*/ 3633 w 420"/>
                    <a:gd name="T11" fmla="*/ 21 h 171"/>
                    <a:gd name="T12" fmla="*/ 3709 w 420"/>
                    <a:gd name="T13" fmla="*/ 31 h 171"/>
                    <a:gd name="T14" fmla="*/ 3623 w 420"/>
                    <a:gd name="T15" fmla="*/ 39 h 171"/>
                    <a:gd name="T16" fmla="*/ 3535 w 420"/>
                    <a:gd name="T17" fmla="*/ 45 h 171"/>
                    <a:gd name="T18" fmla="*/ 2746 w 420"/>
                    <a:gd name="T19" fmla="*/ 51 h 171"/>
                    <a:gd name="T20" fmla="*/ 1852 w 420"/>
                    <a:gd name="T21" fmla="*/ 54 h 171"/>
                    <a:gd name="T22" fmla="*/ 845 w 420"/>
                    <a:gd name="T23" fmla="*/ 53 h 171"/>
                    <a:gd name="T24" fmla="*/ 432 w 420"/>
                    <a:gd name="T25" fmla="*/ 46 h 171"/>
                    <a:gd name="T26" fmla="*/ 4 w 420"/>
                    <a:gd name="T27" fmla="*/ 32 h 171"/>
                    <a:gd name="T28" fmla="*/ 0 w 420"/>
                    <a:gd name="T29" fmla="*/ 22 h 171"/>
                    <a:gd name="T30" fmla="*/ 299 w 420"/>
                    <a:gd name="T31" fmla="*/ 12 h 17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420" h="171">
                      <a:moveTo>
                        <a:pt x="34" y="36"/>
                      </a:moveTo>
                      <a:lnTo>
                        <a:pt x="111" y="9"/>
                      </a:lnTo>
                      <a:lnTo>
                        <a:pt x="238" y="1"/>
                      </a:lnTo>
                      <a:lnTo>
                        <a:pt x="301" y="0"/>
                      </a:lnTo>
                      <a:lnTo>
                        <a:pt x="373" y="22"/>
                      </a:lnTo>
                      <a:lnTo>
                        <a:pt x="412" y="64"/>
                      </a:lnTo>
                      <a:lnTo>
                        <a:pt x="420" y="96"/>
                      </a:lnTo>
                      <a:lnTo>
                        <a:pt x="409" y="127"/>
                      </a:lnTo>
                      <a:lnTo>
                        <a:pt x="400" y="141"/>
                      </a:lnTo>
                      <a:lnTo>
                        <a:pt x="312" y="160"/>
                      </a:lnTo>
                      <a:lnTo>
                        <a:pt x="210" y="171"/>
                      </a:lnTo>
                      <a:lnTo>
                        <a:pt x="96" y="169"/>
                      </a:lnTo>
                      <a:lnTo>
                        <a:pt x="48" y="145"/>
                      </a:lnTo>
                      <a:lnTo>
                        <a:pt x="4" y="100"/>
                      </a:lnTo>
                      <a:lnTo>
                        <a:pt x="0" y="67"/>
                      </a:lnTo>
                      <a:lnTo>
                        <a:pt x="34" y="3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FF"/>
                    </a:gs>
                    <a:gs pos="100000">
                      <a:srgbClr val="E6E6E6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9" name="Freeform 56"/>
                <p:cNvSpPr>
                  <a:spLocks/>
                </p:cNvSpPr>
                <p:nvPr/>
              </p:nvSpPr>
              <p:spPr bwMode="auto">
                <a:xfrm rot="382436">
                  <a:off x="662" y="1107"/>
                  <a:ext cx="573" cy="718"/>
                </a:xfrm>
                <a:custGeom>
                  <a:avLst/>
                  <a:gdLst>
                    <a:gd name="T0" fmla="*/ 886 w 531"/>
                    <a:gd name="T1" fmla="*/ 0 h 645"/>
                    <a:gd name="T2" fmla="*/ 761 w 531"/>
                    <a:gd name="T3" fmla="*/ 2299 h 645"/>
                    <a:gd name="T4" fmla="*/ 1669 w 531"/>
                    <a:gd name="T5" fmla="*/ 4887 h 645"/>
                    <a:gd name="T6" fmla="*/ 2625 w 531"/>
                    <a:gd name="T7" fmla="*/ 5799 h 645"/>
                    <a:gd name="T8" fmla="*/ 3068 w 531"/>
                    <a:gd name="T9" fmla="*/ 5482 h 645"/>
                    <a:gd name="T10" fmla="*/ 3444 w 531"/>
                    <a:gd name="T11" fmla="*/ 6267 h 645"/>
                    <a:gd name="T12" fmla="*/ 4030 w 531"/>
                    <a:gd name="T13" fmla="*/ 8695 h 645"/>
                    <a:gd name="T14" fmla="*/ 4030 w 531"/>
                    <a:gd name="T15" fmla="*/ 10212 h 645"/>
                    <a:gd name="T16" fmla="*/ 4229 w 531"/>
                    <a:gd name="T17" fmla="*/ 11153 h 645"/>
                    <a:gd name="T18" fmla="*/ 4474 w 531"/>
                    <a:gd name="T19" fmla="*/ 11924 h 645"/>
                    <a:gd name="T20" fmla="*/ 3902 w 531"/>
                    <a:gd name="T21" fmla="*/ 12981 h 645"/>
                    <a:gd name="T22" fmla="*/ 2433 w 531"/>
                    <a:gd name="T23" fmla="*/ 11312 h 645"/>
                    <a:gd name="T24" fmla="*/ 1461 w 531"/>
                    <a:gd name="T25" fmla="*/ 9459 h 645"/>
                    <a:gd name="T26" fmla="*/ 956 w 531"/>
                    <a:gd name="T27" fmla="*/ 8401 h 645"/>
                    <a:gd name="T28" fmla="*/ 0 w 531"/>
                    <a:gd name="T29" fmla="*/ 4285 h 645"/>
                    <a:gd name="T30" fmla="*/ 0 w 531"/>
                    <a:gd name="T31" fmla="*/ 1831 h 645"/>
                    <a:gd name="T32" fmla="*/ 123 w 531"/>
                    <a:gd name="T33" fmla="*/ 753 h 645"/>
                    <a:gd name="T34" fmla="*/ 761 w 531"/>
                    <a:gd name="T35" fmla="*/ 1061 h 645"/>
                    <a:gd name="T36" fmla="*/ 956 w 531"/>
                    <a:gd name="T37" fmla="*/ 2881 h 64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531" h="645">
                      <a:moveTo>
                        <a:pt x="106" y="0"/>
                      </a:moveTo>
                      <a:lnTo>
                        <a:pt x="91" y="114"/>
                      </a:lnTo>
                      <a:lnTo>
                        <a:pt x="197" y="243"/>
                      </a:lnTo>
                      <a:lnTo>
                        <a:pt x="311" y="288"/>
                      </a:lnTo>
                      <a:lnTo>
                        <a:pt x="364" y="273"/>
                      </a:lnTo>
                      <a:lnTo>
                        <a:pt x="409" y="311"/>
                      </a:lnTo>
                      <a:lnTo>
                        <a:pt x="478" y="432"/>
                      </a:lnTo>
                      <a:lnTo>
                        <a:pt x="478" y="508"/>
                      </a:lnTo>
                      <a:lnTo>
                        <a:pt x="500" y="554"/>
                      </a:lnTo>
                      <a:lnTo>
                        <a:pt x="531" y="592"/>
                      </a:lnTo>
                      <a:lnTo>
                        <a:pt x="462" y="645"/>
                      </a:lnTo>
                      <a:lnTo>
                        <a:pt x="288" y="561"/>
                      </a:lnTo>
                      <a:lnTo>
                        <a:pt x="174" y="470"/>
                      </a:lnTo>
                      <a:lnTo>
                        <a:pt x="114" y="417"/>
                      </a:lnTo>
                      <a:lnTo>
                        <a:pt x="0" y="213"/>
                      </a:lnTo>
                      <a:lnTo>
                        <a:pt x="0" y="91"/>
                      </a:lnTo>
                      <a:lnTo>
                        <a:pt x="15" y="38"/>
                      </a:lnTo>
                      <a:lnTo>
                        <a:pt x="91" y="53"/>
                      </a:lnTo>
                      <a:lnTo>
                        <a:pt x="114" y="144"/>
                      </a:lnTo>
                    </a:path>
                  </a:pathLst>
                </a:custGeom>
                <a:gradFill rotWithShape="0">
                  <a:gsLst>
                    <a:gs pos="0">
                      <a:srgbClr val="606060"/>
                    </a:gs>
                    <a:gs pos="100000">
                      <a:srgbClr val="F6F6F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20" name="Line 57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126" y="1218"/>
                  <a:ext cx="110" cy="63"/>
                </a:xfrm>
                <a:prstGeom prst="line">
                  <a:avLst/>
                </a:prstGeom>
                <a:noFill/>
                <a:ln w="38100">
                  <a:solidFill>
                    <a:srgbClr val="7C7C7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21" name="Line 58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157" y="1225"/>
                  <a:ext cx="107" cy="66"/>
                </a:xfrm>
                <a:prstGeom prst="line">
                  <a:avLst/>
                </a:prstGeom>
                <a:noFill/>
                <a:ln w="57150">
                  <a:solidFill>
                    <a:srgbClr val="7C7C7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22" name="Line 59"/>
                <p:cNvSpPr>
                  <a:spLocks noChangeShapeType="1"/>
                </p:cNvSpPr>
                <p:nvPr/>
              </p:nvSpPr>
              <p:spPr bwMode="auto">
                <a:xfrm rot="382436" flipH="1" flipV="1">
                  <a:off x="1443" y="1232"/>
                  <a:ext cx="2" cy="32"/>
                </a:xfrm>
                <a:prstGeom prst="line">
                  <a:avLst/>
                </a:prstGeom>
                <a:noFill/>
                <a:ln w="38100">
                  <a:solidFill>
                    <a:srgbClr val="9A9A9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23" name="Line 60"/>
                <p:cNvSpPr>
                  <a:spLocks noChangeShapeType="1"/>
                </p:cNvSpPr>
                <p:nvPr/>
              </p:nvSpPr>
              <p:spPr bwMode="auto">
                <a:xfrm rot="382436" flipV="1">
                  <a:off x="1238" y="1206"/>
                  <a:ext cx="153" cy="33"/>
                </a:xfrm>
                <a:prstGeom prst="line">
                  <a:avLst/>
                </a:prstGeom>
                <a:noFill/>
                <a:ln w="57150">
                  <a:solidFill>
                    <a:srgbClr val="72727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24" name="Line 61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105" y="1111"/>
                  <a:ext cx="115" cy="44"/>
                </a:xfrm>
                <a:prstGeom prst="line">
                  <a:avLst/>
                </a:prstGeom>
                <a:noFill/>
                <a:ln w="38100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25" name="Line 62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209" y="1120"/>
                  <a:ext cx="88" cy="5"/>
                </a:xfrm>
                <a:prstGeom prst="line">
                  <a:avLst/>
                </a:prstGeom>
                <a:noFill/>
                <a:ln w="38100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26" name="Line 63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294" y="1109"/>
                  <a:ext cx="144" cy="20"/>
                </a:xfrm>
                <a:prstGeom prst="line">
                  <a:avLst/>
                </a:prstGeom>
                <a:noFill/>
                <a:ln w="38100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27" name="Line 64"/>
                <p:cNvSpPr>
                  <a:spLocks noChangeShapeType="1"/>
                </p:cNvSpPr>
                <p:nvPr/>
              </p:nvSpPr>
              <p:spPr bwMode="auto">
                <a:xfrm rot="205350">
                  <a:off x="1431" y="1105"/>
                  <a:ext cx="59" cy="28"/>
                </a:xfrm>
                <a:prstGeom prst="line">
                  <a:avLst/>
                </a:prstGeom>
                <a:noFill/>
                <a:ln w="38100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28" name="Line 65"/>
                <p:cNvSpPr>
                  <a:spLocks noChangeShapeType="1"/>
                </p:cNvSpPr>
                <p:nvPr/>
              </p:nvSpPr>
              <p:spPr bwMode="auto">
                <a:xfrm rot="382436" flipH="1">
                  <a:off x="1152" y="1199"/>
                  <a:ext cx="89" cy="41"/>
                </a:xfrm>
                <a:prstGeom prst="line">
                  <a:avLst/>
                </a:prstGeom>
                <a:noFill/>
                <a:ln w="38100">
                  <a:solidFill>
                    <a:srgbClr val="C9C9C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29" name="Line 66"/>
                <p:cNvSpPr>
                  <a:spLocks noChangeShapeType="1"/>
                </p:cNvSpPr>
                <p:nvPr/>
              </p:nvSpPr>
              <p:spPr bwMode="auto">
                <a:xfrm rot="-2382772" flipH="1" flipV="1">
                  <a:off x="1096" y="1201"/>
                  <a:ext cx="125" cy="27"/>
                </a:xfrm>
                <a:prstGeom prst="line">
                  <a:avLst/>
                </a:prstGeom>
                <a:noFill/>
                <a:ln w="76200">
                  <a:solidFill>
                    <a:srgbClr val="B0B0B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30" name="Line 67"/>
                <p:cNvSpPr>
                  <a:spLocks noChangeShapeType="1"/>
                </p:cNvSpPr>
                <p:nvPr/>
              </p:nvSpPr>
              <p:spPr bwMode="auto">
                <a:xfrm rot="382436">
                  <a:off x="1104" y="1185"/>
                  <a:ext cx="21" cy="102"/>
                </a:xfrm>
                <a:prstGeom prst="line">
                  <a:avLst/>
                </a:prstGeom>
                <a:noFill/>
                <a:ln w="76200">
                  <a:solidFill>
                    <a:srgbClr val="BDBDB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31" name="Line 68"/>
                <p:cNvSpPr>
                  <a:spLocks noChangeShapeType="1"/>
                </p:cNvSpPr>
                <p:nvPr/>
              </p:nvSpPr>
              <p:spPr bwMode="auto">
                <a:xfrm rot="205350">
                  <a:off x="1666" y="1243"/>
                  <a:ext cx="47" cy="38"/>
                </a:xfrm>
                <a:prstGeom prst="line">
                  <a:avLst/>
                </a:prstGeom>
                <a:noFill/>
                <a:ln w="57150">
                  <a:solidFill>
                    <a:srgbClr val="DDDDD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32" name="Line 69"/>
                <p:cNvSpPr>
                  <a:spLocks noChangeShapeType="1"/>
                </p:cNvSpPr>
                <p:nvPr/>
              </p:nvSpPr>
              <p:spPr bwMode="auto">
                <a:xfrm rot="382436">
                  <a:off x="1738" y="1206"/>
                  <a:ext cx="48" cy="54"/>
                </a:xfrm>
                <a:prstGeom prst="line">
                  <a:avLst/>
                </a:prstGeom>
                <a:noFill/>
                <a:ln w="57150">
                  <a:solidFill>
                    <a:srgbClr val="67676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33" name="Line 70"/>
                <p:cNvSpPr>
                  <a:spLocks noChangeShapeType="1"/>
                </p:cNvSpPr>
                <p:nvPr/>
              </p:nvSpPr>
              <p:spPr bwMode="auto">
                <a:xfrm rot="205350">
                  <a:off x="1631" y="1171"/>
                  <a:ext cx="47" cy="73"/>
                </a:xfrm>
                <a:prstGeom prst="line">
                  <a:avLst/>
                </a:prstGeom>
                <a:noFill/>
                <a:ln w="76200">
                  <a:solidFill>
                    <a:srgbClr val="A1A1A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34" name="Line 71"/>
                <p:cNvSpPr>
                  <a:spLocks noChangeShapeType="1"/>
                </p:cNvSpPr>
                <p:nvPr/>
              </p:nvSpPr>
              <p:spPr bwMode="auto">
                <a:xfrm rot="205350">
                  <a:off x="1670" y="1288"/>
                  <a:ext cx="50" cy="103"/>
                </a:xfrm>
                <a:prstGeom prst="line">
                  <a:avLst/>
                </a:prstGeom>
                <a:noFill/>
                <a:ln w="38100">
                  <a:solidFill>
                    <a:srgbClr val="BFBF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35" name="Line 72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751" y="1269"/>
                  <a:ext cx="98" cy="47"/>
                </a:xfrm>
                <a:prstGeom prst="line">
                  <a:avLst/>
                </a:prstGeom>
                <a:noFill/>
                <a:ln w="57150">
                  <a:solidFill>
                    <a:srgbClr val="BFBF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36" name="Line 73"/>
                <p:cNvSpPr>
                  <a:spLocks noChangeShapeType="1"/>
                </p:cNvSpPr>
                <p:nvPr/>
              </p:nvSpPr>
              <p:spPr bwMode="auto">
                <a:xfrm rot="205350">
                  <a:off x="1615" y="1201"/>
                  <a:ext cx="28" cy="49"/>
                </a:xfrm>
                <a:prstGeom prst="line">
                  <a:avLst/>
                </a:prstGeom>
                <a:noFill/>
                <a:ln w="38100">
                  <a:solidFill>
                    <a:srgbClr val="A1A1A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37" name="Line 74"/>
                <p:cNvSpPr>
                  <a:spLocks noChangeShapeType="1"/>
                </p:cNvSpPr>
                <p:nvPr/>
              </p:nvSpPr>
              <p:spPr bwMode="auto">
                <a:xfrm rot="205350">
                  <a:off x="1633" y="1243"/>
                  <a:ext cx="45" cy="45"/>
                </a:xfrm>
                <a:prstGeom prst="line">
                  <a:avLst/>
                </a:prstGeom>
                <a:noFill/>
                <a:ln w="381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38" name="Freeform 75"/>
                <p:cNvSpPr>
                  <a:spLocks/>
                </p:cNvSpPr>
                <p:nvPr/>
              </p:nvSpPr>
              <p:spPr bwMode="auto">
                <a:xfrm rot="-172399">
                  <a:off x="1614" y="1065"/>
                  <a:ext cx="261" cy="140"/>
                </a:xfrm>
                <a:custGeom>
                  <a:avLst/>
                  <a:gdLst>
                    <a:gd name="T0" fmla="*/ 0 w 402"/>
                    <a:gd name="T1" fmla="*/ 1 h 242"/>
                    <a:gd name="T2" fmla="*/ 1 w 402"/>
                    <a:gd name="T3" fmla="*/ 1 h 242"/>
                    <a:gd name="T4" fmla="*/ 1 w 402"/>
                    <a:gd name="T5" fmla="*/ 1 h 242"/>
                    <a:gd name="T6" fmla="*/ 1 w 402"/>
                    <a:gd name="T7" fmla="*/ 1 h 242"/>
                    <a:gd name="T8" fmla="*/ 1 w 402"/>
                    <a:gd name="T9" fmla="*/ 1 h 242"/>
                    <a:gd name="T10" fmla="*/ 1 w 402"/>
                    <a:gd name="T11" fmla="*/ 1 h 242"/>
                    <a:gd name="T12" fmla="*/ 1 w 402"/>
                    <a:gd name="T13" fmla="*/ 1 h 242"/>
                    <a:gd name="T14" fmla="*/ 1 w 402"/>
                    <a:gd name="T15" fmla="*/ 0 h 242"/>
                    <a:gd name="T16" fmla="*/ 1 w 402"/>
                    <a:gd name="T17" fmla="*/ 1 h 242"/>
                    <a:gd name="T18" fmla="*/ 1 w 402"/>
                    <a:gd name="T19" fmla="*/ 1 h 242"/>
                    <a:gd name="T20" fmla="*/ 1 w 402"/>
                    <a:gd name="T21" fmla="*/ 1 h 242"/>
                    <a:gd name="T22" fmla="*/ 1 w 402"/>
                    <a:gd name="T23" fmla="*/ 1 h 242"/>
                    <a:gd name="T24" fmla="*/ 1 w 402"/>
                    <a:gd name="T25" fmla="*/ 1 h 242"/>
                    <a:gd name="T26" fmla="*/ 0 w 402"/>
                    <a:gd name="T27" fmla="*/ 1 h 24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402" h="242">
                      <a:moveTo>
                        <a:pt x="0" y="242"/>
                      </a:moveTo>
                      <a:lnTo>
                        <a:pt x="38" y="167"/>
                      </a:lnTo>
                      <a:lnTo>
                        <a:pt x="167" y="136"/>
                      </a:lnTo>
                      <a:lnTo>
                        <a:pt x="258" y="129"/>
                      </a:lnTo>
                      <a:lnTo>
                        <a:pt x="311" y="136"/>
                      </a:lnTo>
                      <a:lnTo>
                        <a:pt x="379" y="114"/>
                      </a:lnTo>
                      <a:lnTo>
                        <a:pt x="402" y="30"/>
                      </a:lnTo>
                      <a:lnTo>
                        <a:pt x="371" y="0"/>
                      </a:lnTo>
                      <a:lnTo>
                        <a:pt x="318" y="61"/>
                      </a:lnTo>
                      <a:lnTo>
                        <a:pt x="280" y="91"/>
                      </a:lnTo>
                      <a:lnTo>
                        <a:pt x="197" y="106"/>
                      </a:lnTo>
                      <a:lnTo>
                        <a:pt x="91" y="106"/>
                      </a:lnTo>
                      <a:lnTo>
                        <a:pt x="30" y="136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A7A7A"/>
                    </a:gs>
                    <a:gs pos="100000">
                      <a:srgbClr val="5A5A5A"/>
                    </a:gs>
                  </a:gsLst>
                  <a:lin ang="0" scaled="1"/>
                </a:gradFill>
                <a:ln w="19050" cmpd="sng">
                  <a:solidFill>
                    <a:srgbClr val="787878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39" name="Freeform 76"/>
                <p:cNvSpPr>
                  <a:spLocks/>
                </p:cNvSpPr>
                <p:nvPr/>
              </p:nvSpPr>
              <p:spPr bwMode="auto">
                <a:xfrm rot="-182358">
                  <a:off x="1584" y="966"/>
                  <a:ext cx="240" cy="136"/>
                </a:xfrm>
                <a:custGeom>
                  <a:avLst/>
                  <a:gdLst>
                    <a:gd name="T0" fmla="*/ 125144 w 189"/>
                    <a:gd name="T1" fmla="*/ 0 h 127"/>
                    <a:gd name="T2" fmla="*/ 84561 w 189"/>
                    <a:gd name="T3" fmla="*/ 124 h 127"/>
                    <a:gd name="T4" fmla="*/ 29007 w 189"/>
                    <a:gd name="T5" fmla="*/ 392 h 127"/>
                    <a:gd name="T6" fmla="*/ 14577 w 189"/>
                    <a:gd name="T7" fmla="*/ 577 h 127"/>
                    <a:gd name="T8" fmla="*/ 0 w 189"/>
                    <a:gd name="T9" fmla="*/ 730 h 127"/>
                    <a:gd name="T10" fmla="*/ 4290 w 189"/>
                    <a:gd name="T11" fmla="*/ 871 h 127"/>
                    <a:gd name="T12" fmla="*/ 35256 w 189"/>
                    <a:gd name="T13" fmla="*/ 735 h 127"/>
                    <a:gd name="T14" fmla="*/ 61653 w 189"/>
                    <a:gd name="T15" fmla="*/ 577 h 127"/>
                    <a:gd name="T16" fmla="*/ 114824 w 189"/>
                    <a:gd name="T17" fmla="*/ 516 h 127"/>
                    <a:gd name="T18" fmla="*/ 128052 w 189"/>
                    <a:gd name="T19" fmla="*/ 481 h 127"/>
                    <a:gd name="T20" fmla="*/ 145355 w 189"/>
                    <a:gd name="T21" fmla="*/ 419 h 127"/>
                    <a:gd name="T22" fmla="*/ 151570 w 189"/>
                    <a:gd name="T23" fmla="*/ 262 h 127"/>
                    <a:gd name="T24" fmla="*/ 142217 w 189"/>
                    <a:gd name="T25" fmla="*/ 6 h 127"/>
                    <a:gd name="T26" fmla="*/ 125144 w 189"/>
                    <a:gd name="T27" fmla="*/ 0 h 12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89" h="127">
                      <a:moveTo>
                        <a:pt x="156" y="0"/>
                      </a:moveTo>
                      <a:lnTo>
                        <a:pt x="105" y="19"/>
                      </a:lnTo>
                      <a:lnTo>
                        <a:pt x="36" y="58"/>
                      </a:lnTo>
                      <a:lnTo>
                        <a:pt x="18" y="85"/>
                      </a:lnTo>
                      <a:lnTo>
                        <a:pt x="0" y="108"/>
                      </a:lnTo>
                      <a:lnTo>
                        <a:pt x="5" y="127"/>
                      </a:lnTo>
                      <a:lnTo>
                        <a:pt x="44" y="109"/>
                      </a:lnTo>
                      <a:lnTo>
                        <a:pt x="77" y="85"/>
                      </a:lnTo>
                      <a:lnTo>
                        <a:pt x="143" y="76"/>
                      </a:lnTo>
                      <a:lnTo>
                        <a:pt x="159" y="70"/>
                      </a:lnTo>
                      <a:lnTo>
                        <a:pt x="180" y="61"/>
                      </a:lnTo>
                      <a:lnTo>
                        <a:pt x="189" y="39"/>
                      </a:lnTo>
                      <a:lnTo>
                        <a:pt x="177" y="6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8F8F8"/>
                    </a:gs>
                    <a:gs pos="100000">
                      <a:srgbClr val="E3E3E3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40" name="Freeform 77"/>
                <p:cNvSpPr>
                  <a:spLocks/>
                </p:cNvSpPr>
                <p:nvPr/>
              </p:nvSpPr>
              <p:spPr bwMode="auto">
                <a:xfrm rot="187433">
                  <a:off x="567" y="335"/>
                  <a:ext cx="1317" cy="465"/>
                </a:xfrm>
                <a:custGeom>
                  <a:avLst/>
                  <a:gdLst>
                    <a:gd name="T0" fmla="*/ 2690 w 1130"/>
                    <a:gd name="T1" fmla="*/ 428507 h 356"/>
                    <a:gd name="T2" fmla="*/ 11013 w 1130"/>
                    <a:gd name="T3" fmla="*/ 213125 h 356"/>
                    <a:gd name="T4" fmla="*/ 23306 w 1130"/>
                    <a:gd name="T5" fmla="*/ 108034 h 356"/>
                    <a:gd name="T6" fmla="*/ 33122 w 1130"/>
                    <a:gd name="T7" fmla="*/ 26531 h 356"/>
                    <a:gd name="T8" fmla="*/ 41459 w 1130"/>
                    <a:gd name="T9" fmla="*/ 0 h 356"/>
                    <a:gd name="T10" fmla="*/ 47001 w 1130"/>
                    <a:gd name="T11" fmla="*/ 13587 h 356"/>
                    <a:gd name="T12" fmla="*/ 52995 w 1130"/>
                    <a:gd name="T13" fmla="*/ 40822 h 356"/>
                    <a:gd name="T14" fmla="*/ 59671 w 1130"/>
                    <a:gd name="T15" fmla="*/ 80363 h 356"/>
                    <a:gd name="T16" fmla="*/ 69546 w 1130"/>
                    <a:gd name="T17" fmla="*/ 213125 h 356"/>
                    <a:gd name="T18" fmla="*/ 76722 w 1130"/>
                    <a:gd name="T19" fmla="*/ 376031 h 356"/>
                    <a:gd name="T20" fmla="*/ 82288 w 1130"/>
                    <a:gd name="T21" fmla="*/ 509003 h 356"/>
                    <a:gd name="T22" fmla="*/ 72890 w 1130"/>
                    <a:gd name="T23" fmla="*/ 389208 h 356"/>
                    <a:gd name="T24" fmla="*/ 61778 w 1130"/>
                    <a:gd name="T25" fmla="*/ 186477 h 356"/>
                    <a:gd name="T26" fmla="*/ 50262 w 1130"/>
                    <a:gd name="T27" fmla="*/ 160524 h 356"/>
                    <a:gd name="T28" fmla="*/ 37495 w 1130"/>
                    <a:gd name="T29" fmla="*/ 173278 h 356"/>
                    <a:gd name="T30" fmla="*/ 29848 w 1130"/>
                    <a:gd name="T31" fmla="*/ 270157 h 356"/>
                    <a:gd name="T32" fmla="*/ 18830 w 1130"/>
                    <a:gd name="T33" fmla="*/ 389208 h 356"/>
                    <a:gd name="T34" fmla="*/ 12725 w 1130"/>
                    <a:gd name="T35" fmla="*/ 589530 h 356"/>
                    <a:gd name="T36" fmla="*/ 3351 w 1130"/>
                    <a:gd name="T37" fmla="*/ 629998 h 356"/>
                    <a:gd name="T38" fmla="*/ 0 w 1130"/>
                    <a:gd name="T39" fmla="*/ 562529 h 356"/>
                    <a:gd name="T40" fmla="*/ 4964 w 1130"/>
                    <a:gd name="T41" fmla="*/ 376031 h 356"/>
                    <a:gd name="T42" fmla="*/ 9971 w 1130"/>
                    <a:gd name="T43" fmla="*/ 240752 h 35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130" h="356">
                      <a:moveTo>
                        <a:pt x="38" y="242"/>
                      </a:moveTo>
                      <a:lnTo>
                        <a:pt x="152" y="121"/>
                      </a:lnTo>
                      <a:lnTo>
                        <a:pt x="319" y="61"/>
                      </a:lnTo>
                      <a:lnTo>
                        <a:pt x="455" y="15"/>
                      </a:lnTo>
                      <a:lnTo>
                        <a:pt x="569" y="0"/>
                      </a:lnTo>
                      <a:lnTo>
                        <a:pt x="645" y="8"/>
                      </a:lnTo>
                      <a:lnTo>
                        <a:pt x="728" y="23"/>
                      </a:lnTo>
                      <a:lnTo>
                        <a:pt x="819" y="45"/>
                      </a:lnTo>
                      <a:lnTo>
                        <a:pt x="955" y="121"/>
                      </a:lnTo>
                      <a:lnTo>
                        <a:pt x="1054" y="212"/>
                      </a:lnTo>
                      <a:lnTo>
                        <a:pt x="1130" y="288"/>
                      </a:lnTo>
                      <a:lnTo>
                        <a:pt x="1001" y="220"/>
                      </a:lnTo>
                      <a:lnTo>
                        <a:pt x="849" y="106"/>
                      </a:lnTo>
                      <a:lnTo>
                        <a:pt x="690" y="91"/>
                      </a:lnTo>
                      <a:lnTo>
                        <a:pt x="516" y="98"/>
                      </a:lnTo>
                      <a:lnTo>
                        <a:pt x="410" y="152"/>
                      </a:lnTo>
                      <a:lnTo>
                        <a:pt x="258" y="220"/>
                      </a:lnTo>
                      <a:lnTo>
                        <a:pt x="175" y="333"/>
                      </a:lnTo>
                      <a:lnTo>
                        <a:pt x="46" y="356"/>
                      </a:lnTo>
                      <a:lnTo>
                        <a:pt x="0" y="318"/>
                      </a:lnTo>
                      <a:lnTo>
                        <a:pt x="69" y="212"/>
                      </a:lnTo>
                      <a:lnTo>
                        <a:pt x="137" y="136"/>
                      </a:lnTo>
                    </a:path>
                  </a:pathLst>
                </a:custGeom>
                <a:gradFill rotWithShape="0">
                  <a:gsLst>
                    <a:gs pos="0">
                      <a:srgbClr val="7E7E7E"/>
                    </a:gs>
                    <a:gs pos="100000">
                      <a:srgbClr val="C1C1C1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41" name="Line 78"/>
                <p:cNvSpPr>
                  <a:spLocks noChangeShapeType="1"/>
                </p:cNvSpPr>
                <p:nvPr/>
              </p:nvSpPr>
              <p:spPr bwMode="auto">
                <a:xfrm rot="205350">
                  <a:off x="1798" y="933"/>
                  <a:ext cx="79" cy="189"/>
                </a:xfrm>
                <a:prstGeom prst="line">
                  <a:avLst/>
                </a:prstGeom>
                <a:noFill/>
                <a:ln w="76200">
                  <a:solidFill>
                    <a:srgbClr val="DFDFD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42" name="Line 79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754" y="1317"/>
                  <a:ext cx="72" cy="10"/>
                </a:xfrm>
                <a:prstGeom prst="line">
                  <a:avLst/>
                </a:prstGeom>
                <a:noFill/>
                <a:ln w="5715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43" name="Line 80"/>
                <p:cNvSpPr>
                  <a:spLocks noChangeShapeType="1"/>
                </p:cNvSpPr>
                <p:nvPr/>
              </p:nvSpPr>
              <p:spPr bwMode="auto">
                <a:xfrm rot="205350">
                  <a:off x="1708" y="1369"/>
                  <a:ext cx="39" cy="112"/>
                </a:xfrm>
                <a:prstGeom prst="line">
                  <a:avLst/>
                </a:prstGeom>
                <a:noFill/>
                <a:ln w="38100">
                  <a:solidFill>
                    <a:srgbClr val="C3C3C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44" name="Line 81"/>
                <p:cNvSpPr>
                  <a:spLocks noChangeShapeType="1"/>
                </p:cNvSpPr>
                <p:nvPr/>
              </p:nvSpPr>
              <p:spPr bwMode="auto">
                <a:xfrm rot="205350">
                  <a:off x="1742" y="1479"/>
                  <a:ext cx="14" cy="67"/>
                </a:xfrm>
                <a:prstGeom prst="line">
                  <a:avLst/>
                </a:prstGeom>
                <a:noFill/>
                <a:ln w="381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45" name="Line 82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668" y="1533"/>
                  <a:ext cx="87" cy="35"/>
                </a:xfrm>
                <a:prstGeom prst="line">
                  <a:avLst/>
                </a:prstGeom>
                <a:noFill/>
                <a:ln w="381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46" name="Line 83"/>
                <p:cNvSpPr>
                  <a:spLocks noChangeShapeType="1"/>
                </p:cNvSpPr>
                <p:nvPr/>
              </p:nvSpPr>
              <p:spPr bwMode="auto">
                <a:xfrm rot="205350">
                  <a:off x="1572" y="1540"/>
                  <a:ext cx="101" cy="10"/>
                </a:xfrm>
                <a:prstGeom prst="line">
                  <a:avLst/>
                </a:prstGeom>
                <a:noFill/>
                <a:ln w="381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47" name="Line 84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499" y="1443"/>
                  <a:ext cx="28" cy="38"/>
                </a:xfrm>
                <a:prstGeom prst="line">
                  <a:avLst/>
                </a:prstGeom>
                <a:noFill/>
                <a:ln w="19050">
                  <a:solidFill>
                    <a:srgbClr val="DFDFD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48" name="Line 85"/>
                <p:cNvSpPr>
                  <a:spLocks noChangeShapeType="1"/>
                </p:cNvSpPr>
                <p:nvPr/>
              </p:nvSpPr>
              <p:spPr bwMode="auto">
                <a:xfrm rot="205350" flipH="1" flipV="1">
                  <a:off x="1528" y="1440"/>
                  <a:ext cx="65" cy="3"/>
                </a:xfrm>
                <a:prstGeom prst="line">
                  <a:avLst/>
                </a:prstGeom>
                <a:noFill/>
                <a:ln w="19050">
                  <a:solidFill>
                    <a:srgbClr val="DFDFD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49" name="Line 86"/>
                <p:cNvSpPr>
                  <a:spLocks noChangeShapeType="1"/>
                </p:cNvSpPr>
                <p:nvPr/>
              </p:nvSpPr>
              <p:spPr bwMode="auto">
                <a:xfrm rot="205350">
                  <a:off x="1837" y="1245"/>
                  <a:ext cx="42" cy="147"/>
                </a:xfrm>
                <a:prstGeom prst="line">
                  <a:avLst/>
                </a:prstGeom>
                <a:noFill/>
                <a:ln w="38100">
                  <a:solidFill>
                    <a:srgbClr val="B8B8B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50" name="Line 87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848" y="1178"/>
                  <a:ext cx="10" cy="76"/>
                </a:xfrm>
                <a:prstGeom prst="line">
                  <a:avLst/>
                </a:prstGeom>
                <a:noFill/>
                <a:ln w="381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51" name="Line 88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865" y="1393"/>
                  <a:ext cx="9" cy="109"/>
                </a:xfrm>
                <a:prstGeom prst="line">
                  <a:avLst/>
                </a:prstGeom>
                <a:noFill/>
                <a:ln w="38100">
                  <a:solidFill>
                    <a:srgbClr val="B8B8B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52" name="Line 89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809" y="1634"/>
                  <a:ext cx="35" cy="131"/>
                </a:xfrm>
                <a:prstGeom prst="line">
                  <a:avLst/>
                </a:prstGeom>
                <a:noFill/>
                <a:ln w="381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53" name="Line 90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851" y="1482"/>
                  <a:ext cx="11" cy="156"/>
                </a:xfrm>
                <a:prstGeom prst="line">
                  <a:avLst/>
                </a:prstGeom>
                <a:noFill/>
                <a:ln w="38100">
                  <a:solidFill>
                    <a:srgbClr val="B8B8B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54" name="Freeform 91"/>
                <p:cNvSpPr>
                  <a:spLocks/>
                </p:cNvSpPr>
                <p:nvPr/>
              </p:nvSpPr>
              <p:spPr bwMode="auto">
                <a:xfrm rot="133703" flipV="1">
                  <a:off x="1603" y="1120"/>
                  <a:ext cx="52" cy="27"/>
                </a:xfrm>
                <a:custGeom>
                  <a:avLst/>
                  <a:gdLst>
                    <a:gd name="T0" fmla="*/ 0 w 83"/>
                    <a:gd name="T1" fmla="*/ 0 h 152"/>
                    <a:gd name="T2" fmla="*/ 1 w 83"/>
                    <a:gd name="T3" fmla="*/ 0 h 152"/>
                    <a:gd name="T4" fmla="*/ 1 w 83"/>
                    <a:gd name="T5" fmla="*/ 0 h 15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83" h="152">
                      <a:moveTo>
                        <a:pt x="0" y="0"/>
                      </a:moveTo>
                      <a:lnTo>
                        <a:pt x="38" y="68"/>
                      </a:lnTo>
                      <a:lnTo>
                        <a:pt x="83" y="152"/>
                      </a:lnTo>
                    </a:path>
                  </a:pathLst>
                </a:custGeom>
                <a:noFill/>
                <a:ln w="38100" cmpd="sng">
                  <a:solidFill>
                    <a:srgbClr val="D4D4D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55" name="Freeform 92"/>
                <p:cNvSpPr>
                  <a:spLocks/>
                </p:cNvSpPr>
                <p:nvPr/>
              </p:nvSpPr>
              <p:spPr bwMode="auto">
                <a:xfrm rot="133703" flipV="1">
                  <a:off x="1766" y="1071"/>
                  <a:ext cx="83" cy="38"/>
                </a:xfrm>
                <a:custGeom>
                  <a:avLst/>
                  <a:gdLst>
                    <a:gd name="T0" fmla="*/ 0 w 83"/>
                    <a:gd name="T1" fmla="*/ 0 h 152"/>
                    <a:gd name="T2" fmla="*/ 38 w 83"/>
                    <a:gd name="T3" fmla="*/ 0 h 152"/>
                    <a:gd name="T4" fmla="*/ 83 w 83"/>
                    <a:gd name="T5" fmla="*/ 0 h 15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83" h="152">
                      <a:moveTo>
                        <a:pt x="0" y="0"/>
                      </a:moveTo>
                      <a:lnTo>
                        <a:pt x="38" y="68"/>
                      </a:lnTo>
                      <a:lnTo>
                        <a:pt x="83" y="152"/>
                      </a:lnTo>
                    </a:path>
                  </a:pathLst>
                </a:custGeom>
                <a:noFill/>
                <a:ln w="38100" cmpd="sng">
                  <a:solidFill>
                    <a:srgbClr val="D4D4D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56" name="Freeform 93"/>
                <p:cNvSpPr>
                  <a:spLocks/>
                </p:cNvSpPr>
                <p:nvPr/>
              </p:nvSpPr>
              <p:spPr bwMode="auto">
                <a:xfrm rot="133703" flipV="1">
                  <a:off x="1659" y="1098"/>
                  <a:ext cx="128" cy="30"/>
                </a:xfrm>
                <a:custGeom>
                  <a:avLst/>
                  <a:gdLst>
                    <a:gd name="T0" fmla="*/ 0 w 83"/>
                    <a:gd name="T1" fmla="*/ 0 h 152"/>
                    <a:gd name="T2" fmla="*/ 7080884 w 83"/>
                    <a:gd name="T3" fmla="*/ 0 h 152"/>
                    <a:gd name="T4" fmla="*/ 15358462 w 83"/>
                    <a:gd name="T5" fmla="*/ 0 h 15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83" h="152">
                      <a:moveTo>
                        <a:pt x="0" y="0"/>
                      </a:moveTo>
                      <a:lnTo>
                        <a:pt x="38" y="68"/>
                      </a:lnTo>
                      <a:lnTo>
                        <a:pt x="83" y="152"/>
                      </a:lnTo>
                    </a:path>
                  </a:pathLst>
                </a:custGeom>
                <a:noFill/>
                <a:ln w="38100" cmpd="sng">
                  <a:solidFill>
                    <a:srgbClr val="D4D4D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57" name="Freeform 94"/>
                <p:cNvSpPr>
                  <a:spLocks/>
                </p:cNvSpPr>
                <p:nvPr/>
              </p:nvSpPr>
              <p:spPr bwMode="auto">
                <a:xfrm rot="133703" flipH="1">
                  <a:off x="1589" y="1125"/>
                  <a:ext cx="31" cy="78"/>
                </a:xfrm>
                <a:custGeom>
                  <a:avLst/>
                  <a:gdLst>
                    <a:gd name="T0" fmla="*/ 0 w 83"/>
                    <a:gd name="T1" fmla="*/ 0 h 152"/>
                    <a:gd name="T2" fmla="*/ 0 w 83"/>
                    <a:gd name="T3" fmla="*/ 1 h 152"/>
                    <a:gd name="T4" fmla="*/ 0 w 83"/>
                    <a:gd name="T5" fmla="*/ 1 h 15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83" h="152">
                      <a:moveTo>
                        <a:pt x="0" y="0"/>
                      </a:moveTo>
                      <a:lnTo>
                        <a:pt x="38" y="68"/>
                      </a:lnTo>
                      <a:lnTo>
                        <a:pt x="83" y="152"/>
                      </a:lnTo>
                    </a:path>
                  </a:pathLst>
                </a:custGeom>
                <a:noFill/>
                <a:ln w="38100" cmpd="sng">
                  <a:solidFill>
                    <a:srgbClr val="D4D4D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58" name="Line 95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859" y="1119"/>
                  <a:ext cx="3" cy="58"/>
                </a:xfrm>
                <a:prstGeom prst="line">
                  <a:avLst/>
                </a:prstGeom>
                <a:noFill/>
                <a:ln w="381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59" name="Freeform 96"/>
                <p:cNvSpPr>
                  <a:spLocks/>
                </p:cNvSpPr>
                <p:nvPr/>
              </p:nvSpPr>
              <p:spPr bwMode="auto">
                <a:xfrm rot="133703" flipH="1">
                  <a:off x="1758" y="1190"/>
                  <a:ext cx="84" cy="73"/>
                </a:xfrm>
                <a:custGeom>
                  <a:avLst/>
                  <a:gdLst>
                    <a:gd name="T0" fmla="*/ 0 w 174"/>
                    <a:gd name="T1" fmla="*/ 1 h 129"/>
                    <a:gd name="T2" fmla="*/ 0 w 174"/>
                    <a:gd name="T3" fmla="*/ 1 h 129"/>
                    <a:gd name="T4" fmla="*/ 0 w 174"/>
                    <a:gd name="T5" fmla="*/ 1 h 129"/>
                    <a:gd name="T6" fmla="*/ 0 w 174"/>
                    <a:gd name="T7" fmla="*/ 1 h 129"/>
                    <a:gd name="T8" fmla="*/ 0 w 174"/>
                    <a:gd name="T9" fmla="*/ 1 h 129"/>
                    <a:gd name="T10" fmla="*/ 0 w 174"/>
                    <a:gd name="T11" fmla="*/ 0 h 129"/>
                    <a:gd name="T12" fmla="*/ 0 w 174"/>
                    <a:gd name="T13" fmla="*/ 0 h 129"/>
                    <a:gd name="T14" fmla="*/ 0 w 174"/>
                    <a:gd name="T15" fmla="*/ 1 h 1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74" h="129">
                      <a:moveTo>
                        <a:pt x="0" y="23"/>
                      </a:moveTo>
                      <a:lnTo>
                        <a:pt x="15" y="91"/>
                      </a:lnTo>
                      <a:lnTo>
                        <a:pt x="75" y="129"/>
                      </a:lnTo>
                      <a:lnTo>
                        <a:pt x="136" y="122"/>
                      </a:lnTo>
                      <a:lnTo>
                        <a:pt x="174" y="38"/>
                      </a:lnTo>
                      <a:lnTo>
                        <a:pt x="136" y="0"/>
                      </a:lnTo>
                      <a:lnTo>
                        <a:pt x="60" y="0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18181"/>
                    </a:gs>
                    <a:gs pos="100000">
                      <a:srgbClr val="4C4C4C"/>
                    </a:gs>
                  </a:gsLst>
                  <a:path path="rect">
                    <a:fillToRect r="100000" b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60" name="Freeform 97"/>
                <p:cNvSpPr>
                  <a:spLocks/>
                </p:cNvSpPr>
                <p:nvPr/>
              </p:nvSpPr>
              <p:spPr bwMode="auto">
                <a:xfrm rot="205350">
                  <a:off x="1661" y="1157"/>
                  <a:ext cx="192" cy="109"/>
                </a:xfrm>
                <a:custGeom>
                  <a:avLst/>
                  <a:gdLst>
                    <a:gd name="T0" fmla="*/ 0 w 177"/>
                    <a:gd name="T1" fmla="*/ 69 h 111"/>
                    <a:gd name="T2" fmla="*/ 265 w 177"/>
                    <a:gd name="T3" fmla="*/ 50 h 111"/>
                    <a:gd name="T4" fmla="*/ 598 w 177"/>
                    <a:gd name="T5" fmla="*/ 27 h 111"/>
                    <a:gd name="T6" fmla="*/ 1113 w 177"/>
                    <a:gd name="T7" fmla="*/ 27 h 111"/>
                    <a:gd name="T8" fmla="*/ 1492 w 177"/>
                    <a:gd name="T9" fmla="*/ 27 h 111"/>
                    <a:gd name="T10" fmla="*/ 1732 w 177"/>
                    <a:gd name="T11" fmla="*/ 0 h 11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77" h="111">
                      <a:moveTo>
                        <a:pt x="0" y="111"/>
                      </a:moveTo>
                      <a:lnTo>
                        <a:pt x="27" y="78"/>
                      </a:lnTo>
                      <a:lnTo>
                        <a:pt x="60" y="45"/>
                      </a:lnTo>
                      <a:lnTo>
                        <a:pt x="114" y="33"/>
                      </a:lnTo>
                      <a:lnTo>
                        <a:pt x="153" y="37"/>
                      </a:lnTo>
                      <a:lnTo>
                        <a:pt x="177" y="0"/>
                      </a:lnTo>
                    </a:path>
                  </a:pathLst>
                </a:custGeom>
                <a:noFill/>
                <a:ln w="38100" cmpd="sng">
                  <a:solidFill>
                    <a:srgbClr val="72727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61" name="Freeform 98"/>
                <p:cNvSpPr>
                  <a:spLocks/>
                </p:cNvSpPr>
                <p:nvPr/>
              </p:nvSpPr>
              <p:spPr bwMode="auto">
                <a:xfrm rot="334958">
                  <a:off x="1673" y="1233"/>
                  <a:ext cx="171" cy="52"/>
                </a:xfrm>
                <a:custGeom>
                  <a:avLst/>
                  <a:gdLst>
                    <a:gd name="T0" fmla="*/ 0 w 158"/>
                    <a:gd name="T1" fmla="*/ 14 h 54"/>
                    <a:gd name="T2" fmla="*/ 304 w 158"/>
                    <a:gd name="T3" fmla="*/ 19 h 54"/>
                    <a:gd name="T4" fmla="*/ 689 w 158"/>
                    <a:gd name="T5" fmla="*/ 16 h 54"/>
                    <a:gd name="T6" fmla="*/ 944 w 158"/>
                    <a:gd name="T7" fmla="*/ 13 h 54"/>
                    <a:gd name="T8" fmla="*/ 1136 w 158"/>
                    <a:gd name="T9" fmla="*/ 13 h 54"/>
                    <a:gd name="T10" fmla="*/ 1347 w 158"/>
                    <a:gd name="T11" fmla="*/ 13 h 54"/>
                    <a:gd name="T12" fmla="*/ 1439 w 158"/>
                    <a:gd name="T13" fmla="*/ 0 h 5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58" h="54">
                      <a:moveTo>
                        <a:pt x="0" y="45"/>
                      </a:moveTo>
                      <a:lnTo>
                        <a:pt x="33" y="54"/>
                      </a:lnTo>
                      <a:lnTo>
                        <a:pt x="75" y="48"/>
                      </a:lnTo>
                      <a:lnTo>
                        <a:pt x="102" y="38"/>
                      </a:lnTo>
                      <a:lnTo>
                        <a:pt x="125" y="32"/>
                      </a:lnTo>
                      <a:lnTo>
                        <a:pt x="147" y="23"/>
                      </a:lnTo>
                      <a:lnTo>
                        <a:pt x="158" y="0"/>
                      </a:lnTo>
                    </a:path>
                  </a:pathLst>
                </a:custGeom>
                <a:noFill/>
                <a:ln w="38100" cmpd="sng">
                  <a:solidFill>
                    <a:srgbClr val="A5A5A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62" name="Line 99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667" y="1541"/>
                  <a:ext cx="83" cy="24"/>
                </a:xfrm>
                <a:prstGeom prst="line">
                  <a:avLst/>
                </a:prstGeom>
                <a:noFill/>
                <a:ln w="571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63" name="Freeform 100"/>
                <p:cNvSpPr>
                  <a:spLocks/>
                </p:cNvSpPr>
                <p:nvPr/>
              </p:nvSpPr>
              <p:spPr bwMode="auto">
                <a:xfrm rot="1031452">
                  <a:off x="802" y="1147"/>
                  <a:ext cx="440" cy="411"/>
                </a:xfrm>
                <a:custGeom>
                  <a:avLst/>
                  <a:gdLst>
                    <a:gd name="T0" fmla="*/ 11356 w 356"/>
                    <a:gd name="T1" fmla="*/ 947 h 371"/>
                    <a:gd name="T2" fmla="*/ 0 w 356"/>
                    <a:gd name="T3" fmla="*/ 2133 h 371"/>
                    <a:gd name="T4" fmla="*/ 14426 w 356"/>
                    <a:gd name="T5" fmla="*/ 3720 h 371"/>
                    <a:gd name="T6" fmla="*/ 39872 w 356"/>
                    <a:gd name="T7" fmla="*/ 5057 h 371"/>
                    <a:gd name="T8" fmla="*/ 82737 w 356"/>
                    <a:gd name="T9" fmla="*/ 6247 h 371"/>
                    <a:gd name="T10" fmla="*/ 114101 w 356"/>
                    <a:gd name="T11" fmla="*/ 6507 h 371"/>
                    <a:gd name="T12" fmla="*/ 130797 w 356"/>
                    <a:gd name="T13" fmla="*/ 6145 h 371"/>
                    <a:gd name="T14" fmla="*/ 134065 w 356"/>
                    <a:gd name="T15" fmla="*/ 5319 h 371"/>
                    <a:gd name="T16" fmla="*/ 108471 w 356"/>
                    <a:gd name="T17" fmla="*/ 4121 h 371"/>
                    <a:gd name="T18" fmla="*/ 62427 w 356"/>
                    <a:gd name="T19" fmla="*/ 2534 h 371"/>
                    <a:gd name="T20" fmla="*/ 42607 w 356"/>
                    <a:gd name="T21" fmla="*/ 1447 h 371"/>
                    <a:gd name="T22" fmla="*/ 34149 w 356"/>
                    <a:gd name="T23" fmla="*/ 125 h 371"/>
                    <a:gd name="T24" fmla="*/ 14426 w 356"/>
                    <a:gd name="T25" fmla="*/ 0 h 371"/>
                    <a:gd name="T26" fmla="*/ 11356 w 356"/>
                    <a:gd name="T27" fmla="*/ 947 h 37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356" h="371">
                      <a:moveTo>
                        <a:pt x="30" y="53"/>
                      </a:moveTo>
                      <a:lnTo>
                        <a:pt x="0" y="121"/>
                      </a:lnTo>
                      <a:lnTo>
                        <a:pt x="38" y="212"/>
                      </a:lnTo>
                      <a:lnTo>
                        <a:pt x="106" y="288"/>
                      </a:lnTo>
                      <a:lnTo>
                        <a:pt x="219" y="356"/>
                      </a:lnTo>
                      <a:lnTo>
                        <a:pt x="303" y="371"/>
                      </a:lnTo>
                      <a:lnTo>
                        <a:pt x="348" y="348"/>
                      </a:lnTo>
                      <a:lnTo>
                        <a:pt x="356" y="303"/>
                      </a:lnTo>
                      <a:lnTo>
                        <a:pt x="288" y="235"/>
                      </a:lnTo>
                      <a:lnTo>
                        <a:pt x="166" y="144"/>
                      </a:lnTo>
                      <a:lnTo>
                        <a:pt x="113" y="83"/>
                      </a:lnTo>
                      <a:lnTo>
                        <a:pt x="91" y="7"/>
                      </a:lnTo>
                      <a:lnTo>
                        <a:pt x="38" y="0"/>
                      </a:lnTo>
                      <a:lnTo>
                        <a:pt x="30" y="5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89898"/>
                    </a:gs>
                    <a:gs pos="100000">
                      <a:srgbClr val="FBFBFB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64" name="Freeform 101"/>
                <p:cNvSpPr>
                  <a:spLocks/>
                </p:cNvSpPr>
                <p:nvPr/>
              </p:nvSpPr>
              <p:spPr bwMode="auto">
                <a:xfrm rot="205350">
                  <a:off x="763" y="481"/>
                  <a:ext cx="537" cy="622"/>
                </a:xfrm>
                <a:custGeom>
                  <a:avLst/>
                  <a:gdLst>
                    <a:gd name="T0" fmla="*/ 829 w 493"/>
                    <a:gd name="T1" fmla="*/ 66 h 645"/>
                    <a:gd name="T2" fmla="*/ 1493 w 493"/>
                    <a:gd name="T3" fmla="*/ 39 h 645"/>
                    <a:gd name="T4" fmla="*/ 2344 w 493"/>
                    <a:gd name="T5" fmla="*/ 14 h 645"/>
                    <a:gd name="T6" fmla="*/ 3306 w 493"/>
                    <a:gd name="T7" fmla="*/ 8 h 645"/>
                    <a:gd name="T8" fmla="*/ 4401 w 493"/>
                    <a:gd name="T9" fmla="*/ 0 h 645"/>
                    <a:gd name="T10" fmla="*/ 4884 w 493"/>
                    <a:gd name="T11" fmla="*/ 14 h 645"/>
                    <a:gd name="T12" fmla="*/ 5399 w 493"/>
                    <a:gd name="T13" fmla="*/ 27 h 645"/>
                    <a:gd name="T14" fmla="*/ 4484 w 493"/>
                    <a:gd name="T15" fmla="*/ 41 h 645"/>
                    <a:gd name="T16" fmla="*/ 3732 w 493"/>
                    <a:gd name="T17" fmla="*/ 71 h 645"/>
                    <a:gd name="T18" fmla="*/ 2916 w 493"/>
                    <a:gd name="T19" fmla="*/ 89 h 645"/>
                    <a:gd name="T20" fmla="*/ 2156 w 493"/>
                    <a:gd name="T21" fmla="*/ 118 h 645"/>
                    <a:gd name="T22" fmla="*/ 1920 w 493"/>
                    <a:gd name="T23" fmla="*/ 163 h 645"/>
                    <a:gd name="T24" fmla="*/ 1834 w 493"/>
                    <a:gd name="T25" fmla="*/ 182 h 645"/>
                    <a:gd name="T26" fmla="*/ 1834 w 493"/>
                    <a:gd name="T27" fmla="*/ 201 h 645"/>
                    <a:gd name="T28" fmla="*/ 1344 w 493"/>
                    <a:gd name="T29" fmla="*/ 233 h 645"/>
                    <a:gd name="T30" fmla="*/ 0 w 493"/>
                    <a:gd name="T31" fmla="*/ 189 h 645"/>
                    <a:gd name="T32" fmla="*/ 161 w 493"/>
                    <a:gd name="T33" fmla="*/ 92 h 645"/>
                    <a:gd name="T34" fmla="*/ 829 w 493"/>
                    <a:gd name="T35" fmla="*/ 66 h 64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93" h="645">
                      <a:moveTo>
                        <a:pt x="76" y="182"/>
                      </a:moveTo>
                      <a:lnTo>
                        <a:pt x="137" y="107"/>
                      </a:lnTo>
                      <a:lnTo>
                        <a:pt x="213" y="31"/>
                      </a:lnTo>
                      <a:lnTo>
                        <a:pt x="303" y="8"/>
                      </a:lnTo>
                      <a:lnTo>
                        <a:pt x="402" y="0"/>
                      </a:lnTo>
                      <a:lnTo>
                        <a:pt x="447" y="31"/>
                      </a:lnTo>
                      <a:lnTo>
                        <a:pt x="493" y="69"/>
                      </a:lnTo>
                      <a:lnTo>
                        <a:pt x="410" y="114"/>
                      </a:lnTo>
                      <a:lnTo>
                        <a:pt x="341" y="197"/>
                      </a:lnTo>
                      <a:lnTo>
                        <a:pt x="266" y="243"/>
                      </a:lnTo>
                      <a:lnTo>
                        <a:pt x="197" y="326"/>
                      </a:lnTo>
                      <a:lnTo>
                        <a:pt x="175" y="448"/>
                      </a:lnTo>
                      <a:lnTo>
                        <a:pt x="167" y="501"/>
                      </a:lnTo>
                      <a:lnTo>
                        <a:pt x="167" y="554"/>
                      </a:lnTo>
                      <a:lnTo>
                        <a:pt x="122" y="645"/>
                      </a:lnTo>
                      <a:lnTo>
                        <a:pt x="0" y="523"/>
                      </a:lnTo>
                      <a:lnTo>
                        <a:pt x="15" y="251"/>
                      </a:lnTo>
                      <a:lnTo>
                        <a:pt x="76" y="18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8D8D8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65" name="Freeform 102"/>
                <p:cNvSpPr>
                  <a:spLocks/>
                </p:cNvSpPr>
                <p:nvPr/>
              </p:nvSpPr>
              <p:spPr bwMode="auto">
                <a:xfrm rot="375250">
                  <a:off x="547" y="509"/>
                  <a:ext cx="440" cy="768"/>
                </a:xfrm>
                <a:custGeom>
                  <a:avLst/>
                  <a:gdLst>
                    <a:gd name="T0" fmla="*/ 1637 w 401"/>
                    <a:gd name="T1" fmla="*/ 14 h 796"/>
                    <a:gd name="T2" fmla="*/ 0 w 401"/>
                    <a:gd name="T3" fmla="*/ 59 h 796"/>
                    <a:gd name="T4" fmla="*/ 95 w 401"/>
                    <a:gd name="T5" fmla="*/ 142 h 796"/>
                    <a:gd name="T6" fmla="*/ 801 w 401"/>
                    <a:gd name="T7" fmla="*/ 233 h 796"/>
                    <a:gd name="T8" fmla="*/ 1239 w 401"/>
                    <a:gd name="T9" fmla="*/ 250 h 796"/>
                    <a:gd name="T10" fmla="*/ 2946 w 401"/>
                    <a:gd name="T11" fmla="*/ 253 h 796"/>
                    <a:gd name="T12" fmla="*/ 3549 w 401"/>
                    <a:gd name="T13" fmla="*/ 292 h 796"/>
                    <a:gd name="T14" fmla="*/ 4187 w 401"/>
                    <a:gd name="T15" fmla="*/ 278 h 796"/>
                    <a:gd name="T16" fmla="*/ 4791 w 401"/>
                    <a:gd name="T17" fmla="*/ 261 h 796"/>
                    <a:gd name="T18" fmla="*/ 4791 w 401"/>
                    <a:gd name="T19" fmla="*/ 228 h 796"/>
                    <a:gd name="T20" fmla="*/ 4987 w 401"/>
                    <a:gd name="T21" fmla="*/ 198 h 796"/>
                    <a:gd name="T22" fmla="*/ 5399 w 401"/>
                    <a:gd name="T23" fmla="*/ 184 h 796"/>
                    <a:gd name="T24" fmla="*/ 5399 w 401"/>
                    <a:gd name="T25" fmla="*/ 168 h 796"/>
                    <a:gd name="T26" fmla="*/ 4271 w 401"/>
                    <a:gd name="T27" fmla="*/ 151 h 796"/>
                    <a:gd name="T28" fmla="*/ 3979 w 401"/>
                    <a:gd name="T29" fmla="*/ 134 h 796"/>
                    <a:gd name="T30" fmla="*/ 3761 w 401"/>
                    <a:gd name="T31" fmla="*/ 84 h 796"/>
                    <a:gd name="T32" fmla="*/ 3885 w 401"/>
                    <a:gd name="T33" fmla="*/ 53 h 796"/>
                    <a:gd name="T34" fmla="*/ 4187 w 401"/>
                    <a:gd name="T35" fmla="*/ 19 h 796"/>
                    <a:gd name="T36" fmla="*/ 3761 w 401"/>
                    <a:gd name="T37" fmla="*/ 0 h 796"/>
                    <a:gd name="T38" fmla="*/ 2637 w 401"/>
                    <a:gd name="T39" fmla="*/ 19 h 796"/>
                    <a:gd name="T40" fmla="*/ 1637 w 401"/>
                    <a:gd name="T41" fmla="*/ 14 h 7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401" h="796">
                      <a:moveTo>
                        <a:pt x="121" y="31"/>
                      </a:moveTo>
                      <a:lnTo>
                        <a:pt x="0" y="159"/>
                      </a:lnTo>
                      <a:lnTo>
                        <a:pt x="7" y="387"/>
                      </a:lnTo>
                      <a:lnTo>
                        <a:pt x="60" y="637"/>
                      </a:lnTo>
                      <a:lnTo>
                        <a:pt x="91" y="682"/>
                      </a:lnTo>
                      <a:lnTo>
                        <a:pt x="220" y="690"/>
                      </a:lnTo>
                      <a:lnTo>
                        <a:pt x="265" y="796"/>
                      </a:lnTo>
                      <a:lnTo>
                        <a:pt x="311" y="758"/>
                      </a:lnTo>
                      <a:lnTo>
                        <a:pt x="356" y="713"/>
                      </a:lnTo>
                      <a:lnTo>
                        <a:pt x="356" y="622"/>
                      </a:lnTo>
                      <a:lnTo>
                        <a:pt x="371" y="538"/>
                      </a:lnTo>
                      <a:lnTo>
                        <a:pt x="401" y="501"/>
                      </a:lnTo>
                      <a:lnTo>
                        <a:pt x="401" y="455"/>
                      </a:lnTo>
                      <a:lnTo>
                        <a:pt x="318" y="410"/>
                      </a:lnTo>
                      <a:lnTo>
                        <a:pt x="295" y="364"/>
                      </a:lnTo>
                      <a:lnTo>
                        <a:pt x="280" y="228"/>
                      </a:lnTo>
                      <a:lnTo>
                        <a:pt x="288" y="144"/>
                      </a:lnTo>
                      <a:lnTo>
                        <a:pt x="311" y="53"/>
                      </a:lnTo>
                      <a:lnTo>
                        <a:pt x="280" y="0"/>
                      </a:lnTo>
                      <a:lnTo>
                        <a:pt x="197" y="53"/>
                      </a:lnTo>
                      <a:lnTo>
                        <a:pt x="121" y="3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C5C5C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66" name="Freeform 103"/>
                <p:cNvSpPr>
                  <a:spLocks/>
                </p:cNvSpPr>
                <p:nvPr/>
              </p:nvSpPr>
              <p:spPr bwMode="auto">
                <a:xfrm rot="-205763">
                  <a:off x="795" y="707"/>
                  <a:ext cx="287" cy="466"/>
                </a:xfrm>
                <a:custGeom>
                  <a:avLst/>
                  <a:gdLst>
                    <a:gd name="T0" fmla="*/ 3503 w 257"/>
                    <a:gd name="T1" fmla="*/ 0 h 440"/>
                    <a:gd name="T2" fmla="*/ 2813 w 257"/>
                    <a:gd name="T3" fmla="*/ 490 h 440"/>
                    <a:gd name="T4" fmla="*/ 3503 w 257"/>
                    <a:gd name="T5" fmla="*/ 907 h 440"/>
                    <a:gd name="T6" fmla="*/ 4982 w 257"/>
                    <a:gd name="T7" fmla="*/ 1179 h 440"/>
                    <a:gd name="T8" fmla="*/ 5663 w 257"/>
                    <a:gd name="T9" fmla="*/ 1512 h 440"/>
                    <a:gd name="T10" fmla="*/ 5166 w 257"/>
                    <a:gd name="T11" fmla="*/ 1853 h 440"/>
                    <a:gd name="T12" fmla="*/ 4681 w 257"/>
                    <a:gd name="T13" fmla="*/ 2200 h 440"/>
                    <a:gd name="T14" fmla="*/ 3995 w 257"/>
                    <a:gd name="T15" fmla="*/ 2009 h 440"/>
                    <a:gd name="T16" fmla="*/ 3649 w 257"/>
                    <a:gd name="T17" fmla="*/ 1773 h 440"/>
                    <a:gd name="T18" fmla="*/ 2317 w 257"/>
                    <a:gd name="T19" fmla="*/ 1625 h 440"/>
                    <a:gd name="T20" fmla="*/ 1324 w 257"/>
                    <a:gd name="T21" fmla="*/ 1625 h 440"/>
                    <a:gd name="T22" fmla="*/ 151 w 257"/>
                    <a:gd name="T23" fmla="*/ 1553 h 440"/>
                    <a:gd name="T24" fmla="*/ 0 w 257"/>
                    <a:gd name="T25" fmla="*/ 986 h 440"/>
                    <a:gd name="T26" fmla="*/ 1183 w 257"/>
                    <a:gd name="T27" fmla="*/ 572 h 440"/>
                    <a:gd name="T28" fmla="*/ 1490 w 257"/>
                    <a:gd name="T29" fmla="*/ 306 h 440"/>
                    <a:gd name="T30" fmla="*/ 3503 w 257"/>
                    <a:gd name="T31" fmla="*/ 0 h 44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57" h="440">
                      <a:moveTo>
                        <a:pt x="159" y="0"/>
                      </a:moveTo>
                      <a:lnTo>
                        <a:pt x="128" y="98"/>
                      </a:lnTo>
                      <a:lnTo>
                        <a:pt x="159" y="182"/>
                      </a:lnTo>
                      <a:lnTo>
                        <a:pt x="227" y="235"/>
                      </a:lnTo>
                      <a:lnTo>
                        <a:pt x="257" y="303"/>
                      </a:lnTo>
                      <a:lnTo>
                        <a:pt x="235" y="371"/>
                      </a:lnTo>
                      <a:lnTo>
                        <a:pt x="212" y="440"/>
                      </a:lnTo>
                      <a:lnTo>
                        <a:pt x="182" y="402"/>
                      </a:lnTo>
                      <a:lnTo>
                        <a:pt x="166" y="356"/>
                      </a:lnTo>
                      <a:lnTo>
                        <a:pt x="106" y="326"/>
                      </a:lnTo>
                      <a:lnTo>
                        <a:pt x="60" y="326"/>
                      </a:lnTo>
                      <a:lnTo>
                        <a:pt x="7" y="311"/>
                      </a:lnTo>
                      <a:lnTo>
                        <a:pt x="0" y="197"/>
                      </a:lnTo>
                      <a:lnTo>
                        <a:pt x="53" y="114"/>
                      </a:lnTo>
                      <a:lnTo>
                        <a:pt x="68" y="61"/>
                      </a:lnTo>
                      <a:lnTo>
                        <a:pt x="159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89898"/>
                    </a:gs>
                    <a:gs pos="100000">
                      <a:srgbClr val="E5E5E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67" name="Freeform 104"/>
                <p:cNvSpPr>
                  <a:spLocks/>
                </p:cNvSpPr>
                <p:nvPr/>
              </p:nvSpPr>
              <p:spPr bwMode="auto">
                <a:xfrm rot="205350">
                  <a:off x="1125" y="554"/>
                  <a:ext cx="727" cy="240"/>
                </a:xfrm>
                <a:custGeom>
                  <a:avLst/>
                  <a:gdLst>
                    <a:gd name="T0" fmla="*/ 450 w 717"/>
                    <a:gd name="T1" fmla="*/ 2 h 318"/>
                    <a:gd name="T2" fmla="*/ 637 w 717"/>
                    <a:gd name="T3" fmla="*/ 2 h 318"/>
                    <a:gd name="T4" fmla="*/ 755 w 717"/>
                    <a:gd name="T5" fmla="*/ 2 h 318"/>
                    <a:gd name="T6" fmla="*/ 854 w 717"/>
                    <a:gd name="T7" fmla="*/ 2 h 318"/>
                    <a:gd name="T8" fmla="*/ 916 w 717"/>
                    <a:gd name="T9" fmla="*/ 2 h 318"/>
                    <a:gd name="T10" fmla="*/ 1004 w 717"/>
                    <a:gd name="T11" fmla="*/ 2 h 318"/>
                    <a:gd name="T12" fmla="*/ 1056 w 717"/>
                    <a:gd name="T13" fmla="*/ 2 h 318"/>
                    <a:gd name="T14" fmla="*/ 1042 w 717"/>
                    <a:gd name="T15" fmla="*/ 2 h 318"/>
                    <a:gd name="T16" fmla="*/ 890 w 717"/>
                    <a:gd name="T17" fmla="*/ 2 h 318"/>
                    <a:gd name="T18" fmla="*/ 734 w 717"/>
                    <a:gd name="T19" fmla="*/ 2 h 318"/>
                    <a:gd name="T20" fmla="*/ 622 w 717"/>
                    <a:gd name="T21" fmla="*/ 2 h 318"/>
                    <a:gd name="T22" fmla="*/ 441 w 717"/>
                    <a:gd name="T23" fmla="*/ 2 h 318"/>
                    <a:gd name="T24" fmla="*/ 369 w 717"/>
                    <a:gd name="T25" fmla="*/ 2 h 318"/>
                    <a:gd name="T26" fmla="*/ 261 w 717"/>
                    <a:gd name="T27" fmla="*/ 2 h 318"/>
                    <a:gd name="T28" fmla="*/ 70 w 717"/>
                    <a:gd name="T29" fmla="*/ 2 h 318"/>
                    <a:gd name="T30" fmla="*/ 3 w 717"/>
                    <a:gd name="T31" fmla="*/ 2 h 318"/>
                    <a:gd name="T32" fmla="*/ 0 w 717"/>
                    <a:gd name="T33" fmla="*/ 2 h 318"/>
                    <a:gd name="T34" fmla="*/ 64 w 717"/>
                    <a:gd name="T35" fmla="*/ 2 h 318"/>
                    <a:gd name="T36" fmla="*/ 173 w 717"/>
                    <a:gd name="T37" fmla="*/ 0 h 318"/>
                    <a:gd name="T38" fmla="*/ 393 w 717"/>
                    <a:gd name="T39" fmla="*/ 2 h 318"/>
                    <a:gd name="T40" fmla="*/ 478 w 717"/>
                    <a:gd name="T41" fmla="*/ 2 h 318"/>
                    <a:gd name="T42" fmla="*/ 525 w 717"/>
                    <a:gd name="T43" fmla="*/ 2 h 31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717" h="318">
                      <a:moveTo>
                        <a:pt x="306" y="12"/>
                      </a:moveTo>
                      <a:lnTo>
                        <a:pt x="432" y="33"/>
                      </a:lnTo>
                      <a:lnTo>
                        <a:pt x="513" y="75"/>
                      </a:lnTo>
                      <a:lnTo>
                        <a:pt x="579" y="117"/>
                      </a:lnTo>
                      <a:lnTo>
                        <a:pt x="621" y="156"/>
                      </a:lnTo>
                      <a:lnTo>
                        <a:pt x="681" y="219"/>
                      </a:lnTo>
                      <a:lnTo>
                        <a:pt x="717" y="270"/>
                      </a:lnTo>
                      <a:lnTo>
                        <a:pt x="708" y="294"/>
                      </a:lnTo>
                      <a:lnTo>
                        <a:pt x="603" y="318"/>
                      </a:lnTo>
                      <a:lnTo>
                        <a:pt x="498" y="309"/>
                      </a:lnTo>
                      <a:lnTo>
                        <a:pt x="423" y="273"/>
                      </a:lnTo>
                      <a:lnTo>
                        <a:pt x="300" y="195"/>
                      </a:lnTo>
                      <a:lnTo>
                        <a:pt x="249" y="168"/>
                      </a:lnTo>
                      <a:lnTo>
                        <a:pt x="177" y="117"/>
                      </a:lnTo>
                      <a:lnTo>
                        <a:pt x="42" y="84"/>
                      </a:lnTo>
                      <a:lnTo>
                        <a:pt x="3" y="63"/>
                      </a:lnTo>
                      <a:lnTo>
                        <a:pt x="0" y="33"/>
                      </a:lnTo>
                      <a:lnTo>
                        <a:pt x="36" y="6"/>
                      </a:lnTo>
                      <a:lnTo>
                        <a:pt x="117" y="0"/>
                      </a:lnTo>
                      <a:lnTo>
                        <a:pt x="267" y="6"/>
                      </a:lnTo>
                      <a:lnTo>
                        <a:pt x="324" y="21"/>
                      </a:lnTo>
                      <a:lnTo>
                        <a:pt x="357" y="21"/>
                      </a:lnTo>
                    </a:path>
                  </a:pathLst>
                </a:custGeom>
                <a:gradFill rotWithShape="0">
                  <a:gsLst>
                    <a:gs pos="0">
                      <a:srgbClr val="F8F8F8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68" name="Freeform 105"/>
                <p:cNvSpPr>
                  <a:spLocks/>
                </p:cNvSpPr>
                <p:nvPr/>
              </p:nvSpPr>
              <p:spPr bwMode="auto">
                <a:xfrm rot="205350">
                  <a:off x="1513" y="465"/>
                  <a:ext cx="292" cy="210"/>
                </a:xfrm>
                <a:custGeom>
                  <a:avLst/>
                  <a:gdLst>
                    <a:gd name="T0" fmla="*/ 373 w 270"/>
                    <a:gd name="T1" fmla="*/ 12 h 219"/>
                    <a:gd name="T2" fmla="*/ 836 w 270"/>
                    <a:gd name="T3" fmla="*/ 15 h 219"/>
                    <a:gd name="T4" fmla="*/ 1315 w 270"/>
                    <a:gd name="T5" fmla="*/ 28 h 219"/>
                    <a:gd name="T6" fmla="*/ 1722 w 270"/>
                    <a:gd name="T7" fmla="*/ 38 h 219"/>
                    <a:gd name="T8" fmla="*/ 2279 w 270"/>
                    <a:gd name="T9" fmla="*/ 55 h 219"/>
                    <a:gd name="T10" fmla="*/ 2358 w 270"/>
                    <a:gd name="T11" fmla="*/ 62 h 219"/>
                    <a:gd name="T12" fmla="*/ 2419 w 270"/>
                    <a:gd name="T13" fmla="*/ 68 h 219"/>
                    <a:gd name="T14" fmla="*/ 2178 w 270"/>
                    <a:gd name="T15" fmla="*/ 58 h 219"/>
                    <a:gd name="T16" fmla="*/ 1700 w 270"/>
                    <a:gd name="T17" fmla="*/ 43 h 219"/>
                    <a:gd name="T18" fmla="*/ 1124 w 270"/>
                    <a:gd name="T19" fmla="*/ 31 h 219"/>
                    <a:gd name="T20" fmla="*/ 779 w 270"/>
                    <a:gd name="T21" fmla="*/ 25 h 219"/>
                    <a:gd name="T22" fmla="*/ 510 w 270"/>
                    <a:gd name="T23" fmla="*/ 18 h 219"/>
                    <a:gd name="T24" fmla="*/ 319 w 270"/>
                    <a:gd name="T25" fmla="*/ 12 h 219"/>
                    <a:gd name="T26" fmla="*/ 0 w 270"/>
                    <a:gd name="T27" fmla="*/ 0 h 219"/>
                    <a:gd name="T28" fmla="*/ 373 w 270"/>
                    <a:gd name="T29" fmla="*/ 12 h 21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70" h="219">
                      <a:moveTo>
                        <a:pt x="42" y="18"/>
                      </a:moveTo>
                      <a:lnTo>
                        <a:pt x="93" y="51"/>
                      </a:lnTo>
                      <a:lnTo>
                        <a:pt x="147" y="87"/>
                      </a:lnTo>
                      <a:lnTo>
                        <a:pt x="192" y="123"/>
                      </a:lnTo>
                      <a:lnTo>
                        <a:pt x="255" y="177"/>
                      </a:lnTo>
                      <a:lnTo>
                        <a:pt x="264" y="201"/>
                      </a:lnTo>
                      <a:lnTo>
                        <a:pt x="270" y="219"/>
                      </a:lnTo>
                      <a:lnTo>
                        <a:pt x="243" y="189"/>
                      </a:lnTo>
                      <a:lnTo>
                        <a:pt x="189" y="138"/>
                      </a:lnTo>
                      <a:lnTo>
                        <a:pt x="126" y="96"/>
                      </a:lnTo>
                      <a:lnTo>
                        <a:pt x="87" y="75"/>
                      </a:lnTo>
                      <a:lnTo>
                        <a:pt x="57" y="57"/>
                      </a:lnTo>
                      <a:lnTo>
                        <a:pt x="36" y="42"/>
                      </a:lnTo>
                      <a:lnTo>
                        <a:pt x="0" y="0"/>
                      </a:lnTo>
                      <a:lnTo>
                        <a:pt x="42" y="18"/>
                      </a:lnTo>
                      <a:close/>
                    </a:path>
                  </a:pathLst>
                </a:custGeom>
                <a:solidFill>
                  <a:srgbClr val="B2B2B2">
                    <a:alpha val="5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69" name="Line 106"/>
                <p:cNvSpPr>
                  <a:spLocks noChangeShapeType="1"/>
                </p:cNvSpPr>
                <p:nvPr/>
              </p:nvSpPr>
              <p:spPr bwMode="auto">
                <a:xfrm rot="205350" flipH="1" flipV="1">
                  <a:off x="1224" y="1921"/>
                  <a:ext cx="136" cy="60"/>
                </a:xfrm>
                <a:prstGeom prst="line">
                  <a:avLst/>
                </a:prstGeom>
                <a:noFill/>
                <a:ln w="762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70" name="Line 107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470" y="1788"/>
                  <a:ext cx="157" cy="9"/>
                </a:xfrm>
                <a:prstGeom prst="line">
                  <a:avLst/>
                </a:prstGeom>
                <a:noFill/>
                <a:ln w="762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71" name="Line 108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430" y="1783"/>
                  <a:ext cx="81" cy="51"/>
                </a:xfrm>
                <a:prstGeom prst="line">
                  <a:avLst/>
                </a:prstGeom>
                <a:noFill/>
                <a:ln w="76200">
                  <a:solidFill>
                    <a:srgbClr val="D4D4D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72" name="Line 109"/>
                <p:cNvSpPr>
                  <a:spLocks noChangeShapeType="1"/>
                </p:cNvSpPr>
                <p:nvPr/>
              </p:nvSpPr>
              <p:spPr bwMode="auto">
                <a:xfrm rot="205350" flipH="1" flipV="1">
                  <a:off x="1565" y="1837"/>
                  <a:ext cx="138" cy="43"/>
                </a:xfrm>
                <a:prstGeom prst="line">
                  <a:avLst/>
                </a:prstGeom>
                <a:noFill/>
                <a:ln w="76200">
                  <a:solidFill>
                    <a:srgbClr val="C7C7C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73" name="Line 110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636" y="1869"/>
                  <a:ext cx="57" cy="75"/>
                </a:xfrm>
                <a:prstGeom prst="line">
                  <a:avLst/>
                </a:prstGeom>
                <a:noFill/>
                <a:ln w="76200">
                  <a:solidFill>
                    <a:srgbClr val="C7C7C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74" name="Line 111"/>
                <p:cNvSpPr>
                  <a:spLocks noChangeShapeType="1"/>
                </p:cNvSpPr>
                <p:nvPr/>
              </p:nvSpPr>
              <p:spPr bwMode="auto">
                <a:xfrm rot="205350" flipH="1" flipV="1">
                  <a:off x="1285" y="1855"/>
                  <a:ext cx="105" cy="98"/>
                </a:xfrm>
                <a:prstGeom prst="line">
                  <a:avLst/>
                </a:prstGeom>
                <a:noFill/>
                <a:ln w="76200">
                  <a:solidFill>
                    <a:srgbClr val="D4D4D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75" name="Line 112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361" y="1972"/>
                  <a:ext cx="246" cy="19"/>
                </a:xfrm>
                <a:prstGeom prst="line">
                  <a:avLst/>
                </a:prstGeom>
                <a:noFill/>
                <a:ln w="571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76" name="Line 113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518" y="1923"/>
                  <a:ext cx="167" cy="103"/>
                </a:xfrm>
                <a:prstGeom prst="line">
                  <a:avLst/>
                </a:prstGeom>
                <a:noFill/>
                <a:ln w="571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77" name="Line 114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693" y="1852"/>
                  <a:ext cx="50" cy="92"/>
                </a:xfrm>
                <a:prstGeom prst="line">
                  <a:avLst/>
                </a:prstGeom>
                <a:noFill/>
                <a:ln w="76200">
                  <a:solidFill>
                    <a:srgbClr val="C7C7C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78" name="Line 115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542" y="1773"/>
                  <a:ext cx="143" cy="12"/>
                </a:xfrm>
                <a:prstGeom prst="line">
                  <a:avLst/>
                </a:prstGeom>
                <a:noFill/>
                <a:ln w="76200">
                  <a:solidFill>
                    <a:srgbClr val="90909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79" name="Line 116"/>
                <p:cNvSpPr>
                  <a:spLocks noChangeShapeType="1"/>
                </p:cNvSpPr>
                <p:nvPr/>
              </p:nvSpPr>
              <p:spPr bwMode="auto">
                <a:xfrm rot="205350" flipH="1" flipV="1">
                  <a:off x="1074" y="1844"/>
                  <a:ext cx="163" cy="65"/>
                </a:xfrm>
                <a:prstGeom prst="line">
                  <a:avLst/>
                </a:prstGeom>
                <a:noFill/>
                <a:ln w="76200">
                  <a:solidFill>
                    <a:srgbClr val="BABAB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80" name="Line 117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342" y="1714"/>
                  <a:ext cx="80" cy="51"/>
                </a:xfrm>
                <a:prstGeom prst="line">
                  <a:avLst/>
                </a:prstGeom>
                <a:noFill/>
                <a:ln w="76200">
                  <a:solidFill>
                    <a:srgbClr val="BFBF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81" name="Line 118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513" y="1571"/>
                  <a:ext cx="50" cy="43"/>
                </a:xfrm>
                <a:prstGeom prst="line">
                  <a:avLst/>
                </a:prstGeom>
                <a:noFill/>
                <a:ln w="19050">
                  <a:solidFill>
                    <a:srgbClr val="BFBF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82" name="Line 119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501" y="1563"/>
                  <a:ext cx="36" cy="41"/>
                </a:xfrm>
                <a:prstGeom prst="line">
                  <a:avLst/>
                </a:prstGeom>
                <a:noFill/>
                <a:ln w="19050">
                  <a:solidFill>
                    <a:srgbClr val="BFBF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83" name="Line 120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599" y="1623"/>
                  <a:ext cx="29" cy="51"/>
                </a:xfrm>
                <a:prstGeom prst="line">
                  <a:avLst/>
                </a:prstGeom>
                <a:noFill/>
                <a:ln w="19050">
                  <a:solidFill>
                    <a:srgbClr val="BFBF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84" name="Line 121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564" y="1630"/>
                  <a:ext cx="18" cy="46"/>
                </a:xfrm>
                <a:prstGeom prst="line">
                  <a:avLst/>
                </a:prstGeom>
                <a:noFill/>
                <a:ln w="19050">
                  <a:solidFill>
                    <a:srgbClr val="BFBF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85" name="Line 122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416" y="1621"/>
                  <a:ext cx="31" cy="80"/>
                </a:xfrm>
                <a:prstGeom prst="line">
                  <a:avLst/>
                </a:prstGeom>
                <a:noFill/>
                <a:ln w="19050">
                  <a:solidFill>
                    <a:srgbClr val="A9A9A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86" name="Line 123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482" y="1610"/>
                  <a:ext cx="8" cy="38"/>
                </a:xfrm>
                <a:prstGeom prst="line">
                  <a:avLst/>
                </a:prstGeom>
                <a:noFill/>
                <a:ln w="19050">
                  <a:solidFill>
                    <a:srgbClr val="BFBF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87" name="Line 124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494" y="1653"/>
                  <a:ext cx="18" cy="41"/>
                </a:xfrm>
                <a:prstGeom prst="line">
                  <a:avLst/>
                </a:prstGeom>
                <a:noFill/>
                <a:ln w="19050">
                  <a:solidFill>
                    <a:srgbClr val="A9A9A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88" name="Line 125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451" y="1617"/>
                  <a:ext cx="17" cy="97"/>
                </a:xfrm>
                <a:prstGeom prst="line">
                  <a:avLst/>
                </a:prstGeom>
                <a:noFill/>
                <a:ln w="19050">
                  <a:solidFill>
                    <a:srgbClr val="A9A9A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89" name="Line 126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527" y="1652"/>
                  <a:ext cx="11" cy="35"/>
                </a:xfrm>
                <a:prstGeom prst="line">
                  <a:avLst/>
                </a:prstGeom>
                <a:noFill/>
                <a:ln w="19050">
                  <a:solidFill>
                    <a:srgbClr val="A9A9A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90" name="Line 127"/>
                <p:cNvSpPr>
                  <a:spLocks noChangeShapeType="1"/>
                </p:cNvSpPr>
                <p:nvPr/>
              </p:nvSpPr>
              <p:spPr bwMode="auto">
                <a:xfrm rot="205350">
                  <a:off x="1689" y="1597"/>
                  <a:ext cx="3" cy="48"/>
                </a:xfrm>
                <a:prstGeom prst="line">
                  <a:avLst/>
                </a:prstGeom>
                <a:noFill/>
                <a:ln w="19050">
                  <a:solidFill>
                    <a:srgbClr val="90909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91" name="Line 128"/>
                <p:cNvSpPr>
                  <a:spLocks noChangeShapeType="1"/>
                </p:cNvSpPr>
                <p:nvPr/>
              </p:nvSpPr>
              <p:spPr bwMode="auto">
                <a:xfrm rot="205350">
                  <a:off x="1767" y="1640"/>
                  <a:ext cx="28" cy="53"/>
                </a:xfrm>
                <a:prstGeom prst="line">
                  <a:avLst/>
                </a:prstGeom>
                <a:noFill/>
                <a:ln w="19050">
                  <a:solidFill>
                    <a:srgbClr val="90909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92" name="Line 129"/>
                <p:cNvSpPr>
                  <a:spLocks noChangeShapeType="1"/>
                </p:cNvSpPr>
                <p:nvPr/>
              </p:nvSpPr>
              <p:spPr bwMode="auto">
                <a:xfrm rot="205350">
                  <a:off x="1766" y="1601"/>
                  <a:ext cx="26" cy="51"/>
                </a:xfrm>
                <a:prstGeom prst="line">
                  <a:avLst/>
                </a:prstGeom>
                <a:noFill/>
                <a:ln w="19050">
                  <a:solidFill>
                    <a:srgbClr val="90909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93" name="Line 130"/>
                <p:cNvSpPr>
                  <a:spLocks noChangeShapeType="1"/>
                </p:cNvSpPr>
                <p:nvPr/>
              </p:nvSpPr>
              <p:spPr bwMode="auto">
                <a:xfrm rot="205350">
                  <a:off x="1713" y="1628"/>
                  <a:ext cx="7" cy="38"/>
                </a:xfrm>
                <a:prstGeom prst="line">
                  <a:avLst/>
                </a:prstGeom>
                <a:noFill/>
                <a:ln w="19050">
                  <a:solidFill>
                    <a:srgbClr val="90909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94" name="Line 131"/>
                <p:cNvSpPr>
                  <a:spLocks noChangeShapeType="1"/>
                </p:cNvSpPr>
                <p:nvPr/>
              </p:nvSpPr>
              <p:spPr bwMode="auto">
                <a:xfrm rot="205350">
                  <a:off x="1092" y="1975"/>
                  <a:ext cx="120" cy="60"/>
                </a:xfrm>
                <a:prstGeom prst="line">
                  <a:avLst/>
                </a:prstGeom>
                <a:noFill/>
                <a:ln w="57150">
                  <a:solidFill>
                    <a:srgbClr val="90909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95" name="Line 132"/>
                <p:cNvSpPr>
                  <a:spLocks noChangeShapeType="1"/>
                </p:cNvSpPr>
                <p:nvPr/>
              </p:nvSpPr>
              <p:spPr bwMode="auto">
                <a:xfrm rot="205350">
                  <a:off x="1211" y="2030"/>
                  <a:ext cx="144" cy="38"/>
                </a:xfrm>
                <a:prstGeom prst="line">
                  <a:avLst/>
                </a:prstGeom>
                <a:noFill/>
                <a:ln w="57150">
                  <a:solidFill>
                    <a:srgbClr val="90909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96" name="Line 133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345" y="2037"/>
                  <a:ext cx="169" cy="43"/>
                </a:xfrm>
                <a:prstGeom prst="line">
                  <a:avLst/>
                </a:prstGeom>
                <a:noFill/>
                <a:ln w="57150">
                  <a:solidFill>
                    <a:srgbClr val="90909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97" name="Line 134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296" y="1989"/>
                  <a:ext cx="219" cy="4"/>
                </a:xfrm>
                <a:prstGeom prst="line">
                  <a:avLst/>
                </a:prstGeom>
                <a:noFill/>
                <a:ln w="762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98" name="Line 135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444" y="1989"/>
                  <a:ext cx="144" cy="79"/>
                </a:xfrm>
                <a:prstGeom prst="line">
                  <a:avLst/>
                </a:prstGeom>
                <a:noFill/>
                <a:ln w="57150">
                  <a:solidFill>
                    <a:srgbClr val="90909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99" name="Freeform 136"/>
                <p:cNvSpPr>
                  <a:spLocks/>
                </p:cNvSpPr>
                <p:nvPr/>
              </p:nvSpPr>
              <p:spPr bwMode="auto">
                <a:xfrm rot="133703">
                  <a:off x="1293" y="1210"/>
                  <a:ext cx="109" cy="85"/>
                </a:xfrm>
                <a:custGeom>
                  <a:avLst/>
                  <a:gdLst>
                    <a:gd name="T0" fmla="*/ 0 w 219"/>
                    <a:gd name="T1" fmla="*/ 1 h 137"/>
                    <a:gd name="T2" fmla="*/ 0 w 219"/>
                    <a:gd name="T3" fmla="*/ 1 h 137"/>
                    <a:gd name="T4" fmla="*/ 0 w 219"/>
                    <a:gd name="T5" fmla="*/ 1 h 137"/>
                    <a:gd name="T6" fmla="*/ 0 w 219"/>
                    <a:gd name="T7" fmla="*/ 1 h 137"/>
                    <a:gd name="T8" fmla="*/ 0 w 219"/>
                    <a:gd name="T9" fmla="*/ 1 h 137"/>
                    <a:gd name="T10" fmla="*/ 0 w 219"/>
                    <a:gd name="T11" fmla="*/ 1 h 137"/>
                    <a:gd name="T12" fmla="*/ 0 w 219"/>
                    <a:gd name="T13" fmla="*/ 1 h 137"/>
                    <a:gd name="T14" fmla="*/ 0 w 219"/>
                    <a:gd name="T15" fmla="*/ 0 h 137"/>
                    <a:gd name="T16" fmla="*/ 0 w 219"/>
                    <a:gd name="T17" fmla="*/ 1 h 13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9" h="137">
                      <a:moveTo>
                        <a:pt x="30" y="16"/>
                      </a:moveTo>
                      <a:lnTo>
                        <a:pt x="0" y="53"/>
                      </a:lnTo>
                      <a:lnTo>
                        <a:pt x="0" y="99"/>
                      </a:lnTo>
                      <a:lnTo>
                        <a:pt x="30" y="137"/>
                      </a:lnTo>
                      <a:lnTo>
                        <a:pt x="151" y="137"/>
                      </a:lnTo>
                      <a:lnTo>
                        <a:pt x="197" y="99"/>
                      </a:lnTo>
                      <a:lnTo>
                        <a:pt x="219" y="8"/>
                      </a:lnTo>
                      <a:lnTo>
                        <a:pt x="90" y="0"/>
                      </a:lnTo>
                      <a:lnTo>
                        <a:pt x="30" y="1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A7A7A"/>
                    </a:gs>
                    <a:gs pos="100000">
                      <a:srgbClr val="4D4D4D"/>
                    </a:gs>
                  </a:gsLst>
                  <a:path path="rect">
                    <a:fillToRect r="100000" b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bg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00" name="Oval 137"/>
                <p:cNvSpPr>
                  <a:spLocks noChangeArrowheads="1"/>
                </p:cNvSpPr>
                <p:nvPr/>
              </p:nvSpPr>
              <p:spPr bwMode="auto">
                <a:xfrm rot="382436">
                  <a:off x="1310" y="1231"/>
                  <a:ext cx="37" cy="3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AEAEAE"/>
                    </a:gs>
                    <a:gs pos="100000">
                      <a:srgbClr val="666666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bg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01" name="Line 138"/>
                <p:cNvSpPr>
                  <a:spLocks noChangeShapeType="1"/>
                </p:cNvSpPr>
                <p:nvPr/>
              </p:nvSpPr>
              <p:spPr bwMode="auto">
                <a:xfrm rot="382436">
                  <a:off x="1363" y="1214"/>
                  <a:ext cx="91" cy="30"/>
                </a:xfrm>
                <a:prstGeom prst="line">
                  <a:avLst/>
                </a:prstGeom>
                <a:noFill/>
                <a:ln w="57150">
                  <a:solidFill>
                    <a:srgbClr val="74747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02" name="Line 139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798" y="1059"/>
                  <a:ext cx="61" cy="34"/>
                </a:xfrm>
                <a:prstGeom prst="line">
                  <a:avLst/>
                </a:prstGeom>
                <a:noFill/>
                <a:ln w="57150">
                  <a:solidFill>
                    <a:srgbClr val="D6D6D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03" name="Freeform 140"/>
                <p:cNvSpPr>
                  <a:spLocks/>
                </p:cNvSpPr>
                <p:nvPr/>
              </p:nvSpPr>
              <p:spPr bwMode="auto">
                <a:xfrm>
                  <a:off x="1323" y="1506"/>
                  <a:ext cx="233" cy="226"/>
                </a:xfrm>
                <a:custGeom>
                  <a:avLst/>
                  <a:gdLst>
                    <a:gd name="T0" fmla="*/ 34707 w 190"/>
                    <a:gd name="T1" fmla="*/ 0 h 219"/>
                    <a:gd name="T2" fmla="*/ 57484 w 190"/>
                    <a:gd name="T3" fmla="*/ 88 h 219"/>
                    <a:gd name="T4" fmla="*/ 36506 w 190"/>
                    <a:gd name="T5" fmla="*/ 255 h 219"/>
                    <a:gd name="T6" fmla="*/ 23079 w 190"/>
                    <a:gd name="T7" fmla="*/ 291 h 219"/>
                    <a:gd name="T8" fmla="*/ 20542 w 190"/>
                    <a:gd name="T9" fmla="*/ 439 h 219"/>
                    <a:gd name="T10" fmla="*/ 0 w 190"/>
                    <a:gd name="T11" fmla="*/ 528 h 219"/>
                    <a:gd name="T12" fmla="*/ 4387 w 190"/>
                    <a:gd name="T13" fmla="*/ 384 h 219"/>
                    <a:gd name="T14" fmla="*/ 18546 w 190"/>
                    <a:gd name="T15" fmla="*/ 162 h 219"/>
                    <a:gd name="T16" fmla="*/ 34707 w 190"/>
                    <a:gd name="T17" fmla="*/ 0 h 21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90" h="219">
                      <a:moveTo>
                        <a:pt x="114" y="0"/>
                      </a:moveTo>
                      <a:lnTo>
                        <a:pt x="190" y="38"/>
                      </a:lnTo>
                      <a:lnTo>
                        <a:pt x="121" y="106"/>
                      </a:lnTo>
                      <a:lnTo>
                        <a:pt x="76" y="121"/>
                      </a:lnTo>
                      <a:lnTo>
                        <a:pt x="68" y="182"/>
                      </a:lnTo>
                      <a:lnTo>
                        <a:pt x="0" y="219"/>
                      </a:lnTo>
                      <a:lnTo>
                        <a:pt x="15" y="159"/>
                      </a:lnTo>
                      <a:lnTo>
                        <a:pt x="61" y="68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AEAEA"/>
                    </a:gs>
                    <a:gs pos="100000">
                      <a:srgbClr val="DCDCDC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04" name="Freeform 141"/>
                <p:cNvSpPr>
                  <a:spLocks/>
                </p:cNvSpPr>
                <p:nvPr/>
              </p:nvSpPr>
              <p:spPr bwMode="auto">
                <a:xfrm>
                  <a:off x="1294" y="1716"/>
                  <a:ext cx="446" cy="251"/>
                </a:xfrm>
                <a:custGeom>
                  <a:avLst/>
                  <a:gdLst>
                    <a:gd name="T0" fmla="*/ 15844220 w 288"/>
                    <a:gd name="T1" fmla="*/ 0 h 159"/>
                    <a:gd name="T2" fmla="*/ 28492552 w 288"/>
                    <a:gd name="T3" fmla="*/ 5449793 h 159"/>
                    <a:gd name="T4" fmla="*/ 17434761 w 288"/>
                    <a:gd name="T5" fmla="*/ 21723976 h 159"/>
                    <a:gd name="T6" fmla="*/ 22287702 w 288"/>
                    <a:gd name="T7" fmla="*/ 37751191 h 159"/>
                    <a:gd name="T8" fmla="*/ 34818410 w 288"/>
                    <a:gd name="T9" fmla="*/ 21723976 h 159"/>
                    <a:gd name="T10" fmla="*/ 45849224 w 288"/>
                    <a:gd name="T11" fmla="*/ 26962227 h 159"/>
                    <a:gd name="T12" fmla="*/ 48940295 w 288"/>
                    <a:gd name="T13" fmla="*/ 46021597 h 159"/>
                    <a:gd name="T14" fmla="*/ 59967991 w 288"/>
                    <a:gd name="T15" fmla="*/ 48692137 h 159"/>
                    <a:gd name="T16" fmla="*/ 45849224 w 288"/>
                    <a:gd name="T17" fmla="*/ 56609296 h 159"/>
                    <a:gd name="T18" fmla="*/ 18924740 w 288"/>
                    <a:gd name="T19" fmla="*/ 54136791 h 159"/>
                    <a:gd name="T20" fmla="*/ 6443433 w 288"/>
                    <a:gd name="T21" fmla="*/ 48692137 h 159"/>
                    <a:gd name="T22" fmla="*/ 1630093 w 288"/>
                    <a:gd name="T23" fmla="*/ 35171268 h 159"/>
                    <a:gd name="T24" fmla="*/ 0 w 288"/>
                    <a:gd name="T25" fmla="*/ 11063256 h 159"/>
                    <a:gd name="T26" fmla="*/ 15844220 w 288"/>
                    <a:gd name="T27" fmla="*/ 0 h 15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88" h="159">
                      <a:moveTo>
                        <a:pt x="76" y="0"/>
                      </a:moveTo>
                      <a:lnTo>
                        <a:pt x="137" y="15"/>
                      </a:lnTo>
                      <a:lnTo>
                        <a:pt x="84" y="61"/>
                      </a:lnTo>
                      <a:lnTo>
                        <a:pt x="107" y="106"/>
                      </a:lnTo>
                      <a:lnTo>
                        <a:pt x="167" y="61"/>
                      </a:lnTo>
                      <a:lnTo>
                        <a:pt x="220" y="76"/>
                      </a:lnTo>
                      <a:lnTo>
                        <a:pt x="235" y="129"/>
                      </a:lnTo>
                      <a:lnTo>
                        <a:pt x="288" y="137"/>
                      </a:lnTo>
                      <a:lnTo>
                        <a:pt x="220" y="159"/>
                      </a:lnTo>
                      <a:lnTo>
                        <a:pt x="91" y="152"/>
                      </a:lnTo>
                      <a:lnTo>
                        <a:pt x="31" y="137"/>
                      </a:lnTo>
                      <a:lnTo>
                        <a:pt x="8" y="99"/>
                      </a:lnTo>
                      <a:lnTo>
                        <a:pt x="0" y="31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AEAEA"/>
                    </a:gs>
                    <a:gs pos="100000">
                      <a:srgbClr val="D3D3D3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05" name="Freeform 142"/>
                <p:cNvSpPr>
                  <a:spLocks/>
                </p:cNvSpPr>
                <p:nvPr/>
              </p:nvSpPr>
              <p:spPr bwMode="auto">
                <a:xfrm rot="1231030">
                  <a:off x="823" y="543"/>
                  <a:ext cx="165" cy="334"/>
                </a:xfrm>
                <a:custGeom>
                  <a:avLst/>
                  <a:gdLst>
                    <a:gd name="T0" fmla="*/ 23347248 w 106"/>
                    <a:gd name="T1" fmla="*/ 7430 h 272"/>
                    <a:gd name="T2" fmla="*/ 21168242 w 106"/>
                    <a:gd name="T3" fmla="*/ 16547 h 272"/>
                    <a:gd name="T4" fmla="*/ 20836762 w 106"/>
                    <a:gd name="T5" fmla="*/ 27280 h 272"/>
                    <a:gd name="T6" fmla="*/ 22446354 w 106"/>
                    <a:gd name="T7" fmla="*/ 45269 h 272"/>
                    <a:gd name="T8" fmla="*/ 20367591 w 106"/>
                    <a:gd name="T9" fmla="*/ 60215 h 272"/>
                    <a:gd name="T10" fmla="*/ 15882419 w 106"/>
                    <a:gd name="T11" fmla="*/ 74403 h 272"/>
                    <a:gd name="T12" fmla="*/ 6429788 w 106"/>
                    <a:gd name="T13" fmla="*/ 84843 h 272"/>
                    <a:gd name="T14" fmla="*/ 327853 w 106"/>
                    <a:gd name="T15" fmla="*/ 85353 h 272"/>
                    <a:gd name="T16" fmla="*/ 5016118 w 106"/>
                    <a:gd name="T17" fmla="*/ 73064 h 272"/>
                    <a:gd name="T18" fmla="*/ 3549097 w 106"/>
                    <a:gd name="T19" fmla="*/ 58161 h 272"/>
                    <a:gd name="T20" fmla="*/ 0 w 106"/>
                    <a:gd name="T21" fmla="*/ 49118 h 272"/>
                    <a:gd name="T22" fmla="*/ 327853 w 106"/>
                    <a:gd name="T23" fmla="*/ 36288 h 272"/>
                    <a:gd name="T24" fmla="*/ 5287444 w 106"/>
                    <a:gd name="T25" fmla="*/ 16215 h 272"/>
                    <a:gd name="T26" fmla="*/ 17590645 w 106"/>
                    <a:gd name="T27" fmla="*/ 6481 h 272"/>
                    <a:gd name="T28" fmla="*/ 25514029 w 106"/>
                    <a:gd name="T29" fmla="*/ 0 h 272"/>
                    <a:gd name="T30" fmla="*/ 23019113 w 106"/>
                    <a:gd name="T31" fmla="*/ 10974 h 27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06" h="272">
                      <a:moveTo>
                        <a:pt x="97" y="24"/>
                      </a:moveTo>
                      <a:lnTo>
                        <a:pt x="88" y="53"/>
                      </a:lnTo>
                      <a:lnTo>
                        <a:pt x="87" y="87"/>
                      </a:lnTo>
                      <a:lnTo>
                        <a:pt x="93" y="144"/>
                      </a:lnTo>
                      <a:lnTo>
                        <a:pt x="85" y="191"/>
                      </a:lnTo>
                      <a:lnTo>
                        <a:pt x="66" y="237"/>
                      </a:lnTo>
                      <a:lnTo>
                        <a:pt x="27" y="270"/>
                      </a:lnTo>
                      <a:lnTo>
                        <a:pt x="1" y="272"/>
                      </a:lnTo>
                      <a:lnTo>
                        <a:pt x="21" y="233"/>
                      </a:lnTo>
                      <a:lnTo>
                        <a:pt x="15" y="185"/>
                      </a:lnTo>
                      <a:lnTo>
                        <a:pt x="0" y="156"/>
                      </a:lnTo>
                      <a:lnTo>
                        <a:pt x="1" y="116"/>
                      </a:lnTo>
                      <a:lnTo>
                        <a:pt x="22" y="51"/>
                      </a:lnTo>
                      <a:cubicBezTo>
                        <a:pt x="72" y="21"/>
                        <a:pt x="58" y="35"/>
                        <a:pt x="73" y="20"/>
                      </a:cubicBezTo>
                      <a:lnTo>
                        <a:pt x="106" y="0"/>
                      </a:lnTo>
                      <a:lnTo>
                        <a:pt x="96" y="35"/>
                      </a:lnTo>
                    </a:path>
                  </a:pathLst>
                </a:custGeom>
                <a:gradFill rotWithShape="0">
                  <a:gsLst>
                    <a:gs pos="0">
                      <a:srgbClr val="949494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06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817" y="1111"/>
                  <a:ext cx="82" cy="23"/>
                </a:xfrm>
                <a:prstGeom prst="line">
                  <a:avLst/>
                </a:prstGeom>
                <a:noFill/>
                <a:ln w="76200">
                  <a:solidFill>
                    <a:srgbClr val="CCCC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07" name="Freeform 144"/>
                <p:cNvSpPr>
                  <a:spLocks/>
                </p:cNvSpPr>
                <p:nvPr/>
              </p:nvSpPr>
              <p:spPr bwMode="auto">
                <a:xfrm rot="415860">
                  <a:off x="770" y="1504"/>
                  <a:ext cx="505" cy="439"/>
                </a:xfrm>
                <a:custGeom>
                  <a:avLst/>
                  <a:gdLst>
                    <a:gd name="T0" fmla="*/ 287 w 455"/>
                    <a:gd name="T1" fmla="*/ 0 h 439"/>
                    <a:gd name="T2" fmla="*/ 1119 w 455"/>
                    <a:gd name="T3" fmla="*/ 113 h 439"/>
                    <a:gd name="T4" fmla="*/ 2251 w 455"/>
                    <a:gd name="T5" fmla="*/ 197 h 439"/>
                    <a:gd name="T6" fmla="*/ 4929 w 455"/>
                    <a:gd name="T7" fmla="*/ 295 h 439"/>
                    <a:gd name="T8" fmla="*/ 5598 w 455"/>
                    <a:gd name="T9" fmla="*/ 333 h 439"/>
                    <a:gd name="T10" fmla="*/ 7727 w 455"/>
                    <a:gd name="T11" fmla="*/ 386 h 439"/>
                    <a:gd name="T12" fmla="*/ 8425 w 455"/>
                    <a:gd name="T13" fmla="*/ 439 h 439"/>
                    <a:gd name="T14" fmla="*/ 6606 w 455"/>
                    <a:gd name="T15" fmla="*/ 409 h 439"/>
                    <a:gd name="T16" fmla="*/ 3521 w 455"/>
                    <a:gd name="T17" fmla="*/ 318 h 439"/>
                    <a:gd name="T18" fmla="*/ 868 w 455"/>
                    <a:gd name="T19" fmla="*/ 197 h 439"/>
                    <a:gd name="T20" fmla="*/ 0 w 455"/>
                    <a:gd name="T21" fmla="*/ 76 h 439"/>
                    <a:gd name="T22" fmla="*/ 287 w 455"/>
                    <a:gd name="T23" fmla="*/ 0 h 43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455" h="439">
                      <a:moveTo>
                        <a:pt x="15" y="0"/>
                      </a:moveTo>
                      <a:lnTo>
                        <a:pt x="61" y="113"/>
                      </a:lnTo>
                      <a:lnTo>
                        <a:pt x="122" y="197"/>
                      </a:lnTo>
                      <a:lnTo>
                        <a:pt x="266" y="295"/>
                      </a:lnTo>
                      <a:lnTo>
                        <a:pt x="303" y="333"/>
                      </a:lnTo>
                      <a:lnTo>
                        <a:pt x="417" y="386"/>
                      </a:lnTo>
                      <a:lnTo>
                        <a:pt x="455" y="439"/>
                      </a:lnTo>
                      <a:lnTo>
                        <a:pt x="357" y="409"/>
                      </a:lnTo>
                      <a:lnTo>
                        <a:pt x="190" y="318"/>
                      </a:lnTo>
                      <a:lnTo>
                        <a:pt x="46" y="197"/>
                      </a:lnTo>
                      <a:lnTo>
                        <a:pt x="0" y="76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E8E8E"/>
                    </a:gs>
                    <a:gs pos="100000">
                      <a:srgbClr val="A5A5A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08" name="Freeform 145"/>
                <p:cNvSpPr>
                  <a:spLocks/>
                </p:cNvSpPr>
                <p:nvPr/>
              </p:nvSpPr>
              <p:spPr bwMode="auto">
                <a:xfrm rot="-886075">
                  <a:off x="1308" y="1579"/>
                  <a:ext cx="327" cy="149"/>
                </a:xfrm>
                <a:custGeom>
                  <a:avLst/>
                  <a:gdLst>
                    <a:gd name="T0" fmla="*/ 264984 w 250"/>
                    <a:gd name="T1" fmla="*/ 0 h 144"/>
                    <a:gd name="T2" fmla="*/ 447832 w 250"/>
                    <a:gd name="T3" fmla="*/ 43 h 144"/>
                    <a:gd name="T4" fmla="*/ 460409 w 250"/>
                    <a:gd name="T5" fmla="*/ 198 h 144"/>
                    <a:gd name="T6" fmla="*/ 363166 w 250"/>
                    <a:gd name="T7" fmla="*/ 333 h 144"/>
                    <a:gd name="T8" fmla="*/ 138732 w 250"/>
                    <a:gd name="T9" fmla="*/ 311 h 144"/>
                    <a:gd name="T10" fmla="*/ 0 w 250"/>
                    <a:gd name="T11" fmla="*/ 376 h 144"/>
                    <a:gd name="T12" fmla="*/ 42063 w 250"/>
                    <a:gd name="T13" fmla="*/ 277 h 144"/>
                    <a:gd name="T14" fmla="*/ 70041 w 250"/>
                    <a:gd name="T15" fmla="*/ 155 h 144"/>
                    <a:gd name="T16" fmla="*/ 195564 w 250"/>
                    <a:gd name="T17" fmla="*/ 96 h 144"/>
                    <a:gd name="T18" fmla="*/ 264984 w 250"/>
                    <a:gd name="T19" fmla="*/ 0 h 1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50" h="144">
                      <a:moveTo>
                        <a:pt x="144" y="0"/>
                      </a:moveTo>
                      <a:lnTo>
                        <a:pt x="243" y="15"/>
                      </a:lnTo>
                      <a:lnTo>
                        <a:pt x="250" y="76"/>
                      </a:lnTo>
                      <a:lnTo>
                        <a:pt x="197" y="129"/>
                      </a:lnTo>
                      <a:lnTo>
                        <a:pt x="76" y="121"/>
                      </a:lnTo>
                      <a:lnTo>
                        <a:pt x="0" y="144"/>
                      </a:lnTo>
                      <a:lnTo>
                        <a:pt x="23" y="106"/>
                      </a:lnTo>
                      <a:lnTo>
                        <a:pt x="38" y="60"/>
                      </a:lnTo>
                      <a:lnTo>
                        <a:pt x="106" y="3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rgbClr val="A3A3A3">
                    <a:alpha val="5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09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338" y="1696"/>
                  <a:ext cx="52" cy="53"/>
                </a:xfrm>
                <a:prstGeom prst="line">
                  <a:avLst/>
                </a:prstGeom>
                <a:noFill/>
                <a:ln w="57150">
                  <a:solidFill>
                    <a:srgbClr val="9A9A9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10" name="Freeform 147"/>
                <p:cNvSpPr>
                  <a:spLocks/>
                </p:cNvSpPr>
                <p:nvPr/>
              </p:nvSpPr>
              <p:spPr bwMode="auto">
                <a:xfrm rot="-71992">
                  <a:off x="1496" y="1503"/>
                  <a:ext cx="279" cy="92"/>
                </a:xfrm>
                <a:custGeom>
                  <a:avLst/>
                  <a:gdLst>
                    <a:gd name="T0" fmla="*/ 0 w 258"/>
                    <a:gd name="T1" fmla="*/ 12 h 96"/>
                    <a:gd name="T2" fmla="*/ 88 w 258"/>
                    <a:gd name="T3" fmla="*/ 12 h 96"/>
                    <a:gd name="T4" fmla="*/ 434 w 258"/>
                    <a:gd name="T5" fmla="*/ 23 h 96"/>
                    <a:gd name="T6" fmla="*/ 782 w 258"/>
                    <a:gd name="T7" fmla="*/ 25 h 96"/>
                    <a:gd name="T8" fmla="*/ 1238 w 258"/>
                    <a:gd name="T9" fmla="*/ 27 h 96"/>
                    <a:gd name="T10" fmla="*/ 1509 w 258"/>
                    <a:gd name="T11" fmla="*/ 31 h 96"/>
                    <a:gd name="T12" fmla="*/ 1754 w 258"/>
                    <a:gd name="T13" fmla="*/ 30 h 96"/>
                    <a:gd name="T14" fmla="*/ 2157 w 258"/>
                    <a:gd name="T15" fmla="*/ 25 h 96"/>
                    <a:gd name="T16" fmla="*/ 2218 w 258"/>
                    <a:gd name="T17" fmla="*/ 14 h 96"/>
                    <a:gd name="T18" fmla="*/ 2315 w 258"/>
                    <a:gd name="T19" fmla="*/ 12 h 96"/>
                    <a:gd name="T20" fmla="*/ 2101 w 258"/>
                    <a:gd name="T21" fmla="*/ 9 h 96"/>
                    <a:gd name="T22" fmla="*/ 1995 w 258"/>
                    <a:gd name="T23" fmla="*/ 0 h 96"/>
                    <a:gd name="T24" fmla="*/ 2051 w 258"/>
                    <a:gd name="T25" fmla="*/ 12 h 96"/>
                    <a:gd name="T26" fmla="*/ 1720 w 258"/>
                    <a:gd name="T27" fmla="*/ 17 h 96"/>
                    <a:gd name="T28" fmla="*/ 1196 w 258"/>
                    <a:gd name="T29" fmla="*/ 16 h 96"/>
                    <a:gd name="T30" fmla="*/ 744 w 258"/>
                    <a:gd name="T31" fmla="*/ 12 h 96"/>
                    <a:gd name="T32" fmla="*/ 164 w 258"/>
                    <a:gd name="T33" fmla="*/ 12 h 96"/>
                    <a:gd name="T34" fmla="*/ 0 w 258"/>
                    <a:gd name="T35" fmla="*/ 12 h 9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58" h="96">
                      <a:moveTo>
                        <a:pt x="0" y="24"/>
                      </a:moveTo>
                      <a:lnTo>
                        <a:pt x="10" y="45"/>
                      </a:lnTo>
                      <a:lnTo>
                        <a:pt x="49" y="70"/>
                      </a:lnTo>
                      <a:lnTo>
                        <a:pt x="88" y="75"/>
                      </a:lnTo>
                      <a:lnTo>
                        <a:pt x="139" y="82"/>
                      </a:lnTo>
                      <a:lnTo>
                        <a:pt x="168" y="96"/>
                      </a:lnTo>
                      <a:lnTo>
                        <a:pt x="195" y="93"/>
                      </a:lnTo>
                      <a:lnTo>
                        <a:pt x="241" y="76"/>
                      </a:lnTo>
                      <a:lnTo>
                        <a:pt x="247" y="48"/>
                      </a:lnTo>
                      <a:lnTo>
                        <a:pt x="258" y="37"/>
                      </a:lnTo>
                      <a:lnTo>
                        <a:pt x="235" y="9"/>
                      </a:lnTo>
                      <a:lnTo>
                        <a:pt x="223" y="0"/>
                      </a:lnTo>
                      <a:lnTo>
                        <a:pt x="228" y="30"/>
                      </a:lnTo>
                      <a:lnTo>
                        <a:pt x="192" y="55"/>
                      </a:lnTo>
                      <a:lnTo>
                        <a:pt x="133" y="52"/>
                      </a:lnTo>
                      <a:lnTo>
                        <a:pt x="82" y="30"/>
                      </a:lnTo>
                      <a:lnTo>
                        <a:pt x="18" y="34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4B4B4"/>
                    </a:gs>
                    <a:gs pos="100000">
                      <a:srgbClr val="636363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11" name="Line 148"/>
                <p:cNvSpPr>
                  <a:spLocks noChangeShapeType="1"/>
                </p:cNvSpPr>
                <p:nvPr/>
              </p:nvSpPr>
              <p:spPr bwMode="auto">
                <a:xfrm>
                  <a:off x="1171" y="1341"/>
                  <a:ext cx="145" cy="53"/>
                </a:xfrm>
                <a:prstGeom prst="line">
                  <a:avLst/>
                </a:prstGeom>
                <a:noFill/>
                <a:ln w="76200">
                  <a:solidFill>
                    <a:srgbClr val="DBDBD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12" name="Line 149"/>
                <p:cNvSpPr>
                  <a:spLocks noChangeShapeType="1"/>
                </p:cNvSpPr>
                <p:nvPr/>
              </p:nvSpPr>
              <p:spPr bwMode="auto">
                <a:xfrm flipH="1" flipV="1">
                  <a:off x="1540" y="1242"/>
                  <a:ext cx="55" cy="160"/>
                </a:xfrm>
                <a:prstGeom prst="line">
                  <a:avLst/>
                </a:prstGeom>
                <a:noFill/>
                <a:ln w="76200">
                  <a:solidFill>
                    <a:srgbClr val="E3E3E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13" name="Line 150"/>
                <p:cNvSpPr>
                  <a:spLocks noChangeShapeType="1"/>
                </p:cNvSpPr>
                <p:nvPr/>
              </p:nvSpPr>
              <p:spPr bwMode="auto">
                <a:xfrm flipV="1">
                  <a:off x="1480" y="1295"/>
                  <a:ext cx="69" cy="77"/>
                </a:xfrm>
                <a:prstGeom prst="line">
                  <a:avLst/>
                </a:prstGeom>
                <a:noFill/>
                <a:ln w="76200">
                  <a:solidFill>
                    <a:srgbClr val="E3E3E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14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1506" y="1407"/>
                  <a:ext cx="102" cy="22"/>
                </a:xfrm>
                <a:prstGeom prst="line">
                  <a:avLst/>
                </a:prstGeom>
                <a:noFill/>
                <a:ln w="76200">
                  <a:solidFill>
                    <a:srgbClr val="E3E3E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15" name="Freeform 152"/>
                <p:cNvSpPr>
                  <a:spLocks/>
                </p:cNvSpPr>
                <p:nvPr/>
              </p:nvSpPr>
              <p:spPr bwMode="auto">
                <a:xfrm>
                  <a:off x="985" y="1612"/>
                  <a:ext cx="480" cy="426"/>
                </a:xfrm>
                <a:custGeom>
                  <a:avLst/>
                  <a:gdLst>
                    <a:gd name="T0" fmla="*/ 1646 w 440"/>
                    <a:gd name="T1" fmla="*/ 0 h 386"/>
                    <a:gd name="T2" fmla="*/ 2340 w 440"/>
                    <a:gd name="T3" fmla="*/ 1429 h 386"/>
                    <a:gd name="T4" fmla="*/ 3026 w 440"/>
                    <a:gd name="T5" fmla="*/ 2037 h 386"/>
                    <a:gd name="T6" fmla="*/ 3283 w 440"/>
                    <a:gd name="T7" fmla="*/ 2996 h 386"/>
                    <a:gd name="T8" fmla="*/ 3568 w 440"/>
                    <a:gd name="T9" fmla="*/ 3976 h 386"/>
                    <a:gd name="T10" fmla="*/ 4154 w 440"/>
                    <a:gd name="T11" fmla="*/ 4546 h 386"/>
                    <a:gd name="T12" fmla="*/ 4251 w 440"/>
                    <a:gd name="T13" fmla="*/ 5386 h 386"/>
                    <a:gd name="T14" fmla="*/ 5041 w 440"/>
                    <a:gd name="T15" fmla="*/ 5983 h 386"/>
                    <a:gd name="T16" fmla="*/ 3898 w 440"/>
                    <a:gd name="T17" fmla="*/ 6096 h 386"/>
                    <a:gd name="T18" fmla="*/ 2602 w 440"/>
                    <a:gd name="T19" fmla="*/ 4546 h 386"/>
                    <a:gd name="T20" fmla="*/ 1297 w 440"/>
                    <a:gd name="T21" fmla="*/ 3719 h 386"/>
                    <a:gd name="T22" fmla="*/ 772 w 440"/>
                    <a:gd name="T23" fmla="*/ 2996 h 386"/>
                    <a:gd name="T24" fmla="*/ 0 w 440"/>
                    <a:gd name="T25" fmla="*/ 1920 h 386"/>
                    <a:gd name="T26" fmla="*/ 885 w 440"/>
                    <a:gd name="T27" fmla="*/ 1673 h 386"/>
                    <a:gd name="T28" fmla="*/ 1548 w 440"/>
                    <a:gd name="T29" fmla="*/ 1218 h 386"/>
                    <a:gd name="T30" fmla="*/ 1646 w 440"/>
                    <a:gd name="T31" fmla="*/ 0 h 38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440" h="386">
                      <a:moveTo>
                        <a:pt x="144" y="0"/>
                      </a:moveTo>
                      <a:lnTo>
                        <a:pt x="205" y="91"/>
                      </a:lnTo>
                      <a:lnTo>
                        <a:pt x="265" y="129"/>
                      </a:lnTo>
                      <a:lnTo>
                        <a:pt x="288" y="189"/>
                      </a:lnTo>
                      <a:lnTo>
                        <a:pt x="311" y="250"/>
                      </a:lnTo>
                      <a:lnTo>
                        <a:pt x="364" y="288"/>
                      </a:lnTo>
                      <a:lnTo>
                        <a:pt x="371" y="341"/>
                      </a:lnTo>
                      <a:lnTo>
                        <a:pt x="440" y="379"/>
                      </a:lnTo>
                      <a:lnTo>
                        <a:pt x="341" y="386"/>
                      </a:lnTo>
                      <a:lnTo>
                        <a:pt x="227" y="288"/>
                      </a:lnTo>
                      <a:lnTo>
                        <a:pt x="114" y="235"/>
                      </a:lnTo>
                      <a:lnTo>
                        <a:pt x="68" y="189"/>
                      </a:lnTo>
                      <a:lnTo>
                        <a:pt x="0" y="121"/>
                      </a:lnTo>
                      <a:lnTo>
                        <a:pt x="76" y="106"/>
                      </a:lnTo>
                      <a:lnTo>
                        <a:pt x="136" y="76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A7A7A"/>
                    </a:gs>
                    <a:gs pos="100000">
                      <a:srgbClr val="F2F2F2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16" name="Freeform 153"/>
                <p:cNvSpPr>
                  <a:spLocks/>
                </p:cNvSpPr>
                <p:nvPr/>
              </p:nvSpPr>
              <p:spPr bwMode="auto">
                <a:xfrm>
                  <a:off x="747" y="1468"/>
                  <a:ext cx="794" cy="614"/>
                </a:xfrm>
                <a:custGeom>
                  <a:avLst/>
                  <a:gdLst>
                    <a:gd name="T0" fmla="*/ 0 w 728"/>
                    <a:gd name="T1" fmla="*/ 0 h 614"/>
                    <a:gd name="T2" fmla="*/ 346 w 728"/>
                    <a:gd name="T3" fmla="*/ 68 h 614"/>
                    <a:gd name="T4" fmla="*/ 346 w 728"/>
                    <a:gd name="T5" fmla="*/ 152 h 614"/>
                    <a:gd name="T6" fmla="*/ 346 w 728"/>
                    <a:gd name="T7" fmla="*/ 205 h 614"/>
                    <a:gd name="T8" fmla="*/ 955 w 728"/>
                    <a:gd name="T9" fmla="*/ 319 h 614"/>
                    <a:gd name="T10" fmla="*/ 2138 w 728"/>
                    <a:gd name="T11" fmla="*/ 417 h 614"/>
                    <a:gd name="T12" fmla="*/ 3544 w 728"/>
                    <a:gd name="T13" fmla="*/ 508 h 614"/>
                    <a:gd name="T14" fmla="*/ 5679 w 728"/>
                    <a:gd name="T15" fmla="*/ 591 h 614"/>
                    <a:gd name="T16" fmla="*/ 6717 w 728"/>
                    <a:gd name="T17" fmla="*/ 614 h 614"/>
                    <a:gd name="T18" fmla="*/ 7906 w 728"/>
                    <a:gd name="T19" fmla="*/ 591 h 614"/>
                    <a:gd name="T20" fmla="*/ 8268 w 728"/>
                    <a:gd name="T21" fmla="*/ 531 h 614"/>
                    <a:gd name="T22" fmla="*/ 6643 w 728"/>
                    <a:gd name="T23" fmla="*/ 538 h 614"/>
                    <a:gd name="T24" fmla="*/ 5406 w 728"/>
                    <a:gd name="T25" fmla="*/ 493 h 614"/>
                    <a:gd name="T26" fmla="*/ 4233 w 728"/>
                    <a:gd name="T27" fmla="*/ 417 h 614"/>
                    <a:gd name="T28" fmla="*/ 2138 w 728"/>
                    <a:gd name="T29" fmla="*/ 296 h 614"/>
                    <a:gd name="T30" fmla="*/ 1287 w 728"/>
                    <a:gd name="T31" fmla="*/ 205 h 614"/>
                    <a:gd name="T32" fmla="*/ 771 w 728"/>
                    <a:gd name="T33" fmla="*/ 114 h 614"/>
                    <a:gd name="T34" fmla="*/ 691 w 728"/>
                    <a:gd name="T35" fmla="*/ 38 h 61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728" h="614">
                      <a:moveTo>
                        <a:pt x="0" y="0"/>
                      </a:moveTo>
                      <a:lnTo>
                        <a:pt x="30" y="68"/>
                      </a:lnTo>
                      <a:lnTo>
                        <a:pt x="30" y="152"/>
                      </a:lnTo>
                      <a:lnTo>
                        <a:pt x="30" y="205"/>
                      </a:lnTo>
                      <a:lnTo>
                        <a:pt x="83" y="319"/>
                      </a:lnTo>
                      <a:lnTo>
                        <a:pt x="189" y="417"/>
                      </a:lnTo>
                      <a:lnTo>
                        <a:pt x="311" y="508"/>
                      </a:lnTo>
                      <a:lnTo>
                        <a:pt x="500" y="591"/>
                      </a:lnTo>
                      <a:lnTo>
                        <a:pt x="591" y="614"/>
                      </a:lnTo>
                      <a:lnTo>
                        <a:pt x="697" y="591"/>
                      </a:lnTo>
                      <a:lnTo>
                        <a:pt x="728" y="531"/>
                      </a:lnTo>
                      <a:lnTo>
                        <a:pt x="584" y="538"/>
                      </a:lnTo>
                      <a:lnTo>
                        <a:pt x="477" y="493"/>
                      </a:lnTo>
                      <a:lnTo>
                        <a:pt x="371" y="417"/>
                      </a:lnTo>
                      <a:lnTo>
                        <a:pt x="189" y="296"/>
                      </a:lnTo>
                      <a:lnTo>
                        <a:pt x="114" y="205"/>
                      </a:lnTo>
                      <a:lnTo>
                        <a:pt x="68" y="114"/>
                      </a:lnTo>
                      <a:lnTo>
                        <a:pt x="61" y="38"/>
                      </a:lnTo>
                    </a:path>
                  </a:pathLst>
                </a:custGeom>
                <a:gradFill rotWithShape="0">
                  <a:gsLst>
                    <a:gs pos="0">
                      <a:srgbClr val="888888"/>
                    </a:gs>
                    <a:gs pos="100000">
                      <a:srgbClr val="B6B6B6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17" name="Line 154"/>
                <p:cNvSpPr>
                  <a:spLocks noChangeShapeType="1"/>
                </p:cNvSpPr>
                <p:nvPr/>
              </p:nvSpPr>
              <p:spPr bwMode="auto">
                <a:xfrm rot="205350">
                  <a:off x="1306" y="1955"/>
                  <a:ext cx="132" cy="54"/>
                </a:xfrm>
                <a:prstGeom prst="line">
                  <a:avLst/>
                </a:prstGeom>
                <a:noFill/>
                <a:ln w="57150">
                  <a:solidFill>
                    <a:srgbClr val="9F9F9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18" name="Freeform 155"/>
                <p:cNvSpPr>
                  <a:spLocks/>
                </p:cNvSpPr>
                <p:nvPr/>
              </p:nvSpPr>
              <p:spPr bwMode="auto">
                <a:xfrm>
                  <a:off x="777" y="965"/>
                  <a:ext cx="228" cy="428"/>
                </a:xfrm>
                <a:custGeom>
                  <a:avLst/>
                  <a:gdLst>
                    <a:gd name="T0" fmla="*/ 55838166 w 144"/>
                    <a:gd name="T1" fmla="*/ 40606 h 342"/>
                    <a:gd name="T2" fmla="*/ 38438232 w 144"/>
                    <a:gd name="T3" fmla="*/ 76920 h 342"/>
                    <a:gd name="T4" fmla="*/ 20604444 w 144"/>
                    <a:gd name="T5" fmla="*/ 114001 h 342"/>
                    <a:gd name="T6" fmla="*/ 17949199 w 144"/>
                    <a:gd name="T7" fmla="*/ 157792 h 342"/>
                    <a:gd name="T8" fmla="*/ 26423446 w 144"/>
                    <a:gd name="T9" fmla="*/ 182874 h 342"/>
                    <a:gd name="T10" fmla="*/ 11717900 w 144"/>
                    <a:gd name="T11" fmla="*/ 165970 h 342"/>
                    <a:gd name="T12" fmla="*/ 3196251 w 144"/>
                    <a:gd name="T13" fmla="*/ 117451 h 342"/>
                    <a:gd name="T14" fmla="*/ 14669936 w 144"/>
                    <a:gd name="T15" fmla="*/ 81227 h 342"/>
                    <a:gd name="T16" fmla="*/ 0 w 144"/>
                    <a:gd name="T17" fmla="*/ 57287 h 342"/>
                    <a:gd name="T18" fmla="*/ 3196251 w 144"/>
                    <a:gd name="T19" fmla="*/ 32447 h 342"/>
                    <a:gd name="T20" fmla="*/ 8808924 w 144"/>
                    <a:gd name="T21" fmla="*/ 0 h 342"/>
                    <a:gd name="T22" fmla="*/ 35266210 w 144"/>
                    <a:gd name="T23" fmla="*/ 36698 h 342"/>
                    <a:gd name="T24" fmla="*/ 55838166 w 144"/>
                    <a:gd name="T25" fmla="*/ 40606 h 34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4" h="342">
                      <a:moveTo>
                        <a:pt x="144" y="76"/>
                      </a:moveTo>
                      <a:lnTo>
                        <a:pt x="99" y="144"/>
                      </a:lnTo>
                      <a:lnTo>
                        <a:pt x="53" y="213"/>
                      </a:lnTo>
                      <a:lnTo>
                        <a:pt x="46" y="296"/>
                      </a:lnTo>
                      <a:lnTo>
                        <a:pt x="68" y="342"/>
                      </a:lnTo>
                      <a:lnTo>
                        <a:pt x="30" y="311"/>
                      </a:lnTo>
                      <a:lnTo>
                        <a:pt x="8" y="220"/>
                      </a:lnTo>
                      <a:lnTo>
                        <a:pt x="38" y="152"/>
                      </a:lnTo>
                      <a:lnTo>
                        <a:pt x="0" y="107"/>
                      </a:lnTo>
                      <a:lnTo>
                        <a:pt x="8" y="61"/>
                      </a:lnTo>
                      <a:lnTo>
                        <a:pt x="23" y="0"/>
                      </a:lnTo>
                      <a:lnTo>
                        <a:pt x="91" y="69"/>
                      </a:lnTo>
                      <a:lnTo>
                        <a:pt x="144" y="7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FAFAF"/>
                    </a:gs>
                    <a:gs pos="100000">
                      <a:srgbClr val="D4D4D4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19" name="Line 156"/>
                <p:cNvSpPr>
                  <a:spLocks noChangeShapeType="1"/>
                </p:cNvSpPr>
                <p:nvPr/>
              </p:nvSpPr>
              <p:spPr bwMode="auto">
                <a:xfrm>
                  <a:off x="1167" y="1939"/>
                  <a:ext cx="165" cy="45"/>
                </a:xfrm>
                <a:prstGeom prst="line">
                  <a:avLst/>
                </a:prstGeom>
                <a:noFill/>
                <a:ln w="57150">
                  <a:solidFill>
                    <a:srgbClr val="A7A7A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20" name="Line 157"/>
                <p:cNvSpPr>
                  <a:spLocks noChangeShapeType="1"/>
                </p:cNvSpPr>
                <p:nvPr/>
              </p:nvSpPr>
              <p:spPr bwMode="auto">
                <a:xfrm flipV="1">
                  <a:off x="1413" y="2019"/>
                  <a:ext cx="89" cy="76"/>
                </a:xfrm>
                <a:prstGeom prst="line">
                  <a:avLst/>
                </a:prstGeom>
                <a:noFill/>
                <a:ln w="57150">
                  <a:solidFill>
                    <a:srgbClr val="9C9C9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21" name="Freeform 158"/>
                <p:cNvSpPr>
                  <a:spLocks/>
                </p:cNvSpPr>
                <p:nvPr/>
              </p:nvSpPr>
              <p:spPr bwMode="auto">
                <a:xfrm rot="-293959">
                  <a:off x="1437" y="1165"/>
                  <a:ext cx="87" cy="111"/>
                </a:xfrm>
                <a:custGeom>
                  <a:avLst/>
                  <a:gdLst>
                    <a:gd name="T0" fmla="*/ 52 w 87"/>
                    <a:gd name="T1" fmla="*/ 0 h 111"/>
                    <a:gd name="T2" fmla="*/ 73 w 87"/>
                    <a:gd name="T3" fmla="*/ 18 h 111"/>
                    <a:gd name="T4" fmla="*/ 76 w 87"/>
                    <a:gd name="T5" fmla="*/ 47 h 111"/>
                    <a:gd name="T6" fmla="*/ 87 w 87"/>
                    <a:gd name="T7" fmla="*/ 81 h 111"/>
                    <a:gd name="T8" fmla="*/ 81 w 87"/>
                    <a:gd name="T9" fmla="*/ 111 h 111"/>
                    <a:gd name="T10" fmla="*/ 51 w 87"/>
                    <a:gd name="T11" fmla="*/ 108 h 111"/>
                    <a:gd name="T12" fmla="*/ 45 w 87"/>
                    <a:gd name="T13" fmla="*/ 66 h 111"/>
                    <a:gd name="T14" fmla="*/ 12 w 87"/>
                    <a:gd name="T15" fmla="*/ 42 h 111"/>
                    <a:gd name="T16" fmla="*/ 0 w 87"/>
                    <a:gd name="T17" fmla="*/ 18 h 111"/>
                    <a:gd name="T18" fmla="*/ 52 w 87"/>
                    <a:gd name="T19" fmla="*/ 0 h 1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7" h="111">
                      <a:moveTo>
                        <a:pt x="52" y="0"/>
                      </a:moveTo>
                      <a:lnTo>
                        <a:pt x="73" y="18"/>
                      </a:lnTo>
                      <a:lnTo>
                        <a:pt x="76" y="47"/>
                      </a:lnTo>
                      <a:lnTo>
                        <a:pt x="87" y="81"/>
                      </a:lnTo>
                      <a:lnTo>
                        <a:pt x="81" y="111"/>
                      </a:lnTo>
                      <a:lnTo>
                        <a:pt x="51" y="108"/>
                      </a:lnTo>
                      <a:lnTo>
                        <a:pt x="45" y="66"/>
                      </a:lnTo>
                      <a:lnTo>
                        <a:pt x="12" y="42"/>
                      </a:lnTo>
                      <a:lnTo>
                        <a:pt x="0" y="18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87878"/>
                    </a:gs>
                    <a:gs pos="100000">
                      <a:srgbClr val="B4B4B4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22" name="Freeform 159"/>
                <p:cNvSpPr>
                  <a:spLocks/>
                </p:cNvSpPr>
                <p:nvPr/>
              </p:nvSpPr>
              <p:spPr bwMode="auto">
                <a:xfrm rot="-184013">
                  <a:off x="1386" y="1099"/>
                  <a:ext cx="122" cy="104"/>
                </a:xfrm>
                <a:custGeom>
                  <a:avLst/>
                  <a:gdLst>
                    <a:gd name="T0" fmla="*/ 0 w 84"/>
                    <a:gd name="T1" fmla="*/ 7677539 h 63"/>
                    <a:gd name="T2" fmla="*/ 828220 w 84"/>
                    <a:gd name="T3" fmla="*/ 14951222 h 63"/>
                    <a:gd name="T4" fmla="*/ 2586383 w 84"/>
                    <a:gd name="T5" fmla="*/ 0 h 63"/>
                    <a:gd name="T6" fmla="*/ 2895834 w 84"/>
                    <a:gd name="T7" fmla="*/ 26516294 h 63"/>
                    <a:gd name="T8" fmla="*/ 2796241 w 84"/>
                    <a:gd name="T9" fmla="*/ 55695260 h 63"/>
                    <a:gd name="T10" fmla="*/ 1852355 w 84"/>
                    <a:gd name="T11" fmla="*/ 78669613 h 63"/>
                    <a:gd name="T12" fmla="*/ 732780 w 84"/>
                    <a:gd name="T13" fmla="*/ 52015123 h 63"/>
                    <a:gd name="T14" fmla="*/ 0 w 84"/>
                    <a:gd name="T15" fmla="*/ 7677539 h 6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4" h="63">
                      <a:moveTo>
                        <a:pt x="0" y="6"/>
                      </a:moveTo>
                      <a:cubicBezTo>
                        <a:pt x="20" y="13"/>
                        <a:pt x="12" y="12"/>
                        <a:pt x="24" y="12"/>
                      </a:cubicBezTo>
                      <a:lnTo>
                        <a:pt x="75" y="0"/>
                      </a:lnTo>
                      <a:lnTo>
                        <a:pt x="84" y="21"/>
                      </a:lnTo>
                      <a:lnTo>
                        <a:pt x="81" y="45"/>
                      </a:lnTo>
                      <a:lnTo>
                        <a:pt x="54" y="63"/>
                      </a:lnTo>
                      <a:lnTo>
                        <a:pt x="21" y="4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28282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23" name="Freeform 160"/>
                <p:cNvSpPr>
                  <a:spLocks/>
                </p:cNvSpPr>
                <p:nvPr/>
              </p:nvSpPr>
              <p:spPr bwMode="auto">
                <a:xfrm>
                  <a:off x="1184" y="1106"/>
                  <a:ext cx="253" cy="51"/>
                </a:xfrm>
                <a:custGeom>
                  <a:avLst/>
                  <a:gdLst>
                    <a:gd name="T0" fmla="*/ 33 w 253"/>
                    <a:gd name="T1" fmla="*/ 6 h 51"/>
                    <a:gd name="T2" fmla="*/ 64 w 253"/>
                    <a:gd name="T3" fmla="*/ 7 h 51"/>
                    <a:gd name="T4" fmla="*/ 118 w 253"/>
                    <a:gd name="T5" fmla="*/ 12 h 51"/>
                    <a:gd name="T6" fmla="*/ 162 w 253"/>
                    <a:gd name="T7" fmla="*/ 13 h 51"/>
                    <a:gd name="T8" fmla="*/ 187 w 253"/>
                    <a:gd name="T9" fmla="*/ 6 h 51"/>
                    <a:gd name="T10" fmla="*/ 222 w 253"/>
                    <a:gd name="T11" fmla="*/ 0 h 51"/>
                    <a:gd name="T12" fmla="*/ 249 w 253"/>
                    <a:gd name="T13" fmla="*/ 1 h 51"/>
                    <a:gd name="T14" fmla="*/ 253 w 253"/>
                    <a:gd name="T15" fmla="*/ 28 h 51"/>
                    <a:gd name="T16" fmla="*/ 139 w 253"/>
                    <a:gd name="T17" fmla="*/ 37 h 51"/>
                    <a:gd name="T18" fmla="*/ 25 w 253"/>
                    <a:gd name="T19" fmla="*/ 51 h 51"/>
                    <a:gd name="T20" fmla="*/ 0 w 253"/>
                    <a:gd name="T21" fmla="*/ 33 h 51"/>
                    <a:gd name="T22" fmla="*/ 33 w 253"/>
                    <a:gd name="T23" fmla="*/ 6 h 5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53" h="51">
                      <a:moveTo>
                        <a:pt x="33" y="6"/>
                      </a:moveTo>
                      <a:lnTo>
                        <a:pt x="64" y="7"/>
                      </a:lnTo>
                      <a:lnTo>
                        <a:pt x="118" y="12"/>
                      </a:lnTo>
                      <a:lnTo>
                        <a:pt x="162" y="13"/>
                      </a:lnTo>
                      <a:lnTo>
                        <a:pt x="187" y="6"/>
                      </a:lnTo>
                      <a:lnTo>
                        <a:pt x="222" y="0"/>
                      </a:lnTo>
                      <a:lnTo>
                        <a:pt x="249" y="1"/>
                      </a:lnTo>
                      <a:lnTo>
                        <a:pt x="253" y="28"/>
                      </a:lnTo>
                      <a:lnTo>
                        <a:pt x="139" y="37"/>
                      </a:lnTo>
                      <a:lnTo>
                        <a:pt x="25" y="51"/>
                      </a:lnTo>
                      <a:lnTo>
                        <a:pt x="0" y="33"/>
                      </a:lnTo>
                      <a:lnTo>
                        <a:pt x="33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3C3C3"/>
                    </a:gs>
                    <a:gs pos="100000">
                      <a:srgbClr val="A1A1A1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24" name="Freeform 161"/>
                <p:cNvSpPr>
                  <a:spLocks/>
                </p:cNvSpPr>
                <p:nvPr/>
              </p:nvSpPr>
              <p:spPr bwMode="auto">
                <a:xfrm>
                  <a:off x="1139" y="1125"/>
                  <a:ext cx="299" cy="67"/>
                </a:xfrm>
                <a:custGeom>
                  <a:avLst/>
                  <a:gdLst>
                    <a:gd name="T0" fmla="*/ 66 w 299"/>
                    <a:gd name="T1" fmla="*/ 6 h 67"/>
                    <a:gd name="T2" fmla="*/ 99 w 299"/>
                    <a:gd name="T3" fmla="*/ 7 h 67"/>
                    <a:gd name="T4" fmla="*/ 182 w 299"/>
                    <a:gd name="T5" fmla="*/ 9 h 67"/>
                    <a:gd name="T6" fmla="*/ 231 w 299"/>
                    <a:gd name="T7" fmla="*/ 0 h 67"/>
                    <a:gd name="T8" fmla="*/ 264 w 299"/>
                    <a:gd name="T9" fmla="*/ 3 h 67"/>
                    <a:gd name="T10" fmla="*/ 299 w 299"/>
                    <a:gd name="T11" fmla="*/ 40 h 67"/>
                    <a:gd name="T12" fmla="*/ 282 w 299"/>
                    <a:gd name="T13" fmla="*/ 55 h 67"/>
                    <a:gd name="T14" fmla="*/ 182 w 299"/>
                    <a:gd name="T15" fmla="*/ 49 h 67"/>
                    <a:gd name="T16" fmla="*/ 105 w 299"/>
                    <a:gd name="T17" fmla="*/ 49 h 67"/>
                    <a:gd name="T18" fmla="*/ 24 w 299"/>
                    <a:gd name="T19" fmla="*/ 58 h 67"/>
                    <a:gd name="T20" fmla="*/ 0 w 299"/>
                    <a:gd name="T21" fmla="*/ 67 h 67"/>
                    <a:gd name="T22" fmla="*/ 56 w 299"/>
                    <a:gd name="T23" fmla="*/ 10 h 67"/>
                    <a:gd name="T24" fmla="*/ 78 w 299"/>
                    <a:gd name="T25" fmla="*/ 6 h 6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99" h="67">
                      <a:moveTo>
                        <a:pt x="66" y="6"/>
                      </a:moveTo>
                      <a:lnTo>
                        <a:pt x="99" y="7"/>
                      </a:lnTo>
                      <a:lnTo>
                        <a:pt x="182" y="9"/>
                      </a:lnTo>
                      <a:lnTo>
                        <a:pt x="231" y="0"/>
                      </a:lnTo>
                      <a:lnTo>
                        <a:pt x="264" y="3"/>
                      </a:lnTo>
                      <a:lnTo>
                        <a:pt x="299" y="40"/>
                      </a:lnTo>
                      <a:lnTo>
                        <a:pt x="282" y="55"/>
                      </a:lnTo>
                      <a:lnTo>
                        <a:pt x="182" y="49"/>
                      </a:lnTo>
                      <a:lnTo>
                        <a:pt x="105" y="49"/>
                      </a:lnTo>
                      <a:lnTo>
                        <a:pt x="24" y="58"/>
                      </a:lnTo>
                      <a:lnTo>
                        <a:pt x="0" y="67"/>
                      </a:lnTo>
                      <a:lnTo>
                        <a:pt x="56" y="10"/>
                      </a:lnTo>
                      <a:lnTo>
                        <a:pt x="78" y="6"/>
                      </a:lnTo>
                    </a:path>
                  </a:pathLst>
                </a:custGeom>
                <a:gradFill rotWithShape="0">
                  <a:gsLst>
                    <a:gs pos="0">
                      <a:srgbClr val="8D8D8D"/>
                    </a:gs>
                    <a:gs pos="100000">
                      <a:srgbClr val="6F6F6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25" name="Freeform 162"/>
                <p:cNvSpPr>
                  <a:spLocks/>
                </p:cNvSpPr>
                <p:nvPr/>
              </p:nvSpPr>
              <p:spPr bwMode="auto">
                <a:xfrm>
                  <a:off x="1074" y="1108"/>
                  <a:ext cx="186" cy="97"/>
                </a:xfrm>
                <a:custGeom>
                  <a:avLst/>
                  <a:gdLst>
                    <a:gd name="T0" fmla="*/ 0 w 186"/>
                    <a:gd name="T1" fmla="*/ 70 h 97"/>
                    <a:gd name="T2" fmla="*/ 40 w 186"/>
                    <a:gd name="T3" fmla="*/ 31 h 97"/>
                    <a:gd name="T4" fmla="*/ 100 w 186"/>
                    <a:gd name="T5" fmla="*/ 4 h 97"/>
                    <a:gd name="T6" fmla="*/ 129 w 186"/>
                    <a:gd name="T7" fmla="*/ 0 h 97"/>
                    <a:gd name="T8" fmla="*/ 144 w 186"/>
                    <a:gd name="T9" fmla="*/ 7 h 97"/>
                    <a:gd name="T10" fmla="*/ 154 w 186"/>
                    <a:gd name="T11" fmla="*/ 21 h 97"/>
                    <a:gd name="T12" fmla="*/ 175 w 186"/>
                    <a:gd name="T13" fmla="*/ 33 h 97"/>
                    <a:gd name="T14" fmla="*/ 186 w 186"/>
                    <a:gd name="T15" fmla="*/ 43 h 97"/>
                    <a:gd name="T16" fmla="*/ 126 w 186"/>
                    <a:gd name="T17" fmla="*/ 55 h 97"/>
                    <a:gd name="T18" fmla="*/ 105 w 186"/>
                    <a:gd name="T19" fmla="*/ 61 h 97"/>
                    <a:gd name="T20" fmla="*/ 61 w 186"/>
                    <a:gd name="T21" fmla="*/ 97 h 97"/>
                    <a:gd name="T22" fmla="*/ 27 w 186"/>
                    <a:gd name="T23" fmla="*/ 94 h 97"/>
                    <a:gd name="T24" fmla="*/ 0 w 186"/>
                    <a:gd name="T25" fmla="*/ 70 h 9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86" h="97">
                      <a:moveTo>
                        <a:pt x="0" y="70"/>
                      </a:moveTo>
                      <a:lnTo>
                        <a:pt x="40" y="31"/>
                      </a:lnTo>
                      <a:lnTo>
                        <a:pt x="100" y="4"/>
                      </a:lnTo>
                      <a:lnTo>
                        <a:pt x="129" y="0"/>
                      </a:lnTo>
                      <a:lnTo>
                        <a:pt x="144" y="7"/>
                      </a:lnTo>
                      <a:lnTo>
                        <a:pt x="154" y="21"/>
                      </a:lnTo>
                      <a:lnTo>
                        <a:pt x="175" y="33"/>
                      </a:lnTo>
                      <a:lnTo>
                        <a:pt x="186" y="43"/>
                      </a:lnTo>
                      <a:lnTo>
                        <a:pt x="126" y="55"/>
                      </a:lnTo>
                      <a:lnTo>
                        <a:pt x="105" y="61"/>
                      </a:lnTo>
                      <a:lnTo>
                        <a:pt x="61" y="97"/>
                      </a:lnTo>
                      <a:lnTo>
                        <a:pt x="27" y="94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3C3C3"/>
                    </a:gs>
                    <a:gs pos="100000">
                      <a:srgbClr val="737373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26" name="Freeform 163"/>
                <p:cNvSpPr>
                  <a:spLocks/>
                </p:cNvSpPr>
                <p:nvPr/>
              </p:nvSpPr>
              <p:spPr bwMode="auto">
                <a:xfrm rot="-197932">
                  <a:off x="1377" y="1114"/>
                  <a:ext cx="123" cy="94"/>
                </a:xfrm>
                <a:custGeom>
                  <a:avLst/>
                  <a:gdLst>
                    <a:gd name="T0" fmla="*/ 9 w 126"/>
                    <a:gd name="T1" fmla="*/ 9 h 98"/>
                    <a:gd name="T2" fmla="*/ 21 w 126"/>
                    <a:gd name="T3" fmla="*/ 0 h 98"/>
                    <a:gd name="T4" fmla="*/ 36 w 126"/>
                    <a:gd name="T5" fmla="*/ 3 h 98"/>
                    <a:gd name="T6" fmla="*/ 51 w 126"/>
                    <a:gd name="T7" fmla="*/ 12 h 98"/>
                    <a:gd name="T8" fmla="*/ 59 w 126"/>
                    <a:gd name="T9" fmla="*/ 12 h 98"/>
                    <a:gd name="T10" fmla="*/ 63 w 126"/>
                    <a:gd name="T11" fmla="*/ 22 h 98"/>
                    <a:gd name="T12" fmla="*/ 59 w 126"/>
                    <a:gd name="T13" fmla="*/ 31 h 98"/>
                    <a:gd name="T14" fmla="*/ 49 w 126"/>
                    <a:gd name="T15" fmla="*/ 30 h 98"/>
                    <a:gd name="T16" fmla="*/ 25 w 126"/>
                    <a:gd name="T17" fmla="*/ 23 h 98"/>
                    <a:gd name="T18" fmla="*/ 15 w 126"/>
                    <a:gd name="T19" fmla="*/ 12 h 98"/>
                    <a:gd name="T20" fmla="*/ 0 w 126"/>
                    <a:gd name="T21" fmla="*/ 12 h 98"/>
                    <a:gd name="T22" fmla="*/ 9 w 126"/>
                    <a:gd name="T23" fmla="*/ 9 h 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26" h="98">
                      <a:moveTo>
                        <a:pt x="9" y="9"/>
                      </a:moveTo>
                      <a:lnTo>
                        <a:pt x="45" y="0"/>
                      </a:lnTo>
                      <a:lnTo>
                        <a:pt x="66" y="3"/>
                      </a:lnTo>
                      <a:lnTo>
                        <a:pt x="95" y="26"/>
                      </a:lnTo>
                      <a:lnTo>
                        <a:pt x="114" y="38"/>
                      </a:lnTo>
                      <a:lnTo>
                        <a:pt x="126" y="68"/>
                      </a:lnTo>
                      <a:lnTo>
                        <a:pt x="114" y="98"/>
                      </a:lnTo>
                      <a:lnTo>
                        <a:pt x="92" y="93"/>
                      </a:lnTo>
                      <a:lnTo>
                        <a:pt x="53" y="69"/>
                      </a:lnTo>
                      <a:lnTo>
                        <a:pt x="15" y="38"/>
                      </a:lnTo>
                      <a:lnTo>
                        <a:pt x="0" y="29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34343"/>
                    </a:gs>
                    <a:gs pos="100000">
                      <a:srgbClr val="BFBFBF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27" name="Freeform 164"/>
                <p:cNvSpPr>
                  <a:spLocks/>
                </p:cNvSpPr>
                <p:nvPr/>
              </p:nvSpPr>
              <p:spPr bwMode="auto">
                <a:xfrm rot="645635">
                  <a:off x="1466" y="931"/>
                  <a:ext cx="108" cy="213"/>
                </a:xfrm>
                <a:custGeom>
                  <a:avLst/>
                  <a:gdLst>
                    <a:gd name="T0" fmla="*/ 48 w 108"/>
                    <a:gd name="T1" fmla="*/ 21 h 213"/>
                    <a:gd name="T2" fmla="*/ 93 w 108"/>
                    <a:gd name="T3" fmla="*/ 84 h 213"/>
                    <a:gd name="T4" fmla="*/ 108 w 108"/>
                    <a:gd name="T5" fmla="*/ 111 h 213"/>
                    <a:gd name="T6" fmla="*/ 105 w 108"/>
                    <a:gd name="T7" fmla="*/ 165 h 213"/>
                    <a:gd name="T8" fmla="*/ 72 w 108"/>
                    <a:gd name="T9" fmla="*/ 213 h 213"/>
                    <a:gd name="T10" fmla="*/ 42 w 108"/>
                    <a:gd name="T11" fmla="*/ 183 h 213"/>
                    <a:gd name="T12" fmla="*/ 45 w 108"/>
                    <a:gd name="T13" fmla="*/ 120 h 213"/>
                    <a:gd name="T14" fmla="*/ 33 w 108"/>
                    <a:gd name="T15" fmla="*/ 96 h 213"/>
                    <a:gd name="T16" fmla="*/ 3 w 108"/>
                    <a:gd name="T17" fmla="*/ 84 h 213"/>
                    <a:gd name="T18" fmla="*/ 0 w 108"/>
                    <a:gd name="T19" fmla="*/ 39 h 213"/>
                    <a:gd name="T20" fmla="*/ 24 w 108"/>
                    <a:gd name="T21" fmla="*/ 0 h 213"/>
                    <a:gd name="T22" fmla="*/ 48 w 108"/>
                    <a:gd name="T23" fmla="*/ 21 h 21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08" h="213">
                      <a:moveTo>
                        <a:pt x="48" y="21"/>
                      </a:moveTo>
                      <a:lnTo>
                        <a:pt x="93" y="84"/>
                      </a:lnTo>
                      <a:lnTo>
                        <a:pt x="108" y="111"/>
                      </a:lnTo>
                      <a:lnTo>
                        <a:pt x="105" y="165"/>
                      </a:lnTo>
                      <a:lnTo>
                        <a:pt x="72" y="213"/>
                      </a:lnTo>
                      <a:lnTo>
                        <a:pt x="42" y="183"/>
                      </a:lnTo>
                      <a:lnTo>
                        <a:pt x="45" y="120"/>
                      </a:lnTo>
                      <a:lnTo>
                        <a:pt x="33" y="96"/>
                      </a:lnTo>
                      <a:lnTo>
                        <a:pt x="3" y="84"/>
                      </a:lnTo>
                      <a:lnTo>
                        <a:pt x="0" y="39"/>
                      </a:lnTo>
                      <a:lnTo>
                        <a:pt x="24" y="0"/>
                      </a:lnTo>
                      <a:lnTo>
                        <a:pt x="48" y="2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2F2F2"/>
                    </a:gs>
                    <a:gs pos="100000">
                      <a:srgbClr val="E5E5E5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28" name="Freeform 165"/>
                <p:cNvSpPr>
                  <a:spLocks/>
                </p:cNvSpPr>
                <p:nvPr/>
              </p:nvSpPr>
              <p:spPr bwMode="auto">
                <a:xfrm>
                  <a:off x="843" y="1058"/>
                  <a:ext cx="199" cy="238"/>
                </a:xfrm>
                <a:custGeom>
                  <a:avLst/>
                  <a:gdLst>
                    <a:gd name="T0" fmla="*/ 2222 w 182"/>
                    <a:gd name="T1" fmla="*/ 685 h 221"/>
                    <a:gd name="T2" fmla="*/ 1443 w 182"/>
                    <a:gd name="T3" fmla="*/ 939 h 221"/>
                    <a:gd name="T4" fmla="*/ 1341 w 182"/>
                    <a:gd name="T5" fmla="*/ 1768 h 221"/>
                    <a:gd name="T6" fmla="*/ 0 w 182"/>
                    <a:gd name="T7" fmla="*/ 1317 h 221"/>
                    <a:gd name="T8" fmla="*/ 284 w 182"/>
                    <a:gd name="T9" fmla="*/ 67 h 221"/>
                    <a:gd name="T10" fmla="*/ 1640 w 182"/>
                    <a:gd name="T11" fmla="*/ 0 h 221"/>
                    <a:gd name="T12" fmla="*/ 2222 w 182"/>
                    <a:gd name="T13" fmla="*/ 685 h 2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2" h="221">
                      <a:moveTo>
                        <a:pt x="182" y="87"/>
                      </a:moveTo>
                      <a:lnTo>
                        <a:pt x="119" y="118"/>
                      </a:lnTo>
                      <a:lnTo>
                        <a:pt x="111" y="221"/>
                      </a:lnTo>
                      <a:lnTo>
                        <a:pt x="0" y="165"/>
                      </a:lnTo>
                      <a:lnTo>
                        <a:pt x="24" y="8"/>
                      </a:lnTo>
                      <a:lnTo>
                        <a:pt x="134" y="0"/>
                      </a:lnTo>
                      <a:lnTo>
                        <a:pt x="182" y="8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8B8B8"/>
                    </a:gs>
                    <a:gs pos="100000">
                      <a:srgbClr val="DFDFD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29" name="Freeform 166"/>
                <p:cNvSpPr>
                  <a:spLocks/>
                </p:cNvSpPr>
                <p:nvPr/>
              </p:nvSpPr>
              <p:spPr bwMode="auto">
                <a:xfrm>
                  <a:off x="925" y="640"/>
                  <a:ext cx="251" cy="325"/>
                </a:xfrm>
                <a:custGeom>
                  <a:avLst/>
                  <a:gdLst>
                    <a:gd name="T0" fmla="*/ 342 w 245"/>
                    <a:gd name="T1" fmla="*/ 0 h 307"/>
                    <a:gd name="T2" fmla="*/ 233 w 245"/>
                    <a:gd name="T3" fmla="*/ 542 h 307"/>
                    <a:gd name="T4" fmla="*/ 263 w 245"/>
                    <a:gd name="T5" fmla="*/ 970 h 307"/>
                    <a:gd name="T6" fmla="*/ 480 w 245"/>
                    <a:gd name="T7" fmla="*/ 1328 h 307"/>
                    <a:gd name="T8" fmla="*/ 359 w 245"/>
                    <a:gd name="T9" fmla="*/ 1514 h 307"/>
                    <a:gd name="T10" fmla="*/ 205 w 245"/>
                    <a:gd name="T11" fmla="*/ 1431 h 307"/>
                    <a:gd name="T12" fmla="*/ 8 w 245"/>
                    <a:gd name="T13" fmla="*/ 1159 h 307"/>
                    <a:gd name="T14" fmla="*/ 0 w 245"/>
                    <a:gd name="T15" fmla="*/ 581 h 307"/>
                    <a:gd name="T16" fmla="*/ 169 w 245"/>
                    <a:gd name="T17" fmla="*/ 7 h 307"/>
                    <a:gd name="T18" fmla="*/ 342 w 245"/>
                    <a:gd name="T19" fmla="*/ 0 h 30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45" h="307">
                      <a:moveTo>
                        <a:pt x="174" y="0"/>
                      </a:moveTo>
                      <a:lnTo>
                        <a:pt x="119" y="110"/>
                      </a:lnTo>
                      <a:lnTo>
                        <a:pt x="134" y="197"/>
                      </a:lnTo>
                      <a:lnTo>
                        <a:pt x="245" y="268"/>
                      </a:lnTo>
                      <a:lnTo>
                        <a:pt x="182" y="307"/>
                      </a:lnTo>
                      <a:lnTo>
                        <a:pt x="103" y="291"/>
                      </a:lnTo>
                      <a:lnTo>
                        <a:pt x="8" y="236"/>
                      </a:lnTo>
                      <a:lnTo>
                        <a:pt x="0" y="118"/>
                      </a:lnTo>
                      <a:lnTo>
                        <a:pt x="87" y="7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6D6D6"/>
                    </a:gs>
                    <a:gs pos="100000">
                      <a:srgbClr val="F6F6F6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30" name="Freeform 167"/>
                <p:cNvSpPr>
                  <a:spLocks/>
                </p:cNvSpPr>
                <p:nvPr/>
              </p:nvSpPr>
              <p:spPr bwMode="auto">
                <a:xfrm rot="-743879">
                  <a:off x="1026" y="981"/>
                  <a:ext cx="190" cy="175"/>
                </a:xfrm>
                <a:custGeom>
                  <a:avLst/>
                  <a:gdLst>
                    <a:gd name="T0" fmla="*/ 1657293 w 134"/>
                    <a:gd name="T1" fmla="*/ 0 h 181"/>
                    <a:gd name="T2" fmla="*/ 544617 w 134"/>
                    <a:gd name="T3" fmla="*/ 15 h 181"/>
                    <a:gd name="T4" fmla="*/ 0 w 134"/>
                    <a:gd name="T5" fmla="*/ 45 h 181"/>
                    <a:gd name="T6" fmla="*/ 544617 w 134"/>
                    <a:gd name="T7" fmla="*/ 71 h 181"/>
                    <a:gd name="T8" fmla="*/ 1515044 w 134"/>
                    <a:gd name="T9" fmla="*/ 43 h 181"/>
                    <a:gd name="T10" fmla="*/ 2356335 w 134"/>
                    <a:gd name="T11" fmla="*/ 36 h 181"/>
                    <a:gd name="T12" fmla="*/ 1657293 w 134"/>
                    <a:gd name="T13" fmla="*/ 0 h 18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4" h="181">
                      <a:moveTo>
                        <a:pt x="94" y="0"/>
                      </a:moveTo>
                      <a:lnTo>
                        <a:pt x="31" y="39"/>
                      </a:lnTo>
                      <a:lnTo>
                        <a:pt x="0" y="118"/>
                      </a:lnTo>
                      <a:lnTo>
                        <a:pt x="31" y="181"/>
                      </a:lnTo>
                      <a:lnTo>
                        <a:pt x="86" y="110"/>
                      </a:lnTo>
                      <a:lnTo>
                        <a:pt x="134" y="87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5D5D5"/>
                    </a:gs>
                    <a:gs pos="100000">
                      <a:srgbClr val="ECECEC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31" name="Freeform 168"/>
                <p:cNvSpPr>
                  <a:spLocks/>
                </p:cNvSpPr>
                <p:nvPr/>
              </p:nvSpPr>
              <p:spPr bwMode="auto">
                <a:xfrm>
                  <a:off x="1204" y="1983"/>
                  <a:ext cx="452" cy="230"/>
                </a:xfrm>
                <a:custGeom>
                  <a:avLst/>
                  <a:gdLst>
                    <a:gd name="T0" fmla="*/ 212 w 454"/>
                    <a:gd name="T1" fmla="*/ 104 h 218"/>
                    <a:gd name="T2" fmla="*/ 264 w 454"/>
                    <a:gd name="T3" fmla="*/ 151 h 218"/>
                    <a:gd name="T4" fmla="*/ 331 w 454"/>
                    <a:gd name="T5" fmla="*/ 94 h 218"/>
                    <a:gd name="T6" fmla="*/ 362 w 454"/>
                    <a:gd name="T7" fmla="*/ 116 h 218"/>
                    <a:gd name="T8" fmla="*/ 398 w 454"/>
                    <a:gd name="T9" fmla="*/ 0 h 218"/>
                    <a:gd name="T10" fmla="*/ 380 w 454"/>
                    <a:gd name="T11" fmla="*/ 242 h 218"/>
                    <a:gd name="T12" fmla="*/ 268 w 454"/>
                    <a:gd name="T13" fmla="*/ 897 h 218"/>
                    <a:gd name="T14" fmla="*/ 200 w 454"/>
                    <a:gd name="T15" fmla="*/ 978 h 218"/>
                    <a:gd name="T16" fmla="*/ 114 w 454"/>
                    <a:gd name="T17" fmla="*/ 666 h 218"/>
                    <a:gd name="T18" fmla="*/ 50 w 454"/>
                    <a:gd name="T19" fmla="*/ 439 h 218"/>
                    <a:gd name="T20" fmla="*/ 0 w 454"/>
                    <a:gd name="T21" fmla="*/ 286 h 218"/>
                    <a:gd name="T22" fmla="*/ 113 w 454"/>
                    <a:gd name="T23" fmla="*/ 371 h 218"/>
                    <a:gd name="T24" fmla="*/ 184 w 454"/>
                    <a:gd name="T25" fmla="*/ 485 h 218"/>
                    <a:gd name="T26" fmla="*/ 214 w 454"/>
                    <a:gd name="T27" fmla="*/ 394 h 218"/>
                    <a:gd name="T28" fmla="*/ 226 w 454"/>
                    <a:gd name="T29" fmla="*/ 94 h 21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54" h="218">
                      <a:moveTo>
                        <a:pt x="240" y="24"/>
                      </a:moveTo>
                      <a:lnTo>
                        <a:pt x="292" y="34"/>
                      </a:lnTo>
                      <a:lnTo>
                        <a:pt x="378" y="22"/>
                      </a:lnTo>
                      <a:lnTo>
                        <a:pt x="418" y="26"/>
                      </a:lnTo>
                      <a:lnTo>
                        <a:pt x="454" y="0"/>
                      </a:lnTo>
                      <a:lnTo>
                        <a:pt x="436" y="54"/>
                      </a:lnTo>
                      <a:lnTo>
                        <a:pt x="296" y="200"/>
                      </a:lnTo>
                      <a:lnTo>
                        <a:pt x="228" y="218"/>
                      </a:lnTo>
                      <a:lnTo>
                        <a:pt x="142" y="148"/>
                      </a:lnTo>
                      <a:lnTo>
                        <a:pt x="50" y="98"/>
                      </a:lnTo>
                      <a:lnTo>
                        <a:pt x="0" y="64"/>
                      </a:lnTo>
                      <a:lnTo>
                        <a:pt x="120" y="82"/>
                      </a:lnTo>
                      <a:lnTo>
                        <a:pt x="212" y="108"/>
                      </a:lnTo>
                      <a:lnTo>
                        <a:pt x="242" y="88"/>
                      </a:lnTo>
                      <a:lnTo>
                        <a:pt x="254" y="22"/>
                      </a:lnTo>
                    </a:path>
                  </a:pathLst>
                </a:custGeom>
                <a:gradFill rotWithShape="0">
                  <a:gsLst>
                    <a:gs pos="0">
                      <a:srgbClr val="989898"/>
                    </a:gs>
                    <a:gs pos="100000">
                      <a:srgbClr val="6B6B6B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32" name="Freeform 169"/>
                <p:cNvSpPr>
                  <a:spLocks/>
                </p:cNvSpPr>
                <p:nvPr/>
              </p:nvSpPr>
              <p:spPr bwMode="auto">
                <a:xfrm>
                  <a:off x="1046" y="1945"/>
                  <a:ext cx="434" cy="178"/>
                </a:xfrm>
                <a:custGeom>
                  <a:avLst/>
                  <a:gdLst>
                    <a:gd name="T0" fmla="*/ 315 w 434"/>
                    <a:gd name="T1" fmla="*/ 1123 h 158"/>
                    <a:gd name="T2" fmla="*/ 197 w 434"/>
                    <a:gd name="T3" fmla="*/ 1373 h 158"/>
                    <a:gd name="T4" fmla="*/ 63 w 434"/>
                    <a:gd name="T5" fmla="*/ 462 h 158"/>
                    <a:gd name="T6" fmla="*/ 0 w 434"/>
                    <a:gd name="T7" fmla="*/ 0 h 158"/>
                    <a:gd name="T8" fmla="*/ 173 w 434"/>
                    <a:gd name="T9" fmla="*/ 2913 h 158"/>
                    <a:gd name="T10" fmla="*/ 394 w 434"/>
                    <a:gd name="T11" fmla="*/ 4445 h 158"/>
                    <a:gd name="T12" fmla="*/ 434 w 434"/>
                    <a:gd name="T13" fmla="*/ 1976 h 158"/>
                    <a:gd name="T14" fmla="*/ 315 w 434"/>
                    <a:gd name="T15" fmla="*/ 1123 h 15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34" h="158">
                      <a:moveTo>
                        <a:pt x="315" y="40"/>
                      </a:moveTo>
                      <a:lnTo>
                        <a:pt x="197" y="48"/>
                      </a:lnTo>
                      <a:lnTo>
                        <a:pt x="63" y="16"/>
                      </a:lnTo>
                      <a:lnTo>
                        <a:pt x="0" y="0"/>
                      </a:lnTo>
                      <a:lnTo>
                        <a:pt x="173" y="103"/>
                      </a:lnTo>
                      <a:lnTo>
                        <a:pt x="394" y="158"/>
                      </a:lnTo>
                      <a:lnTo>
                        <a:pt x="434" y="71"/>
                      </a:lnTo>
                      <a:lnTo>
                        <a:pt x="315" y="4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9A9A9"/>
                    </a:gs>
                    <a:gs pos="100000">
                      <a:srgbClr val="929292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33" name="Freeform 170"/>
                <p:cNvSpPr>
                  <a:spLocks/>
                </p:cNvSpPr>
                <p:nvPr/>
              </p:nvSpPr>
              <p:spPr bwMode="auto">
                <a:xfrm rot="-201530">
                  <a:off x="941" y="1720"/>
                  <a:ext cx="540" cy="350"/>
                </a:xfrm>
                <a:custGeom>
                  <a:avLst/>
                  <a:gdLst>
                    <a:gd name="T0" fmla="*/ 639 w 501"/>
                    <a:gd name="T1" fmla="*/ 2289 h 318"/>
                    <a:gd name="T2" fmla="*/ 1736 w 501"/>
                    <a:gd name="T3" fmla="*/ 4064 h 318"/>
                    <a:gd name="T4" fmla="*/ 2615 w 501"/>
                    <a:gd name="T5" fmla="*/ 4668 h 318"/>
                    <a:gd name="T6" fmla="*/ 3429 w 501"/>
                    <a:gd name="T7" fmla="*/ 4609 h 318"/>
                    <a:gd name="T8" fmla="*/ 4087 w 501"/>
                    <a:gd name="T9" fmla="*/ 4480 h 318"/>
                    <a:gd name="T10" fmla="*/ 3314 w 501"/>
                    <a:gd name="T11" fmla="*/ 3950 h 318"/>
                    <a:gd name="T12" fmla="*/ 2718 w 501"/>
                    <a:gd name="T13" fmla="*/ 3570 h 318"/>
                    <a:gd name="T14" fmla="*/ 2099 w 501"/>
                    <a:gd name="T15" fmla="*/ 3047 h 318"/>
                    <a:gd name="T16" fmla="*/ 984 w 501"/>
                    <a:gd name="T17" fmla="*/ 1717 h 318"/>
                    <a:gd name="T18" fmla="*/ 0 w 501"/>
                    <a:gd name="T19" fmla="*/ 0 h 318"/>
                    <a:gd name="T20" fmla="*/ 639 w 501"/>
                    <a:gd name="T21" fmla="*/ 2289 h 31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01" h="318">
                      <a:moveTo>
                        <a:pt x="78" y="156"/>
                      </a:moveTo>
                      <a:lnTo>
                        <a:pt x="213" y="276"/>
                      </a:lnTo>
                      <a:lnTo>
                        <a:pt x="321" y="318"/>
                      </a:lnTo>
                      <a:lnTo>
                        <a:pt x="420" y="315"/>
                      </a:lnTo>
                      <a:lnTo>
                        <a:pt x="501" y="306"/>
                      </a:lnTo>
                      <a:lnTo>
                        <a:pt x="405" y="270"/>
                      </a:lnTo>
                      <a:lnTo>
                        <a:pt x="333" y="243"/>
                      </a:lnTo>
                      <a:lnTo>
                        <a:pt x="258" y="207"/>
                      </a:lnTo>
                      <a:lnTo>
                        <a:pt x="120" y="117"/>
                      </a:lnTo>
                      <a:lnTo>
                        <a:pt x="0" y="0"/>
                      </a:lnTo>
                      <a:lnTo>
                        <a:pt x="78" y="15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29292"/>
                    </a:gs>
                    <a:gs pos="100000">
                      <a:srgbClr val="848484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34" name="Freeform 171"/>
                <p:cNvSpPr>
                  <a:spLocks/>
                </p:cNvSpPr>
                <p:nvPr/>
              </p:nvSpPr>
              <p:spPr bwMode="auto">
                <a:xfrm>
                  <a:off x="690" y="1476"/>
                  <a:ext cx="79" cy="120"/>
                </a:xfrm>
                <a:custGeom>
                  <a:avLst/>
                  <a:gdLst>
                    <a:gd name="T0" fmla="*/ 0 w 63"/>
                    <a:gd name="T1" fmla="*/ 0 h 87"/>
                    <a:gd name="T2" fmla="*/ 8116 w 63"/>
                    <a:gd name="T3" fmla="*/ 244676 h 87"/>
                    <a:gd name="T4" fmla="*/ 15569 w 63"/>
                    <a:gd name="T5" fmla="*/ 436950 h 87"/>
                    <a:gd name="T6" fmla="*/ 28159 w 63"/>
                    <a:gd name="T7" fmla="*/ 597292 h 87"/>
                    <a:gd name="T8" fmla="*/ 31998 w 63"/>
                    <a:gd name="T9" fmla="*/ 710211 h 87"/>
                    <a:gd name="T10" fmla="*/ 35310 w 63"/>
                    <a:gd name="T11" fmla="*/ 562939 h 87"/>
                    <a:gd name="T12" fmla="*/ 31998 w 63"/>
                    <a:gd name="T13" fmla="*/ 229672 h 87"/>
                    <a:gd name="T14" fmla="*/ 0 w 63"/>
                    <a:gd name="T15" fmla="*/ 0 h 8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3" h="87">
                      <a:moveTo>
                        <a:pt x="0" y="0"/>
                      </a:moveTo>
                      <a:lnTo>
                        <a:pt x="14" y="30"/>
                      </a:lnTo>
                      <a:lnTo>
                        <a:pt x="27" y="54"/>
                      </a:lnTo>
                      <a:lnTo>
                        <a:pt x="50" y="73"/>
                      </a:lnTo>
                      <a:lnTo>
                        <a:pt x="57" y="87"/>
                      </a:lnTo>
                      <a:lnTo>
                        <a:pt x="63" y="69"/>
                      </a:lnTo>
                      <a:lnTo>
                        <a:pt x="57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94949"/>
                    </a:gs>
                    <a:gs pos="100000">
                      <a:srgbClr val="90909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35" name="Freeform 172"/>
                <p:cNvSpPr>
                  <a:spLocks/>
                </p:cNvSpPr>
                <p:nvPr/>
              </p:nvSpPr>
              <p:spPr bwMode="auto">
                <a:xfrm>
                  <a:off x="900" y="1839"/>
                  <a:ext cx="512" cy="339"/>
                </a:xfrm>
                <a:custGeom>
                  <a:avLst/>
                  <a:gdLst>
                    <a:gd name="T0" fmla="*/ 0 w 512"/>
                    <a:gd name="T1" fmla="*/ 0 h 339"/>
                    <a:gd name="T2" fmla="*/ 299 w 512"/>
                    <a:gd name="T3" fmla="*/ 252 h 339"/>
                    <a:gd name="T4" fmla="*/ 512 w 512"/>
                    <a:gd name="T5" fmla="*/ 339 h 339"/>
                    <a:gd name="T6" fmla="*/ 307 w 512"/>
                    <a:gd name="T7" fmla="*/ 166 h 339"/>
                    <a:gd name="T8" fmla="*/ 118 w 512"/>
                    <a:gd name="T9" fmla="*/ 87 h 339"/>
                    <a:gd name="T10" fmla="*/ 0 w 512"/>
                    <a:gd name="T11" fmla="*/ 0 h 3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12" h="339">
                      <a:moveTo>
                        <a:pt x="0" y="0"/>
                      </a:moveTo>
                      <a:lnTo>
                        <a:pt x="299" y="252"/>
                      </a:lnTo>
                      <a:lnTo>
                        <a:pt x="512" y="339"/>
                      </a:lnTo>
                      <a:lnTo>
                        <a:pt x="307" y="166"/>
                      </a:lnTo>
                      <a:lnTo>
                        <a:pt x="118" y="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36" name="Freeform 173"/>
                <p:cNvSpPr>
                  <a:spLocks/>
                </p:cNvSpPr>
                <p:nvPr/>
              </p:nvSpPr>
              <p:spPr bwMode="auto">
                <a:xfrm>
                  <a:off x="991" y="1950"/>
                  <a:ext cx="450" cy="434"/>
                </a:xfrm>
                <a:custGeom>
                  <a:avLst/>
                  <a:gdLst>
                    <a:gd name="T0" fmla="*/ 0 w 450"/>
                    <a:gd name="T1" fmla="*/ 0 h 434"/>
                    <a:gd name="T2" fmla="*/ 213 w 450"/>
                    <a:gd name="T3" fmla="*/ 150 h 434"/>
                    <a:gd name="T4" fmla="*/ 450 w 450"/>
                    <a:gd name="T5" fmla="*/ 181 h 434"/>
                    <a:gd name="T6" fmla="*/ 355 w 450"/>
                    <a:gd name="T7" fmla="*/ 300 h 434"/>
                    <a:gd name="T8" fmla="*/ 316 w 450"/>
                    <a:gd name="T9" fmla="*/ 434 h 434"/>
                    <a:gd name="T10" fmla="*/ 56 w 450"/>
                    <a:gd name="T11" fmla="*/ 102 h 434"/>
                    <a:gd name="T12" fmla="*/ 0 w 450"/>
                    <a:gd name="T13" fmla="*/ 0 h 4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50" h="434">
                      <a:moveTo>
                        <a:pt x="0" y="0"/>
                      </a:moveTo>
                      <a:lnTo>
                        <a:pt x="213" y="150"/>
                      </a:lnTo>
                      <a:lnTo>
                        <a:pt x="450" y="181"/>
                      </a:lnTo>
                      <a:lnTo>
                        <a:pt x="355" y="300"/>
                      </a:lnTo>
                      <a:lnTo>
                        <a:pt x="316" y="434"/>
                      </a:lnTo>
                      <a:lnTo>
                        <a:pt x="56" y="10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C3C3C3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37" name="Freeform 174"/>
                <p:cNvSpPr>
                  <a:spLocks/>
                </p:cNvSpPr>
                <p:nvPr/>
              </p:nvSpPr>
              <p:spPr bwMode="auto">
                <a:xfrm>
                  <a:off x="1625" y="1948"/>
                  <a:ext cx="111" cy="564"/>
                </a:xfrm>
                <a:custGeom>
                  <a:avLst/>
                  <a:gdLst>
                    <a:gd name="T0" fmla="*/ 87 w 111"/>
                    <a:gd name="T1" fmla="*/ 0 h 552"/>
                    <a:gd name="T2" fmla="*/ 51 w 111"/>
                    <a:gd name="T3" fmla="*/ 61 h 552"/>
                    <a:gd name="T4" fmla="*/ 51 w 111"/>
                    <a:gd name="T5" fmla="*/ 215 h 552"/>
                    <a:gd name="T6" fmla="*/ 42 w 111"/>
                    <a:gd name="T7" fmla="*/ 514 h 552"/>
                    <a:gd name="T8" fmla="*/ 21 w 111"/>
                    <a:gd name="T9" fmla="*/ 719 h 552"/>
                    <a:gd name="T10" fmla="*/ 0 w 111"/>
                    <a:gd name="T11" fmla="*/ 771 h 552"/>
                    <a:gd name="T12" fmla="*/ 6 w 111"/>
                    <a:gd name="T13" fmla="*/ 1009 h 552"/>
                    <a:gd name="T14" fmla="*/ 66 w 111"/>
                    <a:gd name="T15" fmla="*/ 996 h 552"/>
                    <a:gd name="T16" fmla="*/ 111 w 111"/>
                    <a:gd name="T17" fmla="*/ 400 h 552"/>
                    <a:gd name="T18" fmla="*/ 87 w 111"/>
                    <a:gd name="T19" fmla="*/ 0 h 5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1" h="552">
                      <a:moveTo>
                        <a:pt x="87" y="0"/>
                      </a:moveTo>
                      <a:lnTo>
                        <a:pt x="51" y="33"/>
                      </a:lnTo>
                      <a:lnTo>
                        <a:pt x="51" y="117"/>
                      </a:lnTo>
                      <a:lnTo>
                        <a:pt x="42" y="282"/>
                      </a:lnTo>
                      <a:lnTo>
                        <a:pt x="21" y="393"/>
                      </a:lnTo>
                      <a:lnTo>
                        <a:pt x="0" y="423"/>
                      </a:lnTo>
                      <a:lnTo>
                        <a:pt x="6" y="552"/>
                      </a:lnTo>
                      <a:lnTo>
                        <a:pt x="66" y="546"/>
                      </a:lnTo>
                      <a:lnTo>
                        <a:pt x="111" y="21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84848"/>
                    </a:gs>
                    <a:gs pos="100000">
                      <a:srgbClr val="9C9C9C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38" name="Freeform 175"/>
                <p:cNvSpPr>
                  <a:spLocks/>
                </p:cNvSpPr>
                <p:nvPr/>
              </p:nvSpPr>
              <p:spPr bwMode="auto">
                <a:xfrm>
                  <a:off x="1343" y="2107"/>
                  <a:ext cx="142" cy="355"/>
                </a:xfrm>
                <a:custGeom>
                  <a:avLst/>
                  <a:gdLst>
                    <a:gd name="T0" fmla="*/ 4571 w 117"/>
                    <a:gd name="T1" fmla="*/ 179 h 345"/>
                    <a:gd name="T2" fmla="*/ 17731 w 117"/>
                    <a:gd name="T3" fmla="*/ 52 h 345"/>
                    <a:gd name="T4" fmla="*/ 21862 w 117"/>
                    <a:gd name="T5" fmla="*/ 0 h 345"/>
                    <a:gd name="T6" fmla="*/ 26533 w 117"/>
                    <a:gd name="T7" fmla="*/ 151 h 345"/>
                    <a:gd name="T8" fmla="*/ 26533 w 117"/>
                    <a:gd name="T9" fmla="*/ 273 h 345"/>
                    <a:gd name="T10" fmla="*/ 13685 w 117"/>
                    <a:gd name="T11" fmla="*/ 361 h 345"/>
                    <a:gd name="T12" fmla="*/ 12325 w 117"/>
                    <a:gd name="T13" fmla="*/ 516 h 345"/>
                    <a:gd name="T14" fmla="*/ 14182 w 117"/>
                    <a:gd name="T15" fmla="*/ 734 h 345"/>
                    <a:gd name="T16" fmla="*/ 3500 w 117"/>
                    <a:gd name="T17" fmla="*/ 769 h 345"/>
                    <a:gd name="T18" fmla="*/ 0 w 117"/>
                    <a:gd name="T19" fmla="*/ 607 h 345"/>
                    <a:gd name="T20" fmla="*/ 4248 w 117"/>
                    <a:gd name="T21" fmla="*/ 341 h 345"/>
                    <a:gd name="T22" fmla="*/ 743 w 117"/>
                    <a:gd name="T23" fmla="*/ 230 h 345"/>
                    <a:gd name="T24" fmla="*/ 13685 w 117"/>
                    <a:gd name="T25" fmla="*/ 76 h 345"/>
                    <a:gd name="T26" fmla="*/ 23778 w 117"/>
                    <a:gd name="T27" fmla="*/ 6 h 34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17" h="345">
                      <a:moveTo>
                        <a:pt x="21" y="81"/>
                      </a:moveTo>
                      <a:lnTo>
                        <a:pt x="78" y="24"/>
                      </a:lnTo>
                      <a:lnTo>
                        <a:pt x="96" y="0"/>
                      </a:lnTo>
                      <a:lnTo>
                        <a:pt x="117" y="69"/>
                      </a:lnTo>
                      <a:lnTo>
                        <a:pt x="117" y="123"/>
                      </a:lnTo>
                      <a:lnTo>
                        <a:pt x="60" y="162"/>
                      </a:lnTo>
                      <a:lnTo>
                        <a:pt x="54" y="231"/>
                      </a:lnTo>
                      <a:lnTo>
                        <a:pt x="63" y="330"/>
                      </a:lnTo>
                      <a:lnTo>
                        <a:pt x="15" y="345"/>
                      </a:lnTo>
                      <a:lnTo>
                        <a:pt x="0" y="273"/>
                      </a:lnTo>
                      <a:lnTo>
                        <a:pt x="18" y="153"/>
                      </a:lnTo>
                      <a:lnTo>
                        <a:pt x="3" y="105"/>
                      </a:lnTo>
                      <a:lnTo>
                        <a:pt x="60" y="36"/>
                      </a:lnTo>
                      <a:lnTo>
                        <a:pt x="105" y="6"/>
                      </a:lnTo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50000">
                      <a:srgbClr val="9C9C9C"/>
                    </a:gs>
                    <a:gs pos="100000">
                      <a:srgbClr val="80808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39" name="Freeform 176"/>
                <p:cNvSpPr>
                  <a:spLocks/>
                </p:cNvSpPr>
                <p:nvPr/>
              </p:nvSpPr>
              <p:spPr bwMode="auto">
                <a:xfrm rot="-632595">
                  <a:off x="1379" y="2139"/>
                  <a:ext cx="153" cy="218"/>
                </a:xfrm>
                <a:custGeom>
                  <a:avLst/>
                  <a:gdLst>
                    <a:gd name="T0" fmla="*/ 0 w 126"/>
                    <a:gd name="T1" fmla="*/ 86805169 h 132"/>
                    <a:gd name="T2" fmla="*/ 10926 w 126"/>
                    <a:gd name="T3" fmla="*/ 166568195 h 132"/>
                    <a:gd name="T4" fmla="*/ 28135 w 126"/>
                    <a:gd name="T5" fmla="*/ 166568195 h 132"/>
                    <a:gd name="T6" fmla="*/ 28957 w 126"/>
                    <a:gd name="T7" fmla="*/ 75954516 h 132"/>
                    <a:gd name="T8" fmla="*/ 13129 w 126"/>
                    <a:gd name="T9" fmla="*/ 0 h 132"/>
                    <a:gd name="T10" fmla="*/ 0 w 126"/>
                    <a:gd name="T11" fmla="*/ 86805169 h 13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26" h="132">
                      <a:moveTo>
                        <a:pt x="0" y="69"/>
                      </a:moveTo>
                      <a:lnTo>
                        <a:pt x="48" y="132"/>
                      </a:lnTo>
                      <a:lnTo>
                        <a:pt x="123" y="132"/>
                      </a:lnTo>
                      <a:lnTo>
                        <a:pt x="126" y="60"/>
                      </a:lnTo>
                      <a:lnTo>
                        <a:pt x="57" y="0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34343"/>
                    </a:gs>
                    <a:gs pos="100000">
                      <a:srgbClr val="656565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40" name="Freeform 177"/>
                <p:cNvSpPr>
                  <a:spLocks/>
                </p:cNvSpPr>
                <p:nvPr/>
              </p:nvSpPr>
              <p:spPr bwMode="auto">
                <a:xfrm>
                  <a:off x="1568" y="2200"/>
                  <a:ext cx="87" cy="309"/>
                </a:xfrm>
                <a:custGeom>
                  <a:avLst/>
                  <a:gdLst>
                    <a:gd name="T0" fmla="*/ 133 w 78"/>
                    <a:gd name="T1" fmla="*/ 17 h 318"/>
                    <a:gd name="T2" fmla="*/ 0 w 78"/>
                    <a:gd name="T3" fmla="*/ 42 h 318"/>
                    <a:gd name="T4" fmla="*/ 1037 w 78"/>
                    <a:gd name="T5" fmla="*/ 82 h 318"/>
                    <a:gd name="T6" fmla="*/ 948 w 78"/>
                    <a:gd name="T7" fmla="*/ 111 h 318"/>
                    <a:gd name="T8" fmla="*/ 948 w 78"/>
                    <a:gd name="T9" fmla="*/ 143 h 318"/>
                    <a:gd name="T10" fmla="*/ 1606 w 78"/>
                    <a:gd name="T11" fmla="*/ 142 h 318"/>
                    <a:gd name="T12" fmla="*/ 1646 w 78"/>
                    <a:gd name="T13" fmla="*/ 73 h 318"/>
                    <a:gd name="T14" fmla="*/ 1037 w 78"/>
                    <a:gd name="T15" fmla="*/ 17 h 318"/>
                    <a:gd name="T16" fmla="*/ 184 w 78"/>
                    <a:gd name="T17" fmla="*/ 0 h 318"/>
                    <a:gd name="T18" fmla="*/ 133 w 78"/>
                    <a:gd name="T19" fmla="*/ 17 h 31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8" h="318">
                      <a:moveTo>
                        <a:pt x="6" y="33"/>
                      </a:moveTo>
                      <a:lnTo>
                        <a:pt x="0" y="87"/>
                      </a:lnTo>
                      <a:lnTo>
                        <a:pt x="48" y="183"/>
                      </a:lnTo>
                      <a:lnTo>
                        <a:pt x="45" y="246"/>
                      </a:lnTo>
                      <a:lnTo>
                        <a:pt x="45" y="318"/>
                      </a:lnTo>
                      <a:lnTo>
                        <a:pt x="75" y="315"/>
                      </a:lnTo>
                      <a:lnTo>
                        <a:pt x="78" y="159"/>
                      </a:lnTo>
                      <a:lnTo>
                        <a:pt x="48" y="24"/>
                      </a:lnTo>
                      <a:lnTo>
                        <a:pt x="9" y="0"/>
                      </a:lnTo>
                      <a:lnTo>
                        <a:pt x="6" y="3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D8D8D"/>
                    </a:gs>
                    <a:gs pos="100000">
                      <a:srgbClr val="9C9C9C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41" name="Freeform 178"/>
                <p:cNvSpPr>
                  <a:spLocks/>
                </p:cNvSpPr>
                <p:nvPr/>
              </p:nvSpPr>
              <p:spPr bwMode="auto">
                <a:xfrm rot="-368381">
                  <a:off x="1483" y="2094"/>
                  <a:ext cx="104" cy="168"/>
                </a:xfrm>
                <a:custGeom>
                  <a:avLst/>
                  <a:gdLst>
                    <a:gd name="T0" fmla="*/ 89274 w 81"/>
                    <a:gd name="T1" fmla="*/ 177633626 h 99"/>
                    <a:gd name="T2" fmla="*/ 55201 w 81"/>
                    <a:gd name="T3" fmla="*/ 266989732 h 99"/>
                    <a:gd name="T4" fmla="*/ 0 w 81"/>
                    <a:gd name="T5" fmla="*/ 251024567 h 99"/>
                    <a:gd name="T6" fmla="*/ 49396 w 81"/>
                    <a:gd name="T7" fmla="*/ 57226997 h 99"/>
                    <a:gd name="T8" fmla="*/ 55201 w 81"/>
                    <a:gd name="T9" fmla="*/ 0 h 99"/>
                    <a:gd name="T10" fmla="*/ 65553 w 81"/>
                    <a:gd name="T11" fmla="*/ 57226997 h 9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1" h="99">
                      <a:moveTo>
                        <a:pt x="81" y="66"/>
                      </a:moveTo>
                      <a:lnTo>
                        <a:pt x="51" y="99"/>
                      </a:lnTo>
                      <a:lnTo>
                        <a:pt x="0" y="93"/>
                      </a:lnTo>
                      <a:lnTo>
                        <a:pt x="45" y="21"/>
                      </a:lnTo>
                      <a:lnTo>
                        <a:pt x="51" y="0"/>
                      </a:lnTo>
                      <a:lnTo>
                        <a:pt x="60" y="21"/>
                      </a:lnTo>
                    </a:path>
                  </a:pathLst>
                </a:custGeom>
                <a:gradFill rotWithShape="0">
                  <a:gsLst>
                    <a:gs pos="0">
                      <a:srgbClr val="5F5F5F"/>
                    </a:gs>
                    <a:gs pos="100000">
                      <a:srgbClr val="2C2C2C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42" name="Freeform 179"/>
                <p:cNvSpPr>
                  <a:spLocks/>
                </p:cNvSpPr>
                <p:nvPr/>
              </p:nvSpPr>
              <p:spPr bwMode="auto">
                <a:xfrm>
                  <a:off x="1315" y="2236"/>
                  <a:ext cx="234" cy="298"/>
                </a:xfrm>
                <a:custGeom>
                  <a:avLst/>
                  <a:gdLst>
                    <a:gd name="T0" fmla="*/ 42 w 234"/>
                    <a:gd name="T1" fmla="*/ 0 h 298"/>
                    <a:gd name="T2" fmla="*/ 24 w 234"/>
                    <a:gd name="T3" fmla="*/ 44 h 298"/>
                    <a:gd name="T4" fmla="*/ 4 w 234"/>
                    <a:gd name="T5" fmla="*/ 144 h 298"/>
                    <a:gd name="T6" fmla="*/ 0 w 234"/>
                    <a:gd name="T7" fmla="*/ 162 h 298"/>
                    <a:gd name="T8" fmla="*/ 98 w 234"/>
                    <a:gd name="T9" fmla="*/ 298 h 298"/>
                    <a:gd name="T10" fmla="*/ 150 w 234"/>
                    <a:gd name="T11" fmla="*/ 294 h 298"/>
                    <a:gd name="T12" fmla="*/ 234 w 234"/>
                    <a:gd name="T13" fmla="*/ 298 h 298"/>
                    <a:gd name="T14" fmla="*/ 192 w 234"/>
                    <a:gd name="T15" fmla="*/ 176 h 298"/>
                    <a:gd name="T16" fmla="*/ 102 w 234"/>
                    <a:gd name="T17" fmla="*/ 138 h 298"/>
                    <a:gd name="T18" fmla="*/ 56 w 234"/>
                    <a:gd name="T19" fmla="*/ 38 h 298"/>
                    <a:gd name="T20" fmla="*/ 42 w 234"/>
                    <a:gd name="T21" fmla="*/ 0 h 2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34" h="298">
                      <a:moveTo>
                        <a:pt x="42" y="0"/>
                      </a:moveTo>
                      <a:lnTo>
                        <a:pt x="24" y="44"/>
                      </a:lnTo>
                      <a:lnTo>
                        <a:pt x="4" y="144"/>
                      </a:lnTo>
                      <a:lnTo>
                        <a:pt x="0" y="162"/>
                      </a:lnTo>
                      <a:lnTo>
                        <a:pt x="98" y="298"/>
                      </a:lnTo>
                      <a:lnTo>
                        <a:pt x="150" y="294"/>
                      </a:lnTo>
                      <a:lnTo>
                        <a:pt x="234" y="298"/>
                      </a:lnTo>
                      <a:lnTo>
                        <a:pt x="192" y="176"/>
                      </a:lnTo>
                      <a:lnTo>
                        <a:pt x="102" y="138"/>
                      </a:lnTo>
                      <a:lnTo>
                        <a:pt x="56" y="38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3C3C3"/>
                    </a:gs>
                    <a:gs pos="100000">
                      <a:srgbClr val="6B6B6B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43" name="Freeform 180"/>
                <p:cNvSpPr>
                  <a:spLocks/>
                </p:cNvSpPr>
                <p:nvPr/>
              </p:nvSpPr>
              <p:spPr bwMode="auto">
                <a:xfrm>
                  <a:off x="311" y="1672"/>
                  <a:ext cx="1018" cy="840"/>
                </a:xfrm>
                <a:custGeom>
                  <a:avLst/>
                  <a:gdLst>
                    <a:gd name="T0" fmla="*/ 78 w 1083"/>
                    <a:gd name="T1" fmla="*/ 0 h 855"/>
                    <a:gd name="T2" fmla="*/ 75 w 1083"/>
                    <a:gd name="T3" fmla="*/ 28 h 855"/>
                    <a:gd name="T4" fmla="*/ 88 w 1083"/>
                    <a:gd name="T5" fmla="*/ 87 h 855"/>
                    <a:gd name="T6" fmla="*/ 113 w 1083"/>
                    <a:gd name="T7" fmla="*/ 171 h 855"/>
                    <a:gd name="T8" fmla="*/ 131 w 1083"/>
                    <a:gd name="T9" fmla="*/ 235 h 855"/>
                    <a:gd name="T10" fmla="*/ 157 w 1083"/>
                    <a:gd name="T11" fmla="*/ 354 h 855"/>
                    <a:gd name="T12" fmla="*/ 175 w 1083"/>
                    <a:gd name="T13" fmla="*/ 431 h 855"/>
                    <a:gd name="T14" fmla="*/ 190 w 1083"/>
                    <a:gd name="T15" fmla="*/ 521 h 855"/>
                    <a:gd name="T16" fmla="*/ 6 w 1083"/>
                    <a:gd name="T17" fmla="*/ 513 h 855"/>
                    <a:gd name="T18" fmla="*/ 0 w 1083"/>
                    <a:gd name="T19" fmla="*/ 195 h 855"/>
                    <a:gd name="T20" fmla="*/ 20 w 1083"/>
                    <a:gd name="T21" fmla="*/ 148 h 855"/>
                    <a:gd name="T22" fmla="*/ 46 w 1083"/>
                    <a:gd name="T23" fmla="*/ 97 h 855"/>
                    <a:gd name="T24" fmla="*/ 59 w 1083"/>
                    <a:gd name="T25" fmla="*/ 70 h 855"/>
                    <a:gd name="T26" fmla="*/ 67 w 1083"/>
                    <a:gd name="T27" fmla="*/ 29 h 855"/>
                    <a:gd name="T28" fmla="*/ 73 w 1083"/>
                    <a:gd name="T29" fmla="*/ 15 h 855"/>
                    <a:gd name="T30" fmla="*/ 78 w 1083"/>
                    <a:gd name="T31" fmla="*/ 0 h 85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083" h="855">
                      <a:moveTo>
                        <a:pt x="441" y="0"/>
                      </a:moveTo>
                      <a:lnTo>
                        <a:pt x="420" y="51"/>
                      </a:lnTo>
                      <a:lnTo>
                        <a:pt x="501" y="144"/>
                      </a:lnTo>
                      <a:lnTo>
                        <a:pt x="642" y="279"/>
                      </a:lnTo>
                      <a:lnTo>
                        <a:pt x="738" y="384"/>
                      </a:lnTo>
                      <a:lnTo>
                        <a:pt x="885" y="582"/>
                      </a:lnTo>
                      <a:lnTo>
                        <a:pt x="987" y="708"/>
                      </a:lnTo>
                      <a:lnTo>
                        <a:pt x="1083" y="855"/>
                      </a:lnTo>
                      <a:lnTo>
                        <a:pt x="6" y="843"/>
                      </a:lnTo>
                      <a:lnTo>
                        <a:pt x="0" y="321"/>
                      </a:lnTo>
                      <a:lnTo>
                        <a:pt x="111" y="243"/>
                      </a:lnTo>
                      <a:lnTo>
                        <a:pt x="264" y="159"/>
                      </a:lnTo>
                      <a:lnTo>
                        <a:pt x="339" y="111"/>
                      </a:lnTo>
                      <a:lnTo>
                        <a:pt x="381" y="57"/>
                      </a:lnTo>
                      <a:lnTo>
                        <a:pt x="417" y="15"/>
                      </a:lnTo>
                      <a:lnTo>
                        <a:pt x="44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34343"/>
                    </a:gs>
                    <a:gs pos="100000">
                      <a:srgbClr val="5F5F5F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44" name="Freeform 181"/>
                <p:cNvSpPr>
                  <a:spLocks/>
                </p:cNvSpPr>
                <p:nvPr/>
              </p:nvSpPr>
              <p:spPr bwMode="auto">
                <a:xfrm>
                  <a:off x="1520" y="2150"/>
                  <a:ext cx="86" cy="160"/>
                </a:xfrm>
                <a:custGeom>
                  <a:avLst/>
                  <a:gdLst>
                    <a:gd name="T0" fmla="*/ 0 w 86"/>
                    <a:gd name="T1" fmla="*/ 12 h 160"/>
                    <a:gd name="T2" fmla="*/ 62 w 86"/>
                    <a:gd name="T3" fmla="*/ 0 h 160"/>
                    <a:gd name="T4" fmla="*/ 86 w 86"/>
                    <a:gd name="T5" fmla="*/ 44 h 160"/>
                    <a:gd name="T6" fmla="*/ 66 w 86"/>
                    <a:gd name="T7" fmla="*/ 132 h 160"/>
                    <a:gd name="T8" fmla="*/ 44 w 86"/>
                    <a:gd name="T9" fmla="*/ 160 h 160"/>
                    <a:gd name="T10" fmla="*/ 10 w 86"/>
                    <a:gd name="T11" fmla="*/ 48 h 160"/>
                    <a:gd name="T12" fmla="*/ 0 w 86"/>
                    <a:gd name="T13" fmla="*/ 12 h 16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6" h="160">
                      <a:moveTo>
                        <a:pt x="0" y="12"/>
                      </a:moveTo>
                      <a:lnTo>
                        <a:pt x="62" y="0"/>
                      </a:lnTo>
                      <a:lnTo>
                        <a:pt x="86" y="44"/>
                      </a:lnTo>
                      <a:lnTo>
                        <a:pt x="66" y="132"/>
                      </a:lnTo>
                      <a:lnTo>
                        <a:pt x="44" y="160"/>
                      </a:lnTo>
                      <a:lnTo>
                        <a:pt x="10" y="48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F5F5F"/>
                    </a:gs>
                    <a:gs pos="100000">
                      <a:srgbClr val="2C2C2C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45" name="Freeform 182"/>
                <p:cNvSpPr>
                  <a:spLocks/>
                </p:cNvSpPr>
                <p:nvPr/>
              </p:nvSpPr>
              <p:spPr bwMode="auto">
                <a:xfrm rot="-632114">
                  <a:off x="1420" y="2150"/>
                  <a:ext cx="157" cy="223"/>
                </a:xfrm>
                <a:custGeom>
                  <a:avLst/>
                  <a:gdLst>
                    <a:gd name="T0" fmla="*/ 44 w 152"/>
                    <a:gd name="T1" fmla="*/ 370 h 194"/>
                    <a:gd name="T2" fmla="*/ 129 w 152"/>
                    <a:gd name="T3" fmla="*/ 0 h 194"/>
                    <a:gd name="T4" fmla="*/ 199 w 152"/>
                    <a:gd name="T5" fmla="*/ 2 h 194"/>
                    <a:gd name="T6" fmla="*/ 278 w 152"/>
                    <a:gd name="T7" fmla="*/ 212 h 194"/>
                    <a:gd name="T8" fmla="*/ 316 w 152"/>
                    <a:gd name="T9" fmla="*/ 1492 h 194"/>
                    <a:gd name="T10" fmla="*/ 375 w 152"/>
                    <a:gd name="T11" fmla="*/ 4275 h 194"/>
                    <a:gd name="T12" fmla="*/ 274 w 152"/>
                    <a:gd name="T13" fmla="*/ 8511 h 194"/>
                    <a:gd name="T14" fmla="*/ 278 w 152"/>
                    <a:gd name="T15" fmla="*/ 9421 h 194"/>
                    <a:gd name="T16" fmla="*/ 202 w 152"/>
                    <a:gd name="T17" fmla="*/ 9509 h 194"/>
                    <a:gd name="T18" fmla="*/ 129 w 152"/>
                    <a:gd name="T19" fmla="*/ 9579 h 194"/>
                    <a:gd name="T20" fmla="*/ 14 w 152"/>
                    <a:gd name="T21" fmla="*/ 4580 h 194"/>
                    <a:gd name="T22" fmla="*/ 0 w 152"/>
                    <a:gd name="T23" fmla="*/ 690 h 194"/>
                    <a:gd name="T24" fmla="*/ 44 w 152"/>
                    <a:gd name="T25" fmla="*/ 370 h 19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52" h="194">
                      <a:moveTo>
                        <a:pt x="16" y="8"/>
                      </a:moveTo>
                      <a:lnTo>
                        <a:pt x="52" y="0"/>
                      </a:lnTo>
                      <a:lnTo>
                        <a:pt x="80" y="2"/>
                      </a:lnTo>
                      <a:lnTo>
                        <a:pt x="112" y="4"/>
                      </a:lnTo>
                      <a:lnTo>
                        <a:pt x="128" y="30"/>
                      </a:lnTo>
                      <a:lnTo>
                        <a:pt x="152" y="86"/>
                      </a:lnTo>
                      <a:lnTo>
                        <a:pt x="110" y="172"/>
                      </a:lnTo>
                      <a:lnTo>
                        <a:pt x="112" y="190"/>
                      </a:lnTo>
                      <a:lnTo>
                        <a:pt x="82" y="192"/>
                      </a:lnTo>
                      <a:lnTo>
                        <a:pt x="52" y="194"/>
                      </a:lnTo>
                      <a:lnTo>
                        <a:pt x="14" y="92"/>
                      </a:lnTo>
                      <a:lnTo>
                        <a:pt x="0" y="14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D6D6D"/>
                    </a:gs>
                    <a:gs pos="100000">
                      <a:srgbClr val="515151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391" name="Freeform 183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" y="2089"/>
                  <a:ext cx="751" cy="442"/>
                </a:xfrm>
                <a:custGeom>
                  <a:avLst/>
                  <a:gdLst>
                    <a:gd name="T0" fmla="*/ 7 w 733"/>
                    <a:gd name="T1" fmla="*/ 0 h 427"/>
                    <a:gd name="T2" fmla="*/ 386 w 733"/>
                    <a:gd name="T3" fmla="*/ 253 h 427"/>
                    <a:gd name="T4" fmla="*/ 481 w 733"/>
                    <a:gd name="T5" fmla="*/ 363 h 427"/>
                    <a:gd name="T6" fmla="*/ 583 w 733"/>
                    <a:gd name="T7" fmla="*/ 403 h 427"/>
                    <a:gd name="T8" fmla="*/ 686 w 733"/>
                    <a:gd name="T9" fmla="*/ 237 h 427"/>
                    <a:gd name="T10" fmla="*/ 702 w 733"/>
                    <a:gd name="T11" fmla="*/ 56 h 427"/>
                    <a:gd name="T12" fmla="*/ 733 w 733"/>
                    <a:gd name="T13" fmla="*/ 269 h 427"/>
                    <a:gd name="T14" fmla="*/ 718 w 733"/>
                    <a:gd name="T15" fmla="*/ 427 h 427"/>
                    <a:gd name="T16" fmla="*/ 347 w 733"/>
                    <a:gd name="T17" fmla="*/ 403 h 427"/>
                    <a:gd name="T18" fmla="*/ 0 w 733"/>
                    <a:gd name="T19" fmla="*/ 64 h 427"/>
                    <a:gd name="T20" fmla="*/ 7 w 733"/>
                    <a:gd name="T21" fmla="*/ 0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3" h="427">
                      <a:moveTo>
                        <a:pt x="7" y="0"/>
                      </a:moveTo>
                      <a:lnTo>
                        <a:pt x="386" y="253"/>
                      </a:lnTo>
                      <a:lnTo>
                        <a:pt x="481" y="363"/>
                      </a:lnTo>
                      <a:lnTo>
                        <a:pt x="583" y="403"/>
                      </a:lnTo>
                      <a:lnTo>
                        <a:pt x="686" y="237"/>
                      </a:lnTo>
                      <a:lnTo>
                        <a:pt x="702" y="56"/>
                      </a:lnTo>
                      <a:lnTo>
                        <a:pt x="733" y="269"/>
                      </a:lnTo>
                      <a:lnTo>
                        <a:pt x="718" y="427"/>
                      </a:lnTo>
                      <a:lnTo>
                        <a:pt x="347" y="403"/>
                      </a:lnTo>
                      <a:lnTo>
                        <a:pt x="0" y="6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2">
                        <a:gamma/>
                        <a:shade val="70588"/>
                        <a:invGamma/>
                      </a:schemeClr>
                    </a:gs>
                    <a:gs pos="50000">
                      <a:schemeClr val="bg2"/>
                    </a:gs>
                    <a:gs pos="100000">
                      <a:schemeClr val="bg2">
                        <a:gamma/>
                        <a:shade val="70588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7047" name="Freeform 184"/>
                <p:cNvSpPr>
                  <a:spLocks/>
                </p:cNvSpPr>
                <p:nvPr/>
              </p:nvSpPr>
              <p:spPr bwMode="auto">
                <a:xfrm>
                  <a:off x="1434" y="2259"/>
                  <a:ext cx="218" cy="264"/>
                </a:xfrm>
                <a:custGeom>
                  <a:avLst/>
                  <a:gdLst>
                    <a:gd name="T0" fmla="*/ 69 w 222"/>
                    <a:gd name="T1" fmla="*/ 147 h 246"/>
                    <a:gd name="T2" fmla="*/ 102 w 222"/>
                    <a:gd name="T3" fmla="*/ 539 h 246"/>
                    <a:gd name="T4" fmla="*/ 122 w 222"/>
                    <a:gd name="T5" fmla="*/ 1016 h 246"/>
                    <a:gd name="T6" fmla="*/ 133 w 222"/>
                    <a:gd name="T7" fmla="*/ 1447 h 246"/>
                    <a:gd name="T8" fmla="*/ 127 w 222"/>
                    <a:gd name="T9" fmla="*/ 1783 h 246"/>
                    <a:gd name="T10" fmla="*/ 18 w 222"/>
                    <a:gd name="T11" fmla="*/ 1745 h 246"/>
                    <a:gd name="T12" fmla="*/ 0 w 222"/>
                    <a:gd name="T13" fmla="*/ 1734 h 246"/>
                    <a:gd name="T14" fmla="*/ 16 w 222"/>
                    <a:gd name="T15" fmla="*/ 894 h 246"/>
                    <a:gd name="T16" fmla="*/ 24 w 222"/>
                    <a:gd name="T17" fmla="*/ 331 h 246"/>
                    <a:gd name="T18" fmla="*/ 30 w 222"/>
                    <a:gd name="T19" fmla="*/ 0 h 246"/>
                    <a:gd name="T20" fmla="*/ 69 w 222"/>
                    <a:gd name="T21" fmla="*/ 147 h 24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22" h="246">
                      <a:moveTo>
                        <a:pt x="112" y="20"/>
                      </a:moveTo>
                      <a:lnTo>
                        <a:pt x="168" y="74"/>
                      </a:lnTo>
                      <a:lnTo>
                        <a:pt x="200" y="140"/>
                      </a:lnTo>
                      <a:lnTo>
                        <a:pt x="222" y="200"/>
                      </a:lnTo>
                      <a:lnTo>
                        <a:pt x="210" y="246"/>
                      </a:lnTo>
                      <a:lnTo>
                        <a:pt x="18" y="242"/>
                      </a:lnTo>
                      <a:lnTo>
                        <a:pt x="0" y="240"/>
                      </a:lnTo>
                      <a:lnTo>
                        <a:pt x="16" y="124"/>
                      </a:lnTo>
                      <a:lnTo>
                        <a:pt x="24" y="46"/>
                      </a:lnTo>
                      <a:lnTo>
                        <a:pt x="58" y="0"/>
                      </a:lnTo>
                      <a:lnTo>
                        <a:pt x="112" y="2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34343"/>
                    </a:gs>
                    <a:gs pos="100000">
                      <a:srgbClr val="5F5F5F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48" name="Freeform 185"/>
                <p:cNvSpPr>
                  <a:spLocks/>
                </p:cNvSpPr>
                <p:nvPr/>
              </p:nvSpPr>
              <p:spPr bwMode="auto">
                <a:xfrm>
                  <a:off x="707" y="1612"/>
                  <a:ext cx="739" cy="833"/>
                </a:xfrm>
                <a:custGeom>
                  <a:avLst/>
                  <a:gdLst>
                    <a:gd name="T0" fmla="*/ 100 w 714"/>
                    <a:gd name="T1" fmla="*/ 0 h 735"/>
                    <a:gd name="T2" fmla="*/ 242 w 714"/>
                    <a:gd name="T3" fmla="*/ 3491 h 735"/>
                    <a:gd name="T4" fmla="*/ 542 w 714"/>
                    <a:gd name="T5" fmla="*/ 7209 h 735"/>
                    <a:gd name="T6" fmla="*/ 924 w 714"/>
                    <a:gd name="T7" fmla="*/ 11289 h 735"/>
                    <a:gd name="T8" fmla="*/ 1284 w 714"/>
                    <a:gd name="T9" fmla="*/ 13772 h 735"/>
                    <a:gd name="T10" fmla="*/ 1638 w 714"/>
                    <a:gd name="T11" fmla="*/ 14961 h 735"/>
                    <a:gd name="T12" fmla="*/ 1874 w 714"/>
                    <a:gd name="T13" fmla="*/ 15184 h 735"/>
                    <a:gd name="T14" fmla="*/ 1692 w 714"/>
                    <a:gd name="T15" fmla="*/ 17351 h 735"/>
                    <a:gd name="T16" fmla="*/ 1583 w 714"/>
                    <a:gd name="T17" fmla="*/ 19386 h 735"/>
                    <a:gd name="T18" fmla="*/ 1474 w 714"/>
                    <a:gd name="T19" fmla="*/ 24457 h 735"/>
                    <a:gd name="T20" fmla="*/ 788 w 714"/>
                    <a:gd name="T21" fmla="*/ 13398 h 735"/>
                    <a:gd name="T22" fmla="*/ 120 w 714"/>
                    <a:gd name="T23" fmla="*/ 5200 h 735"/>
                    <a:gd name="T24" fmla="*/ 0 w 714"/>
                    <a:gd name="T25" fmla="*/ 2781 h 735"/>
                    <a:gd name="T26" fmla="*/ 12 w 714"/>
                    <a:gd name="T27" fmla="*/ 1384 h 735"/>
                    <a:gd name="T28" fmla="*/ 100 w 714"/>
                    <a:gd name="T29" fmla="*/ 0 h 73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714" h="735">
                      <a:moveTo>
                        <a:pt x="39" y="0"/>
                      </a:moveTo>
                      <a:lnTo>
                        <a:pt x="93" y="105"/>
                      </a:lnTo>
                      <a:lnTo>
                        <a:pt x="207" y="216"/>
                      </a:lnTo>
                      <a:lnTo>
                        <a:pt x="354" y="339"/>
                      </a:lnTo>
                      <a:lnTo>
                        <a:pt x="489" y="414"/>
                      </a:lnTo>
                      <a:lnTo>
                        <a:pt x="624" y="450"/>
                      </a:lnTo>
                      <a:lnTo>
                        <a:pt x="714" y="456"/>
                      </a:lnTo>
                      <a:lnTo>
                        <a:pt x="645" y="522"/>
                      </a:lnTo>
                      <a:lnTo>
                        <a:pt x="603" y="582"/>
                      </a:lnTo>
                      <a:lnTo>
                        <a:pt x="561" y="735"/>
                      </a:lnTo>
                      <a:lnTo>
                        <a:pt x="300" y="402"/>
                      </a:lnTo>
                      <a:lnTo>
                        <a:pt x="45" y="156"/>
                      </a:lnTo>
                      <a:lnTo>
                        <a:pt x="0" y="84"/>
                      </a:lnTo>
                      <a:lnTo>
                        <a:pt x="12" y="42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8C8C8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49" name="Freeform 186"/>
                <p:cNvSpPr>
                  <a:spLocks/>
                </p:cNvSpPr>
                <p:nvPr/>
              </p:nvSpPr>
              <p:spPr bwMode="auto">
                <a:xfrm>
                  <a:off x="725" y="1757"/>
                  <a:ext cx="568" cy="654"/>
                </a:xfrm>
                <a:custGeom>
                  <a:avLst/>
                  <a:gdLst>
                    <a:gd name="T0" fmla="*/ 0 w 568"/>
                    <a:gd name="T1" fmla="*/ 0 h 654"/>
                    <a:gd name="T2" fmla="*/ 71 w 568"/>
                    <a:gd name="T3" fmla="*/ 173 h 654"/>
                    <a:gd name="T4" fmla="*/ 237 w 568"/>
                    <a:gd name="T5" fmla="*/ 370 h 654"/>
                    <a:gd name="T6" fmla="*/ 426 w 568"/>
                    <a:gd name="T7" fmla="*/ 552 h 654"/>
                    <a:gd name="T8" fmla="*/ 568 w 568"/>
                    <a:gd name="T9" fmla="*/ 654 h 654"/>
                    <a:gd name="T10" fmla="*/ 450 w 568"/>
                    <a:gd name="T11" fmla="*/ 418 h 654"/>
                    <a:gd name="T12" fmla="*/ 110 w 568"/>
                    <a:gd name="T13" fmla="*/ 110 h 654"/>
                    <a:gd name="T14" fmla="*/ 0 w 568"/>
                    <a:gd name="T15" fmla="*/ 0 h 6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68" h="654">
                      <a:moveTo>
                        <a:pt x="0" y="0"/>
                      </a:moveTo>
                      <a:lnTo>
                        <a:pt x="71" y="173"/>
                      </a:lnTo>
                      <a:lnTo>
                        <a:pt x="237" y="370"/>
                      </a:lnTo>
                      <a:lnTo>
                        <a:pt x="426" y="552"/>
                      </a:lnTo>
                      <a:lnTo>
                        <a:pt x="568" y="654"/>
                      </a:lnTo>
                      <a:lnTo>
                        <a:pt x="450" y="418"/>
                      </a:lnTo>
                      <a:lnTo>
                        <a:pt x="110" y="1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9B9B9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50" name="Freeform 187"/>
                <p:cNvSpPr>
                  <a:spLocks/>
                </p:cNvSpPr>
                <p:nvPr/>
              </p:nvSpPr>
              <p:spPr bwMode="auto">
                <a:xfrm>
                  <a:off x="663" y="1655"/>
                  <a:ext cx="195" cy="336"/>
                </a:xfrm>
                <a:custGeom>
                  <a:avLst/>
                  <a:gdLst>
                    <a:gd name="T0" fmla="*/ 57 w 195"/>
                    <a:gd name="T1" fmla="*/ 0 h 336"/>
                    <a:gd name="T2" fmla="*/ 45 w 195"/>
                    <a:gd name="T3" fmla="*/ 33 h 336"/>
                    <a:gd name="T4" fmla="*/ 48 w 195"/>
                    <a:gd name="T5" fmla="*/ 84 h 336"/>
                    <a:gd name="T6" fmla="*/ 66 w 195"/>
                    <a:gd name="T7" fmla="*/ 120 h 336"/>
                    <a:gd name="T8" fmla="*/ 108 w 195"/>
                    <a:gd name="T9" fmla="*/ 210 h 336"/>
                    <a:gd name="T10" fmla="*/ 156 w 195"/>
                    <a:gd name="T11" fmla="*/ 282 h 336"/>
                    <a:gd name="T12" fmla="*/ 195 w 195"/>
                    <a:gd name="T13" fmla="*/ 336 h 336"/>
                    <a:gd name="T14" fmla="*/ 54 w 195"/>
                    <a:gd name="T15" fmla="*/ 210 h 336"/>
                    <a:gd name="T16" fmla="*/ 0 w 195"/>
                    <a:gd name="T17" fmla="*/ 75 h 336"/>
                    <a:gd name="T18" fmla="*/ 33 w 195"/>
                    <a:gd name="T19" fmla="*/ 18 h 336"/>
                    <a:gd name="T20" fmla="*/ 57 w 195"/>
                    <a:gd name="T21" fmla="*/ 0 h 3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95" h="336">
                      <a:moveTo>
                        <a:pt x="57" y="0"/>
                      </a:moveTo>
                      <a:lnTo>
                        <a:pt x="45" y="33"/>
                      </a:lnTo>
                      <a:lnTo>
                        <a:pt x="48" y="84"/>
                      </a:lnTo>
                      <a:lnTo>
                        <a:pt x="66" y="120"/>
                      </a:lnTo>
                      <a:lnTo>
                        <a:pt x="108" y="210"/>
                      </a:lnTo>
                      <a:lnTo>
                        <a:pt x="156" y="282"/>
                      </a:lnTo>
                      <a:lnTo>
                        <a:pt x="195" y="336"/>
                      </a:lnTo>
                      <a:lnTo>
                        <a:pt x="54" y="210"/>
                      </a:lnTo>
                      <a:lnTo>
                        <a:pt x="0" y="75"/>
                      </a:lnTo>
                      <a:lnTo>
                        <a:pt x="33" y="18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 w="9525">
                  <a:solidFill>
                    <a:srgbClr val="4D4D4D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51" name="Freeform 188"/>
                <p:cNvSpPr>
                  <a:spLocks/>
                </p:cNvSpPr>
                <p:nvPr/>
              </p:nvSpPr>
              <p:spPr bwMode="auto">
                <a:xfrm>
                  <a:off x="1550" y="1969"/>
                  <a:ext cx="132" cy="420"/>
                </a:xfrm>
                <a:custGeom>
                  <a:avLst/>
                  <a:gdLst>
                    <a:gd name="T0" fmla="*/ 102 w 132"/>
                    <a:gd name="T1" fmla="*/ 9 h 420"/>
                    <a:gd name="T2" fmla="*/ 69 w 132"/>
                    <a:gd name="T3" fmla="*/ 75 h 420"/>
                    <a:gd name="T4" fmla="*/ 0 w 132"/>
                    <a:gd name="T5" fmla="*/ 147 h 420"/>
                    <a:gd name="T6" fmla="*/ 57 w 132"/>
                    <a:gd name="T7" fmla="*/ 285 h 420"/>
                    <a:gd name="T8" fmla="*/ 102 w 132"/>
                    <a:gd name="T9" fmla="*/ 420 h 420"/>
                    <a:gd name="T10" fmla="*/ 105 w 132"/>
                    <a:gd name="T11" fmla="*/ 309 h 420"/>
                    <a:gd name="T12" fmla="*/ 132 w 132"/>
                    <a:gd name="T13" fmla="*/ 87 h 420"/>
                    <a:gd name="T14" fmla="*/ 126 w 132"/>
                    <a:gd name="T15" fmla="*/ 0 h 420"/>
                    <a:gd name="T16" fmla="*/ 102 w 132"/>
                    <a:gd name="T17" fmla="*/ 9 h 42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2" h="420">
                      <a:moveTo>
                        <a:pt x="102" y="9"/>
                      </a:moveTo>
                      <a:lnTo>
                        <a:pt x="69" y="75"/>
                      </a:lnTo>
                      <a:lnTo>
                        <a:pt x="0" y="147"/>
                      </a:lnTo>
                      <a:lnTo>
                        <a:pt x="57" y="285"/>
                      </a:lnTo>
                      <a:lnTo>
                        <a:pt x="102" y="420"/>
                      </a:lnTo>
                      <a:lnTo>
                        <a:pt x="105" y="309"/>
                      </a:lnTo>
                      <a:lnTo>
                        <a:pt x="132" y="87"/>
                      </a:lnTo>
                      <a:lnTo>
                        <a:pt x="126" y="0"/>
                      </a:lnTo>
                      <a:lnTo>
                        <a:pt x="102" y="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CECE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52" name="Freeform 189"/>
                <p:cNvSpPr>
                  <a:spLocks/>
                </p:cNvSpPr>
                <p:nvPr/>
              </p:nvSpPr>
              <p:spPr bwMode="auto">
                <a:xfrm>
                  <a:off x="1720" y="1863"/>
                  <a:ext cx="411" cy="654"/>
                </a:xfrm>
                <a:custGeom>
                  <a:avLst/>
                  <a:gdLst>
                    <a:gd name="T0" fmla="*/ 63 w 411"/>
                    <a:gd name="T1" fmla="*/ 39 h 654"/>
                    <a:gd name="T2" fmla="*/ 197 w 411"/>
                    <a:gd name="T3" fmla="*/ 78 h 654"/>
                    <a:gd name="T4" fmla="*/ 340 w 411"/>
                    <a:gd name="T5" fmla="*/ 142 h 654"/>
                    <a:gd name="T6" fmla="*/ 411 w 411"/>
                    <a:gd name="T7" fmla="*/ 173 h 654"/>
                    <a:gd name="T8" fmla="*/ 395 w 411"/>
                    <a:gd name="T9" fmla="*/ 639 h 654"/>
                    <a:gd name="T10" fmla="*/ 0 w 411"/>
                    <a:gd name="T11" fmla="*/ 654 h 654"/>
                    <a:gd name="T12" fmla="*/ 32 w 411"/>
                    <a:gd name="T13" fmla="*/ 260 h 654"/>
                    <a:gd name="T14" fmla="*/ 32 w 411"/>
                    <a:gd name="T15" fmla="*/ 0 h 6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11" h="654">
                      <a:moveTo>
                        <a:pt x="63" y="39"/>
                      </a:moveTo>
                      <a:lnTo>
                        <a:pt x="197" y="78"/>
                      </a:lnTo>
                      <a:lnTo>
                        <a:pt x="340" y="142"/>
                      </a:lnTo>
                      <a:lnTo>
                        <a:pt x="411" y="173"/>
                      </a:lnTo>
                      <a:lnTo>
                        <a:pt x="395" y="639"/>
                      </a:lnTo>
                      <a:lnTo>
                        <a:pt x="0" y="654"/>
                      </a:lnTo>
                      <a:lnTo>
                        <a:pt x="32" y="260"/>
                      </a:lnTo>
                      <a:lnTo>
                        <a:pt x="32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2C2C2C"/>
                    </a:gs>
                    <a:gs pos="100000">
                      <a:srgbClr val="5F5F5F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53" name="Freeform 190"/>
                <p:cNvSpPr>
                  <a:spLocks/>
                </p:cNvSpPr>
                <p:nvPr/>
              </p:nvSpPr>
              <p:spPr bwMode="auto">
                <a:xfrm>
                  <a:off x="1673" y="1894"/>
                  <a:ext cx="418" cy="632"/>
                </a:xfrm>
                <a:custGeom>
                  <a:avLst/>
                  <a:gdLst>
                    <a:gd name="T0" fmla="*/ 0 w 394"/>
                    <a:gd name="T1" fmla="*/ 160 h 616"/>
                    <a:gd name="T2" fmla="*/ 74 w 394"/>
                    <a:gd name="T3" fmla="*/ 647 h 616"/>
                    <a:gd name="T4" fmla="*/ 74 w 394"/>
                    <a:gd name="T5" fmla="*/ 1053 h 616"/>
                    <a:gd name="T6" fmla="*/ 7 w 394"/>
                    <a:gd name="T7" fmla="*/ 1263 h 616"/>
                    <a:gd name="T8" fmla="*/ 1564 w 394"/>
                    <a:gd name="T9" fmla="*/ 1246 h 616"/>
                    <a:gd name="T10" fmla="*/ 1772 w 394"/>
                    <a:gd name="T11" fmla="*/ 873 h 616"/>
                    <a:gd name="T12" fmla="*/ 1939 w 394"/>
                    <a:gd name="T13" fmla="*/ 647 h 616"/>
                    <a:gd name="T14" fmla="*/ 2058 w 394"/>
                    <a:gd name="T15" fmla="*/ 567 h 616"/>
                    <a:gd name="T16" fmla="*/ 1772 w 394"/>
                    <a:gd name="T17" fmla="*/ 439 h 616"/>
                    <a:gd name="T18" fmla="*/ 1521 w 394"/>
                    <a:gd name="T19" fmla="*/ 323 h 616"/>
                    <a:gd name="T20" fmla="*/ 1732 w 394"/>
                    <a:gd name="T21" fmla="*/ 240 h 616"/>
                    <a:gd name="T22" fmla="*/ 863 w 394"/>
                    <a:gd name="T23" fmla="*/ 52 h 616"/>
                    <a:gd name="T24" fmla="*/ 244 w 394"/>
                    <a:gd name="T25" fmla="*/ 0 h 616"/>
                    <a:gd name="T26" fmla="*/ 0 w 394"/>
                    <a:gd name="T27" fmla="*/ 160 h 61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394" h="616">
                      <a:moveTo>
                        <a:pt x="0" y="79"/>
                      </a:moveTo>
                      <a:lnTo>
                        <a:pt x="15" y="316"/>
                      </a:lnTo>
                      <a:lnTo>
                        <a:pt x="15" y="513"/>
                      </a:lnTo>
                      <a:lnTo>
                        <a:pt x="7" y="616"/>
                      </a:lnTo>
                      <a:lnTo>
                        <a:pt x="299" y="608"/>
                      </a:lnTo>
                      <a:lnTo>
                        <a:pt x="339" y="426"/>
                      </a:lnTo>
                      <a:lnTo>
                        <a:pt x="370" y="316"/>
                      </a:lnTo>
                      <a:lnTo>
                        <a:pt x="394" y="276"/>
                      </a:lnTo>
                      <a:lnTo>
                        <a:pt x="339" y="213"/>
                      </a:lnTo>
                      <a:lnTo>
                        <a:pt x="291" y="158"/>
                      </a:lnTo>
                      <a:lnTo>
                        <a:pt x="331" y="118"/>
                      </a:lnTo>
                      <a:lnTo>
                        <a:pt x="165" y="24"/>
                      </a:lnTo>
                      <a:lnTo>
                        <a:pt x="47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282828"/>
                    </a:gs>
                    <a:gs pos="100000">
                      <a:srgbClr val="565656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54" name="Line 191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621" y="1948"/>
                  <a:ext cx="80" cy="44"/>
                </a:xfrm>
                <a:prstGeom prst="line">
                  <a:avLst/>
                </a:prstGeom>
                <a:noFill/>
                <a:ln w="57150">
                  <a:solidFill>
                    <a:srgbClr val="A1A1A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55" name="Line 192"/>
                <p:cNvSpPr>
                  <a:spLocks noChangeShapeType="1"/>
                </p:cNvSpPr>
                <p:nvPr/>
              </p:nvSpPr>
              <p:spPr bwMode="auto">
                <a:xfrm rot="205350" flipV="1">
                  <a:off x="1433" y="1981"/>
                  <a:ext cx="200" cy="34"/>
                </a:xfrm>
                <a:prstGeom prst="line">
                  <a:avLst/>
                </a:prstGeom>
                <a:noFill/>
                <a:ln w="57150">
                  <a:solidFill>
                    <a:srgbClr val="90909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56" name="Line 193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756" y="1762"/>
                  <a:ext cx="46" cy="94"/>
                </a:xfrm>
                <a:prstGeom prst="line">
                  <a:avLst/>
                </a:prstGeom>
                <a:noFill/>
                <a:ln w="38100">
                  <a:solidFill>
                    <a:srgbClr val="A5A5A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57" name="Freeform 194"/>
                <p:cNvSpPr>
                  <a:spLocks/>
                </p:cNvSpPr>
                <p:nvPr/>
              </p:nvSpPr>
              <p:spPr bwMode="auto">
                <a:xfrm>
                  <a:off x="1124" y="2303"/>
                  <a:ext cx="260" cy="208"/>
                </a:xfrm>
                <a:custGeom>
                  <a:avLst/>
                  <a:gdLst>
                    <a:gd name="T0" fmla="*/ 0 w 206"/>
                    <a:gd name="T1" fmla="*/ 0 h 166"/>
                    <a:gd name="T2" fmla="*/ 101751 w 206"/>
                    <a:gd name="T3" fmla="*/ 52497 h 166"/>
                    <a:gd name="T4" fmla="*/ 139629 w 206"/>
                    <a:gd name="T5" fmla="*/ 92044 h 166"/>
                    <a:gd name="T6" fmla="*/ 96046 w 206"/>
                    <a:gd name="T7" fmla="*/ 83368 h 166"/>
                    <a:gd name="T8" fmla="*/ 0 w 206"/>
                    <a:gd name="T9" fmla="*/ 0 h 1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6" h="166">
                      <a:moveTo>
                        <a:pt x="0" y="0"/>
                      </a:moveTo>
                      <a:lnTo>
                        <a:pt x="150" y="95"/>
                      </a:lnTo>
                      <a:lnTo>
                        <a:pt x="206" y="166"/>
                      </a:lnTo>
                      <a:lnTo>
                        <a:pt x="142" y="1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58" name="Freeform 195"/>
                <p:cNvSpPr>
                  <a:spLocks/>
                </p:cNvSpPr>
                <p:nvPr/>
              </p:nvSpPr>
              <p:spPr bwMode="auto">
                <a:xfrm>
                  <a:off x="1297" y="2145"/>
                  <a:ext cx="120" cy="272"/>
                </a:xfrm>
                <a:custGeom>
                  <a:avLst/>
                  <a:gdLst>
                    <a:gd name="T0" fmla="*/ 483 w 114"/>
                    <a:gd name="T1" fmla="*/ 0 h 256"/>
                    <a:gd name="T2" fmla="*/ 333 w 114"/>
                    <a:gd name="T3" fmla="*/ 236 h 256"/>
                    <a:gd name="T4" fmla="*/ 220 w 114"/>
                    <a:gd name="T5" fmla="*/ 901 h 256"/>
                    <a:gd name="T6" fmla="*/ 0 w 114"/>
                    <a:gd name="T7" fmla="*/ 1223 h 256"/>
                    <a:gd name="T8" fmla="*/ 102 w 114"/>
                    <a:gd name="T9" fmla="*/ 1398 h 256"/>
                    <a:gd name="T10" fmla="*/ 369 w 114"/>
                    <a:gd name="T11" fmla="*/ 983 h 256"/>
                    <a:gd name="T12" fmla="*/ 420 w 114"/>
                    <a:gd name="T13" fmla="*/ 385 h 256"/>
                    <a:gd name="T14" fmla="*/ 355 w 114"/>
                    <a:gd name="T15" fmla="*/ 203 h 2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14" h="256">
                      <a:moveTo>
                        <a:pt x="114" y="0"/>
                      </a:moveTo>
                      <a:lnTo>
                        <a:pt x="79" y="42"/>
                      </a:lnTo>
                      <a:lnTo>
                        <a:pt x="52" y="163"/>
                      </a:lnTo>
                      <a:lnTo>
                        <a:pt x="0" y="223"/>
                      </a:lnTo>
                      <a:lnTo>
                        <a:pt x="25" y="256"/>
                      </a:lnTo>
                      <a:lnTo>
                        <a:pt x="87" y="180"/>
                      </a:lnTo>
                      <a:lnTo>
                        <a:pt x="100" y="69"/>
                      </a:lnTo>
                      <a:lnTo>
                        <a:pt x="85" y="37"/>
                      </a:ln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59" name="Freeform 196"/>
                <p:cNvSpPr>
                  <a:spLocks/>
                </p:cNvSpPr>
                <p:nvPr/>
              </p:nvSpPr>
              <p:spPr bwMode="auto">
                <a:xfrm>
                  <a:off x="1748" y="1846"/>
                  <a:ext cx="147" cy="93"/>
                </a:xfrm>
                <a:custGeom>
                  <a:avLst/>
                  <a:gdLst>
                    <a:gd name="T0" fmla="*/ 12 w 147"/>
                    <a:gd name="T1" fmla="*/ 0 h 93"/>
                    <a:gd name="T2" fmla="*/ 57 w 147"/>
                    <a:gd name="T3" fmla="*/ 45 h 93"/>
                    <a:gd name="T4" fmla="*/ 87 w 147"/>
                    <a:gd name="T5" fmla="*/ 66 h 93"/>
                    <a:gd name="T6" fmla="*/ 147 w 147"/>
                    <a:gd name="T7" fmla="*/ 93 h 93"/>
                    <a:gd name="T8" fmla="*/ 48 w 147"/>
                    <a:gd name="T9" fmla="*/ 84 h 93"/>
                    <a:gd name="T10" fmla="*/ 0 w 147"/>
                    <a:gd name="T11" fmla="*/ 36 h 93"/>
                    <a:gd name="T12" fmla="*/ 12 w 147"/>
                    <a:gd name="T13" fmla="*/ 0 h 9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7" h="93">
                      <a:moveTo>
                        <a:pt x="12" y="0"/>
                      </a:moveTo>
                      <a:lnTo>
                        <a:pt x="57" y="45"/>
                      </a:lnTo>
                      <a:lnTo>
                        <a:pt x="87" y="66"/>
                      </a:lnTo>
                      <a:lnTo>
                        <a:pt x="147" y="93"/>
                      </a:lnTo>
                      <a:lnTo>
                        <a:pt x="48" y="84"/>
                      </a:lnTo>
                      <a:lnTo>
                        <a:pt x="0" y="36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bg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60" name="Line 197"/>
                <p:cNvSpPr>
                  <a:spLocks noChangeShapeType="1"/>
                </p:cNvSpPr>
                <p:nvPr/>
              </p:nvSpPr>
              <p:spPr bwMode="auto">
                <a:xfrm rot="205350" flipH="1">
                  <a:off x="1704" y="1842"/>
                  <a:ext cx="52" cy="118"/>
                </a:xfrm>
                <a:prstGeom prst="line">
                  <a:avLst/>
                </a:prstGeom>
                <a:noFill/>
                <a:ln w="57150">
                  <a:solidFill>
                    <a:srgbClr val="A1A1A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406" name="Freeform 198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" y="919"/>
                  <a:ext cx="177" cy="320"/>
                </a:xfrm>
                <a:custGeom>
                  <a:avLst/>
                  <a:gdLst>
                    <a:gd name="T0" fmla="*/ 31 w 150"/>
                    <a:gd name="T1" fmla="*/ 0 h 308"/>
                    <a:gd name="T2" fmla="*/ 94 w 150"/>
                    <a:gd name="T3" fmla="*/ 87 h 308"/>
                    <a:gd name="T4" fmla="*/ 150 w 150"/>
                    <a:gd name="T5" fmla="*/ 111 h 308"/>
                    <a:gd name="T6" fmla="*/ 118 w 150"/>
                    <a:gd name="T7" fmla="*/ 174 h 308"/>
                    <a:gd name="T8" fmla="*/ 102 w 150"/>
                    <a:gd name="T9" fmla="*/ 253 h 308"/>
                    <a:gd name="T10" fmla="*/ 71 w 150"/>
                    <a:gd name="T11" fmla="*/ 308 h 308"/>
                    <a:gd name="T12" fmla="*/ 23 w 150"/>
                    <a:gd name="T13" fmla="*/ 206 h 308"/>
                    <a:gd name="T14" fmla="*/ 0 w 150"/>
                    <a:gd name="T15" fmla="*/ 111 h 308"/>
                    <a:gd name="T16" fmla="*/ 31 w 150"/>
                    <a:gd name="T17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0" h="308">
                      <a:moveTo>
                        <a:pt x="31" y="0"/>
                      </a:moveTo>
                      <a:lnTo>
                        <a:pt x="94" y="87"/>
                      </a:lnTo>
                      <a:lnTo>
                        <a:pt x="150" y="111"/>
                      </a:lnTo>
                      <a:lnTo>
                        <a:pt x="118" y="174"/>
                      </a:lnTo>
                      <a:lnTo>
                        <a:pt x="102" y="253"/>
                      </a:lnTo>
                      <a:lnTo>
                        <a:pt x="71" y="308"/>
                      </a:lnTo>
                      <a:lnTo>
                        <a:pt x="23" y="206"/>
                      </a:lnTo>
                      <a:lnTo>
                        <a:pt x="0" y="111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>
                        <a:gamma/>
                        <a:shade val="74510"/>
                        <a:invGamma/>
                      </a:schemeClr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94407" name="Freeform 199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" y="1496"/>
                  <a:ext cx="282" cy="391"/>
                </a:xfrm>
                <a:custGeom>
                  <a:avLst/>
                  <a:gdLst>
                    <a:gd name="T0" fmla="*/ 12 w 244"/>
                    <a:gd name="T1" fmla="*/ 32 h 296"/>
                    <a:gd name="T2" fmla="*/ 0 w 244"/>
                    <a:gd name="T3" fmla="*/ 92 h 296"/>
                    <a:gd name="T4" fmla="*/ 72 w 244"/>
                    <a:gd name="T5" fmla="*/ 196 h 296"/>
                    <a:gd name="T6" fmla="*/ 160 w 244"/>
                    <a:gd name="T7" fmla="*/ 260 h 296"/>
                    <a:gd name="T8" fmla="*/ 244 w 244"/>
                    <a:gd name="T9" fmla="*/ 296 h 296"/>
                    <a:gd name="T10" fmla="*/ 188 w 244"/>
                    <a:gd name="T11" fmla="*/ 212 h 296"/>
                    <a:gd name="T12" fmla="*/ 92 w 244"/>
                    <a:gd name="T13" fmla="*/ 120 h 296"/>
                    <a:gd name="T14" fmla="*/ 68 w 244"/>
                    <a:gd name="T15" fmla="*/ 36 h 296"/>
                    <a:gd name="T16" fmla="*/ 52 w 244"/>
                    <a:gd name="T17" fmla="*/ 0 h 296"/>
                    <a:gd name="T18" fmla="*/ 12 w 244"/>
                    <a:gd name="T19" fmla="*/ 3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4" h="296">
                      <a:moveTo>
                        <a:pt x="12" y="32"/>
                      </a:moveTo>
                      <a:lnTo>
                        <a:pt x="0" y="92"/>
                      </a:lnTo>
                      <a:lnTo>
                        <a:pt x="72" y="196"/>
                      </a:lnTo>
                      <a:lnTo>
                        <a:pt x="160" y="260"/>
                      </a:lnTo>
                      <a:lnTo>
                        <a:pt x="244" y="296"/>
                      </a:lnTo>
                      <a:lnTo>
                        <a:pt x="188" y="212"/>
                      </a:lnTo>
                      <a:lnTo>
                        <a:pt x="92" y="120"/>
                      </a:lnTo>
                      <a:lnTo>
                        <a:pt x="68" y="36"/>
                      </a:lnTo>
                      <a:lnTo>
                        <a:pt x="52" y="0"/>
                      </a:lnTo>
                      <a:lnTo>
                        <a:pt x="12" y="3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>
                        <a:gamma/>
                        <a:shade val="58824"/>
                        <a:invGamma/>
                      </a:schemeClr>
                    </a:gs>
                    <a:gs pos="100000">
                      <a:schemeClr val="folHlink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7063" name="Freeform 200"/>
                <p:cNvSpPr>
                  <a:spLocks/>
                </p:cNvSpPr>
                <p:nvPr/>
              </p:nvSpPr>
              <p:spPr bwMode="auto">
                <a:xfrm rot="421029">
                  <a:off x="1525" y="530"/>
                  <a:ext cx="216" cy="95"/>
                </a:xfrm>
                <a:custGeom>
                  <a:avLst/>
                  <a:gdLst>
                    <a:gd name="T0" fmla="*/ 2 w 273"/>
                    <a:gd name="T1" fmla="*/ 0 h 108"/>
                    <a:gd name="T2" fmla="*/ 2 w 273"/>
                    <a:gd name="T3" fmla="*/ 0 h 108"/>
                    <a:gd name="T4" fmla="*/ 2 w 273"/>
                    <a:gd name="T5" fmla="*/ 4 h 108"/>
                    <a:gd name="T6" fmla="*/ 2 w 273"/>
                    <a:gd name="T7" fmla="*/ 4 h 108"/>
                    <a:gd name="T8" fmla="*/ 2 w 273"/>
                    <a:gd name="T9" fmla="*/ 4 h 108"/>
                    <a:gd name="T10" fmla="*/ 2 w 273"/>
                    <a:gd name="T11" fmla="*/ 4 h 108"/>
                    <a:gd name="T12" fmla="*/ 2 w 273"/>
                    <a:gd name="T13" fmla="*/ 4 h 108"/>
                    <a:gd name="T14" fmla="*/ 2 w 273"/>
                    <a:gd name="T15" fmla="*/ 4 h 108"/>
                    <a:gd name="T16" fmla="*/ 2 w 273"/>
                    <a:gd name="T17" fmla="*/ 4 h 108"/>
                    <a:gd name="T18" fmla="*/ 2 w 273"/>
                    <a:gd name="T19" fmla="*/ 4 h 108"/>
                    <a:gd name="T20" fmla="*/ 0 w 273"/>
                    <a:gd name="T21" fmla="*/ 3 h 108"/>
                    <a:gd name="T22" fmla="*/ 2 w 273"/>
                    <a:gd name="T23" fmla="*/ 0 h 10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3" h="108">
                      <a:moveTo>
                        <a:pt x="24" y="0"/>
                      </a:moveTo>
                      <a:lnTo>
                        <a:pt x="90" y="0"/>
                      </a:lnTo>
                      <a:lnTo>
                        <a:pt x="138" y="15"/>
                      </a:lnTo>
                      <a:lnTo>
                        <a:pt x="201" y="51"/>
                      </a:lnTo>
                      <a:lnTo>
                        <a:pt x="249" y="87"/>
                      </a:lnTo>
                      <a:lnTo>
                        <a:pt x="273" y="108"/>
                      </a:lnTo>
                      <a:lnTo>
                        <a:pt x="198" y="87"/>
                      </a:lnTo>
                      <a:lnTo>
                        <a:pt x="126" y="69"/>
                      </a:lnTo>
                      <a:lnTo>
                        <a:pt x="78" y="66"/>
                      </a:lnTo>
                      <a:lnTo>
                        <a:pt x="33" y="24"/>
                      </a:lnTo>
                      <a:lnTo>
                        <a:pt x="0" y="3"/>
                      </a:lnTo>
                      <a:lnTo>
                        <a:pt x="48" y="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DBDBDB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64" name="Freeform 201"/>
                <p:cNvSpPr>
                  <a:spLocks/>
                </p:cNvSpPr>
                <p:nvPr/>
              </p:nvSpPr>
              <p:spPr bwMode="auto">
                <a:xfrm>
                  <a:off x="1760" y="628"/>
                  <a:ext cx="99" cy="237"/>
                </a:xfrm>
                <a:custGeom>
                  <a:avLst/>
                  <a:gdLst>
                    <a:gd name="T0" fmla="*/ 21 w 99"/>
                    <a:gd name="T1" fmla="*/ 21 h 237"/>
                    <a:gd name="T2" fmla="*/ 54 w 99"/>
                    <a:gd name="T3" fmla="*/ 99 h 237"/>
                    <a:gd name="T4" fmla="*/ 78 w 99"/>
                    <a:gd name="T5" fmla="*/ 156 h 237"/>
                    <a:gd name="T6" fmla="*/ 84 w 99"/>
                    <a:gd name="T7" fmla="*/ 213 h 237"/>
                    <a:gd name="T8" fmla="*/ 93 w 99"/>
                    <a:gd name="T9" fmla="*/ 237 h 237"/>
                    <a:gd name="T10" fmla="*/ 99 w 99"/>
                    <a:gd name="T11" fmla="*/ 102 h 237"/>
                    <a:gd name="T12" fmla="*/ 42 w 99"/>
                    <a:gd name="T13" fmla="*/ 24 h 237"/>
                    <a:gd name="T14" fmla="*/ 0 w 99"/>
                    <a:gd name="T15" fmla="*/ 0 h 237"/>
                    <a:gd name="T16" fmla="*/ 21 w 99"/>
                    <a:gd name="T17" fmla="*/ 21 h 23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9" h="237">
                      <a:moveTo>
                        <a:pt x="21" y="21"/>
                      </a:moveTo>
                      <a:lnTo>
                        <a:pt x="54" y="99"/>
                      </a:lnTo>
                      <a:lnTo>
                        <a:pt x="78" y="156"/>
                      </a:lnTo>
                      <a:lnTo>
                        <a:pt x="84" y="213"/>
                      </a:lnTo>
                      <a:lnTo>
                        <a:pt x="93" y="237"/>
                      </a:lnTo>
                      <a:lnTo>
                        <a:pt x="99" y="102"/>
                      </a:lnTo>
                      <a:lnTo>
                        <a:pt x="42" y="24"/>
                      </a:lnTo>
                      <a:lnTo>
                        <a:pt x="0" y="0"/>
                      </a:lnTo>
                      <a:lnTo>
                        <a:pt x="21" y="2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65" name="Freeform 202"/>
                <p:cNvSpPr>
                  <a:spLocks/>
                </p:cNvSpPr>
                <p:nvPr/>
              </p:nvSpPr>
              <p:spPr bwMode="auto">
                <a:xfrm rot="-594343">
                  <a:off x="1498" y="460"/>
                  <a:ext cx="356" cy="627"/>
                </a:xfrm>
                <a:custGeom>
                  <a:avLst/>
                  <a:gdLst>
                    <a:gd name="T0" fmla="*/ 31381038 w 227"/>
                    <a:gd name="T1" fmla="*/ 1807619 h 432"/>
                    <a:gd name="T2" fmla="*/ 58450839 w 227"/>
                    <a:gd name="T3" fmla="*/ 4640080 h 432"/>
                    <a:gd name="T4" fmla="*/ 67235706 w 227"/>
                    <a:gd name="T5" fmla="*/ 8493011 h 432"/>
                    <a:gd name="T6" fmla="*/ 60466104 w 227"/>
                    <a:gd name="T7" fmla="*/ 13112972 h 432"/>
                    <a:gd name="T8" fmla="*/ 37954604 w 227"/>
                    <a:gd name="T9" fmla="*/ 14636729 h 432"/>
                    <a:gd name="T10" fmla="*/ 26954902 w 227"/>
                    <a:gd name="T11" fmla="*/ 11546858 h 432"/>
                    <a:gd name="T12" fmla="*/ 8906377 w 227"/>
                    <a:gd name="T13" fmla="*/ 11047229 h 432"/>
                    <a:gd name="T14" fmla="*/ 0 w 227"/>
                    <a:gd name="T15" fmla="*/ 7444774 h 432"/>
                    <a:gd name="T16" fmla="*/ 6617066 w 227"/>
                    <a:gd name="T17" fmla="*/ 4874646 h 432"/>
                    <a:gd name="T18" fmla="*/ 17747157 w 227"/>
                    <a:gd name="T19" fmla="*/ 2328952 h 432"/>
                    <a:gd name="T20" fmla="*/ 15676156 w 227"/>
                    <a:gd name="T21" fmla="*/ 0 h 432"/>
                    <a:gd name="T22" fmla="*/ 31381038 w 227"/>
                    <a:gd name="T23" fmla="*/ 1807619 h 43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27" h="432">
                      <a:moveTo>
                        <a:pt x="106" y="53"/>
                      </a:moveTo>
                      <a:lnTo>
                        <a:pt x="197" y="137"/>
                      </a:lnTo>
                      <a:lnTo>
                        <a:pt x="227" y="251"/>
                      </a:lnTo>
                      <a:lnTo>
                        <a:pt x="204" y="387"/>
                      </a:lnTo>
                      <a:lnTo>
                        <a:pt x="128" y="432"/>
                      </a:lnTo>
                      <a:lnTo>
                        <a:pt x="91" y="341"/>
                      </a:lnTo>
                      <a:lnTo>
                        <a:pt x="30" y="326"/>
                      </a:lnTo>
                      <a:lnTo>
                        <a:pt x="0" y="220"/>
                      </a:lnTo>
                      <a:lnTo>
                        <a:pt x="22" y="144"/>
                      </a:lnTo>
                      <a:lnTo>
                        <a:pt x="60" y="69"/>
                      </a:lnTo>
                      <a:lnTo>
                        <a:pt x="53" y="0"/>
                      </a:lnTo>
                      <a:lnTo>
                        <a:pt x="106" y="5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66" name="Freeform 203"/>
                <p:cNvSpPr>
                  <a:spLocks/>
                </p:cNvSpPr>
                <p:nvPr/>
              </p:nvSpPr>
              <p:spPr bwMode="auto">
                <a:xfrm>
                  <a:off x="551" y="457"/>
                  <a:ext cx="231" cy="375"/>
                </a:xfrm>
                <a:custGeom>
                  <a:avLst/>
                  <a:gdLst>
                    <a:gd name="T0" fmla="*/ 180 w 231"/>
                    <a:gd name="T1" fmla="*/ 30 h 375"/>
                    <a:gd name="T2" fmla="*/ 126 w 231"/>
                    <a:gd name="T3" fmla="*/ 51 h 375"/>
                    <a:gd name="T4" fmla="*/ 45 w 231"/>
                    <a:gd name="T5" fmla="*/ 135 h 375"/>
                    <a:gd name="T6" fmla="*/ 3 w 231"/>
                    <a:gd name="T7" fmla="*/ 204 h 375"/>
                    <a:gd name="T8" fmla="*/ 0 w 231"/>
                    <a:gd name="T9" fmla="*/ 321 h 375"/>
                    <a:gd name="T10" fmla="*/ 6 w 231"/>
                    <a:gd name="T11" fmla="*/ 375 h 375"/>
                    <a:gd name="T12" fmla="*/ 36 w 231"/>
                    <a:gd name="T13" fmla="*/ 189 h 375"/>
                    <a:gd name="T14" fmla="*/ 147 w 231"/>
                    <a:gd name="T15" fmla="*/ 105 h 375"/>
                    <a:gd name="T16" fmla="*/ 189 w 231"/>
                    <a:gd name="T17" fmla="*/ 48 h 375"/>
                    <a:gd name="T18" fmla="*/ 231 w 231"/>
                    <a:gd name="T19" fmla="*/ 0 h 375"/>
                    <a:gd name="T20" fmla="*/ 180 w 231"/>
                    <a:gd name="T21" fmla="*/ 30 h 3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31" h="375">
                      <a:moveTo>
                        <a:pt x="180" y="30"/>
                      </a:moveTo>
                      <a:lnTo>
                        <a:pt x="126" y="51"/>
                      </a:lnTo>
                      <a:lnTo>
                        <a:pt x="45" y="135"/>
                      </a:lnTo>
                      <a:lnTo>
                        <a:pt x="3" y="204"/>
                      </a:lnTo>
                      <a:lnTo>
                        <a:pt x="0" y="321"/>
                      </a:lnTo>
                      <a:lnTo>
                        <a:pt x="6" y="375"/>
                      </a:lnTo>
                      <a:lnTo>
                        <a:pt x="36" y="189"/>
                      </a:lnTo>
                      <a:lnTo>
                        <a:pt x="147" y="105"/>
                      </a:lnTo>
                      <a:lnTo>
                        <a:pt x="189" y="48"/>
                      </a:lnTo>
                      <a:lnTo>
                        <a:pt x="231" y="0"/>
                      </a:lnTo>
                      <a:lnTo>
                        <a:pt x="180" y="3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06060"/>
                    </a:gs>
                    <a:gs pos="100000">
                      <a:srgbClr val="818181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67" name="Freeform 204"/>
                <p:cNvSpPr>
                  <a:spLocks/>
                </p:cNvSpPr>
                <p:nvPr/>
              </p:nvSpPr>
              <p:spPr bwMode="auto">
                <a:xfrm>
                  <a:off x="1370" y="1186"/>
                  <a:ext cx="171" cy="222"/>
                </a:xfrm>
                <a:custGeom>
                  <a:avLst/>
                  <a:gdLst>
                    <a:gd name="T0" fmla="*/ 141 w 171"/>
                    <a:gd name="T1" fmla="*/ 0 h 222"/>
                    <a:gd name="T2" fmla="*/ 153 w 171"/>
                    <a:gd name="T3" fmla="*/ 45 h 222"/>
                    <a:gd name="T4" fmla="*/ 171 w 171"/>
                    <a:gd name="T5" fmla="*/ 78 h 222"/>
                    <a:gd name="T6" fmla="*/ 150 w 171"/>
                    <a:gd name="T7" fmla="*/ 114 h 222"/>
                    <a:gd name="T8" fmla="*/ 126 w 171"/>
                    <a:gd name="T9" fmla="*/ 147 h 222"/>
                    <a:gd name="T10" fmla="*/ 117 w 171"/>
                    <a:gd name="T11" fmla="*/ 174 h 222"/>
                    <a:gd name="T12" fmla="*/ 66 w 171"/>
                    <a:gd name="T13" fmla="*/ 210 h 222"/>
                    <a:gd name="T14" fmla="*/ 18 w 171"/>
                    <a:gd name="T15" fmla="*/ 222 h 222"/>
                    <a:gd name="T16" fmla="*/ 0 w 171"/>
                    <a:gd name="T17" fmla="*/ 213 h 222"/>
                    <a:gd name="T18" fmla="*/ 60 w 171"/>
                    <a:gd name="T19" fmla="*/ 177 h 222"/>
                    <a:gd name="T20" fmla="*/ 102 w 171"/>
                    <a:gd name="T21" fmla="*/ 117 h 222"/>
                    <a:gd name="T22" fmla="*/ 138 w 171"/>
                    <a:gd name="T23" fmla="*/ 84 h 222"/>
                    <a:gd name="T24" fmla="*/ 141 w 171"/>
                    <a:gd name="T25" fmla="*/ 0 h 22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71" h="222">
                      <a:moveTo>
                        <a:pt x="141" y="0"/>
                      </a:moveTo>
                      <a:lnTo>
                        <a:pt x="153" y="45"/>
                      </a:lnTo>
                      <a:lnTo>
                        <a:pt x="171" y="78"/>
                      </a:lnTo>
                      <a:lnTo>
                        <a:pt x="150" y="114"/>
                      </a:lnTo>
                      <a:lnTo>
                        <a:pt x="126" y="147"/>
                      </a:lnTo>
                      <a:lnTo>
                        <a:pt x="117" y="174"/>
                      </a:lnTo>
                      <a:lnTo>
                        <a:pt x="66" y="210"/>
                      </a:lnTo>
                      <a:lnTo>
                        <a:pt x="18" y="222"/>
                      </a:lnTo>
                      <a:lnTo>
                        <a:pt x="0" y="213"/>
                      </a:lnTo>
                      <a:lnTo>
                        <a:pt x="60" y="177"/>
                      </a:lnTo>
                      <a:lnTo>
                        <a:pt x="102" y="117"/>
                      </a:lnTo>
                      <a:lnTo>
                        <a:pt x="138" y="84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E1E1E1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68" name="Line 205"/>
                <p:cNvSpPr>
                  <a:spLocks noChangeShapeType="1"/>
                </p:cNvSpPr>
                <p:nvPr/>
              </p:nvSpPr>
              <p:spPr bwMode="auto">
                <a:xfrm rot="382436" flipV="1">
                  <a:off x="1473" y="1242"/>
                  <a:ext cx="41" cy="59"/>
                </a:xfrm>
                <a:prstGeom prst="line">
                  <a:avLst/>
                </a:prstGeom>
                <a:noFill/>
                <a:ln w="57150">
                  <a:solidFill>
                    <a:srgbClr val="BABAB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69" name="Freeform 206"/>
                <p:cNvSpPr>
                  <a:spLocks/>
                </p:cNvSpPr>
                <p:nvPr/>
              </p:nvSpPr>
              <p:spPr bwMode="auto">
                <a:xfrm>
                  <a:off x="1685" y="1015"/>
                  <a:ext cx="144" cy="81"/>
                </a:xfrm>
                <a:custGeom>
                  <a:avLst/>
                  <a:gdLst>
                    <a:gd name="T0" fmla="*/ 30 w 144"/>
                    <a:gd name="T1" fmla="*/ 30 h 81"/>
                    <a:gd name="T2" fmla="*/ 66 w 144"/>
                    <a:gd name="T3" fmla="*/ 9 h 81"/>
                    <a:gd name="T4" fmla="*/ 99 w 144"/>
                    <a:gd name="T5" fmla="*/ 0 h 81"/>
                    <a:gd name="T6" fmla="*/ 138 w 144"/>
                    <a:gd name="T7" fmla="*/ 15 h 81"/>
                    <a:gd name="T8" fmla="*/ 144 w 144"/>
                    <a:gd name="T9" fmla="*/ 39 h 81"/>
                    <a:gd name="T10" fmla="*/ 114 w 144"/>
                    <a:gd name="T11" fmla="*/ 66 h 81"/>
                    <a:gd name="T12" fmla="*/ 63 w 144"/>
                    <a:gd name="T13" fmla="*/ 75 h 81"/>
                    <a:gd name="T14" fmla="*/ 0 w 144"/>
                    <a:gd name="T15" fmla="*/ 81 h 81"/>
                    <a:gd name="T16" fmla="*/ 30 w 144"/>
                    <a:gd name="T17" fmla="*/ 30 h 8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44" h="81">
                      <a:moveTo>
                        <a:pt x="30" y="30"/>
                      </a:moveTo>
                      <a:lnTo>
                        <a:pt x="66" y="9"/>
                      </a:lnTo>
                      <a:lnTo>
                        <a:pt x="99" y="0"/>
                      </a:lnTo>
                      <a:lnTo>
                        <a:pt x="138" y="15"/>
                      </a:lnTo>
                      <a:lnTo>
                        <a:pt x="144" y="39"/>
                      </a:lnTo>
                      <a:lnTo>
                        <a:pt x="114" y="66"/>
                      </a:lnTo>
                      <a:lnTo>
                        <a:pt x="63" y="75"/>
                      </a:lnTo>
                      <a:lnTo>
                        <a:pt x="0" y="81"/>
                      </a:lnTo>
                      <a:lnTo>
                        <a:pt x="30" y="3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8F8F8"/>
                    </a:gs>
                    <a:gs pos="100000">
                      <a:srgbClr val="E1E1E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70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842" y="1162"/>
                  <a:ext cx="15" cy="32"/>
                </a:xfrm>
                <a:prstGeom prst="line">
                  <a:avLst/>
                </a:prstGeom>
                <a:noFill/>
                <a:ln w="38100">
                  <a:solidFill>
                    <a:srgbClr val="A1A1A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71" name="Freeform 208"/>
                <p:cNvSpPr>
                  <a:spLocks/>
                </p:cNvSpPr>
                <p:nvPr/>
              </p:nvSpPr>
              <p:spPr bwMode="auto">
                <a:xfrm>
                  <a:off x="1691" y="1501"/>
                  <a:ext cx="63" cy="54"/>
                </a:xfrm>
                <a:custGeom>
                  <a:avLst/>
                  <a:gdLst>
                    <a:gd name="T0" fmla="*/ 42 w 63"/>
                    <a:gd name="T1" fmla="*/ 0 h 54"/>
                    <a:gd name="T2" fmla="*/ 36 w 63"/>
                    <a:gd name="T3" fmla="*/ 24 h 54"/>
                    <a:gd name="T4" fmla="*/ 18 w 63"/>
                    <a:gd name="T5" fmla="*/ 36 h 54"/>
                    <a:gd name="T6" fmla="*/ 0 w 63"/>
                    <a:gd name="T7" fmla="*/ 45 h 54"/>
                    <a:gd name="T8" fmla="*/ 36 w 63"/>
                    <a:gd name="T9" fmla="*/ 54 h 54"/>
                    <a:gd name="T10" fmla="*/ 63 w 63"/>
                    <a:gd name="T11" fmla="*/ 30 h 54"/>
                    <a:gd name="T12" fmla="*/ 42 w 63"/>
                    <a:gd name="T13" fmla="*/ 0 h 5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3" h="54">
                      <a:moveTo>
                        <a:pt x="42" y="0"/>
                      </a:moveTo>
                      <a:lnTo>
                        <a:pt x="36" y="24"/>
                      </a:lnTo>
                      <a:lnTo>
                        <a:pt x="18" y="36"/>
                      </a:lnTo>
                      <a:lnTo>
                        <a:pt x="0" y="45"/>
                      </a:lnTo>
                      <a:lnTo>
                        <a:pt x="36" y="54"/>
                      </a:lnTo>
                      <a:lnTo>
                        <a:pt x="63" y="3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72" name="Line 209"/>
                <p:cNvSpPr>
                  <a:spLocks noChangeShapeType="1"/>
                </p:cNvSpPr>
                <p:nvPr/>
              </p:nvSpPr>
              <p:spPr bwMode="auto">
                <a:xfrm rot="205350">
                  <a:off x="1499" y="1488"/>
                  <a:ext cx="5" cy="43"/>
                </a:xfrm>
                <a:prstGeom prst="line">
                  <a:avLst/>
                </a:prstGeom>
                <a:noFill/>
                <a:ln w="19050">
                  <a:solidFill>
                    <a:srgbClr val="BFBF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73" name="Freeform 210"/>
                <p:cNvSpPr>
                  <a:spLocks/>
                </p:cNvSpPr>
                <p:nvPr/>
              </p:nvSpPr>
              <p:spPr bwMode="auto">
                <a:xfrm rot="596904">
                  <a:off x="1436" y="1655"/>
                  <a:ext cx="306" cy="129"/>
                </a:xfrm>
                <a:custGeom>
                  <a:avLst/>
                  <a:gdLst>
                    <a:gd name="T0" fmla="*/ 0 w 291"/>
                    <a:gd name="T1" fmla="*/ 1435 h 115"/>
                    <a:gd name="T2" fmla="*/ 6 w 291"/>
                    <a:gd name="T3" fmla="*/ 1806 h 115"/>
                    <a:gd name="T4" fmla="*/ 62 w 291"/>
                    <a:gd name="T5" fmla="*/ 2408 h 115"/>
                    <a:gd name="T6" fmla="*/ 139 w 291"/>
                    <a:gd name="T7" fmla="*/ 2613 h 115"/>
                    <a:gd name="T8" fmla="*/ 330 w 291"/>
                    <a:gd name="T9" fmla="*/ 2875 h 115"/>
                    <a:gd name="T10" fmla="*/ 552 w 291"/>
                    <a:gd name="T11" fmla="*/ 2728 h 115"/>
                    <a:gd name="T12" fmla="*/ 737 w 291"/>
                    <a:gd name="T13" fmla="*/ 2076 h 115"/>
                    <a:gd name="T14" fmla="*/ 907 w 291"/>
                    <a:gd name="T15" fmla="*/ 1944 h 115"/>
                    <a:gd name="T16" fmla="*/ 1055 w 291"/>
                    <a:gd name="T17" fmla="*/ 2055 h 115"/>
                    <a:gd name="T18" fmla="*/ 1140 w 291"/>
                    <a:gd name="T19" fmla="*/ 1650 h 115"/>
                    <a:gd name="T20" fmla="*/ 1180 w 291"/>
                    <a:gd name="T21" fmla="*/ 1115 h 115"/>
                    <a:gd name="T22" fmla="*/ 1186 w 291"/>
                    <a:gd name="T23" fmla="*/ 673 h 115"/>
                    <a:gd name="T24" fmla="*/ 1114 w 291"/>
                    <a:gd name="T25" fmla="*/ 239 h 115"/>
                    <a:gd name="T26" fmla="*/ 1053 w 291"/>
                    <a:gd name="T27" fmla="*/ 1 h 115"/>
                    <a:gd name="T28" fmla="*/ 948 w 291"/>
                    <a:gd name="T29" fmla="*/ 0 h 115"/>
                    <a:gd name="T30" fmla="*/ 834 w 291"/>
                    <a:gd name="T31" fmla="*/ 477 h 115"/>
                    <a:gd name="T32" fmla="*/ 628 w 291"/>
                    <a:gd name="T33" fmla="*/ 443 h 115"/>
                    <a:gd name="T34" fmla="*/ 404 w 291"/>
                    <a:gd name="T35" fmla="*/ 702 h 115"/>
                    <a:gd name="T36" fmla="*/ 244 w 291"/>
                    <a:gd name="T37" fmla="*/ 1066 h 115"/>
                    <a:gd name="T38" fmla="*/ 139 w 291"/>
                    <a:gd name="T39" fmla="*/ 1279 h 115"/>
                    <a:gd name="T40" fmla="*/ 0 w 291"/>
                    <a:gd name="T41" fmla="*/ 1435 h 11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1" h="115">
                      <a:moveTo>
                        <a:pt x="0" y="57"/>
                      </a:moveTo>
                      <a:lnTo>
                        <a:pt x="6" y="72"/>
                      </a:lnTo>
                      <a:lnTo>
                        <a:pt x="16" y="96"/>
                      </a:lnTo>
                      <a:lnTo>
                        <a:pt x="34" y="105"/>
                      </a:lnTo>
                      <a:lnTo>
                        <a:pt x="81" y="115"/>
                      </a:lnTo>
                      <a:lnTo>
                        <a:pt x="136" y="109"/>
                      </a:lnTo>
                      <a:lnTo>
                        <a:pt x="180" y="84"/>
                      </a:lnTo>
                      <a:lnTo>
                        <a:pt x="223" y="78"/>
                      </a:lnTo>
                      <a:lnTo>
                        <a:pt x="259" y="82"/>
                      </a:lnTo>
                      <a:lnTo>
                        <a:pt x="279" y="67"/>
                      </a:lnTo>
                      <a:lnTo>
                        <a:pt x="289" y="45"/>
                      </a:lnTo>
                      <a:lnTo>
                        <a:pt x="291" y="27"/>
                      </a:lnTo>
                      <a:lnTo>
                        <a:pt x="274" y="10"/>
                      </a:lnTo>
                      <a:lnTo>
                        <a:pt x="258" y="1"/>
                      </a:lnTo>
                      <a:lnTo>
                        <a:pt x="232" y="0"/>
                      </a:lnTo>
                      <a:lnTo>
                        <a:pt x="204" y="19"/>
                      </a:lnTo>
                      <a:lnTo>
                        <a:pt x="153" y="18"/>
                      </a:lnTo>
                      <a:lnTo>
                        <a:pt x="99" y="28"/>
                      </a:lnTo>
                      <a:lnTo>
                        <a:pt x="60" y="43"/>
                      </a:lnTo>
                      <a:lnTo>
                        <a:pt x="34" y="51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4B4B4"/>
                    </a:gs>
                    <a:gs pos="100000">
                      <a:srgbClr val="6A6A6A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74" name="Freeform 211"/>
                <p:cNvSpPr>
                  <a:spLocks/>
                </p:cNvSpPr>
                <p:nvPr/>
              </p:nvSpPr>
              <p:spPr bwMode="auto">
                <a:xfrm rot="-238586">
                  <a:off x="1398" y="1680"/>
                  <a:ext cx="377" cy="32"/>
                </a:xfrm>
                <a:custGeom>
                  <a:avLst/>
                  <a:gdLst>
                    <a:gd name="T0" fmla="*/ 0 w 345"/>
                    <a:gd name="T1" fmla="*/ 4 h 36"/>
                    <a:gd name="T2" fmla="*/ 750 w 345"/>
                    <a:gd name="T3" fmla="*/ 4 h 36"/>
                    <a:gd name="T4" fmla="*/ 2170 w 345"/>
                    <a:gd name="T5" fmla="*/ 4 h 36"/>
                    <a:gd name="T6" fmla="*/ 2885 w 345"/>
                    <a:gd name="T7" fmla="*/ 4 h 36"/>
                    <a:gd name="T8" fmla="*/ 3132 w 345"/>
                    <a:gd name="T9" fmla="*/ 4 h 36"/>
                    <a:gd name="T10" fmla="*/ 3872 w 345"/>
                    <a:gd name="T11" fmla="*/ 0 h 36"/>
                    <a:gd name="T12" fmla="*/ 4146 w 345"/>
                    <a:gd name="T13" fmla="*/ 4 h 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45" h="36">
                      <a:moveTo>
                        <a:pt x="0" y="36"/>
                      </a:moveTo>
                      <a:lnTo>
                        <a:pt x="63" y="15"/>
                      </a:lnTo>
                      <a:lnTo>
                        <a:pt x="181" y="13"/>
                      </a:lnTo>
                      <a:lnTo>
                        <a:pt x="241" y="18"/>
                      </a:lnTo>
                      <a:lnTo>
                        <a:pt x="261" y="18"/>
                      </a:lnTo>
                      <a:lnTo>
                        <a:pt x="321" y="0"/>
                      </a:lnTo>
                      <a:lnTo>
                        <a:pt x="345" y="12"/>
                      </a:lnTo>
                    </a:path>
                  </a:pathLst>
                </a:custGeom>
                <a:noFill/>
                <a:ln w="38100" cmpd="sng">
                  <a:solidFill>
                    <a:srgbClr val="74747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75" name="Freeform 212"/>
                <p:cNvSpPr>
                  <a:spLocks/>
                </p:cNvSpPr>
                <p:nvPr/>
              </p:nvSpPr>
              <p:spPr bwMode="auto">
                <a:xfrm rot="382436">
                  <a:off x="1374" y="1641"/>
                  <a:ext cx="425" cy="108"/>
                </a:xfrm>
                <a:custGeom>
                  <a:avLst/>
                  <a:gdLst>
                    <a:gd name="T0" fmla="*/ 0 w 320"/>
                    <a:gd name="T1" fmla="*/ 129 h 107"/>
                    <a:gd name="T2" fmla="*/ 83433 w 320"/>
                    <a:gd name="T3" fmla="*/ 135 h 107"/>
                    <a:gd name="T4" fmla="*/ 144058 w 320"/>
                    <a:gd name="T5" fmla="*/ 108 h 107"/>
                    <a:gd name="T6" fmla="*/ 246269 w 320"/>
                    <a:gd name="T7" fmla="*/ 102 h 107"/>
                    <a:gd name="T8" fmla="*/ 389288 w 320"/>
                    <a:gd name="T9" fmla="*/ 93 h 107"/>
                    <a:gd name="T10" fmla="*/ 542741 w 320"/>
                    <a:gd name="T11" fmla="*/ 88 h 107"/>
                    <a:gd name="T12" fmla="*/ 617623 w 320"/>
                    <a:gd name="T13" fmla="*/ 87 h 107"/>
                    <a:gd name="T14" fmla="*/ 669044 w 320"/>
                    <a:gd name="T15" fmla="*/ 87 h 107"/>
                    <a:gd name="T16" fmla="*/ 745965 w 320"/>
                    <a:gd name="T17" fmla="*/ 41 h 107"/>
                    <a:gd name="T18" fmla="*/ 810260 w 320"/>
                    <a:gd name="T19" fmla="*/ 39 h 107"/>
                    <a:gd name="T20" fmla="*/ 868575 w 320"/>
                    <a:gd name="T21" fmla="*/ 45 h 107"/>
                    <a:gd name="T22" fmla="*/ 902723 w 320"/>
                    <a:gd name="T23" fmla="*/ 41 h 107"/>
                    <a:gd name="T24" fmla="*/ 853053 w 320"/>
                    <a:gd name="T25" fmla="*/ 24 h 107"/>
                    <a:gd name="T26" fmla="*/ 796508 w 320"/>
                    <a:gd name="T27" fmla="*/ 0 h 107"/>
                    <a:gd name="T28" fmla="*/ 741483 w 320"/>
                    <a:gd name="T29" fmla="*/ 0 h 107"/>
                    <a:gd name="T30" fmla="*/ 691245 w 320"/>
                    <a:gd name="T31" fmla="*/ 20 h 107"/>
                    <a:gd name="T32" fmla="*/ 643255 w 320"/>
                    <a:gd name="T33" fmla="*/ 24 h 107"/>
                    <a:gd name="T34" fmla="*/ 576150 w 320"/>
                    <a:gd name="T35" fmla="*/ 23 h 107"/>
                    <a:gd name="T36" fmla="*/ 517023 w 320"/>
                    <a:gd name="T37" fmla="*/ 21 h 107"/>
                    <a:gd name="T38" fmla="*/ 432936 w 320"/>
                    <a:gd name="T39" fmla="*/ 26 h 107"/>
                    <a:gd name="T40" fmla="*/ 327076 w 320"/>
                    <a:gd name="T41" fmla="*/ 42 h 107"/>
                    <a:gd name="T42" fmla="*/ 242367 w 320"/>
                    <a:gd name="T43" fmla="*/ 53 h 107"/>
                    <a:gd name="T44" fmla="*/ 131790 w 320"/>
                    <a:gd name="T45" fmla="*/ 99 h 107"/>
                    <a:gd name="T46" fmla="*/ 83433 w 320"/>
                    <a:gd name="T47" fmla="*/ 109 h 107"/>
                    <a:gd name="T48" fmla="*/ 0 w 320"/>
                    <a:gd name="T49" fmla="*/ 129 h 107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320" h="107">
                      <a:moveTo>
                        <a:pt x="0" y="101"/>
                      </a:moveTo>
                      <a:lnTo>
                        <a:pt x="29" y="107"/>
                      </a:lnTo>
                      <a:lnTo>
                        <a:pt x="51" y="80"/>
                      </a:lnTo>
                      <a:lnTo>
                        <a:pt x="87" y="74"/>
                      </a:lnTo>
                      <a:lnTo>
                        <a:pt x="138" y="65"/>
                      </a:lnTo>
                      <a:lnTo>
                        <a:pt x="192" y="60"/>
                      </a:lnTo>
                      <a:lnTo>
                        <a:pt x="219" y="59"/>
                      </a:lnTo>
                      <a:lnTo>
                        <a:pt x="237" y="59"/>
                      </a:lnTo>
                      <a:lnTo>
                        <a:pt x="264" y="41"/>
                      </a:lnTo>
                      <a:lnTo>
                        <a:pt x="287" y="39"/>
                      </a:lnTo>
                      <a:lnTo>
                        <a:pt x="308" y="45"/>
                      </a:lnTo>
                      <a:lnTo>
                        <a:pt x="320" y="41"/>
                      </a:lnTo>
                      <a:lnTo>
                        <a:pt x="302" y="24"/>
                      </a:lnTo>
                      <a:lnTo>
                        <a:pt x="282" y="0"/>
                      </a:lnTo>
                      <a:lnTo>
                        <a:pt x="263" y="0"/>
                      </a:lnTo>
                      <a:lnTo>
                        <a:pt x="245" y="20"/>
                      </a:lnTo>
                      <a:lnTo>
                        <a:pt x="228" y="24"/>
                      </a:lnTo>
                      <a:lnTo>
                        <a:pt x="204" y="23"/>
                      </a:lnTo>
                      <a:lnTo>
                        <a:pt x="183" y="21"/>
                      </a:lnTo>
                      <a:lnTo>
                        <a:pt x="153" y="26"/>
                      </a:lnTo>
                      <a:lnTo>
                        <a:pt x="116" y="42"/>
                      </a:lnTo>
                      <a:lnTo>
                        <a:pt x="86" y="53"/>
                      </a:lnTo>
                      <a:lnTo>
                        <a:pt x="47" y="71"/>
                      </a:lnTo>
                      <a:lnTo>
                        <a:pt x="29" y="81"/>
                      </a:lnTo>
                      <a:lnTo>
                        <a:pt x="0" y="10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87878"/>
                    </a:gs>
                    <a:gs pos="100000">
                      <a:srgbClr val="6C6C6C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76" name="Freeform 213"/>
                <p:cNvSpPr>
                  <a:spLocks/>
                </p:cNvSpPr>
                <p:nvPr/>
              </p:nvSpPr>
              <p:spPr bwMode="auto">
                <a:xfrm rot="183118">
                  <a:off x="1296" y="1449"/>
                  <a:ext cx="225" cy="178"/>
                </a:xfrm>
                <a:custGeom>
                  <a:avLst/>
                  <a:gdLst>
                    <a:gd name="T0" fmla="*/ 991 w 213"/>
                    <a:gd name="T1" fmla="*/ 0 h 166"/>
                    <a:gd name="T2" fmla="*/ 653 w 213"/>
                    <a:gd name="T3" fmla="*/ 502 h 166"/>
                    <a:gd name="T4" fmla="*/ 515 w 213"/>
                    <a:gd name="T5" fmla="*/ 889 h 166"/>
                    <a:gd name="T6" fmla="*/ 331 w 213"/>
                    <a:gd name="T7" fmla="*/ 1175 h 166"/>
                    <a:gd name="T8" fmla="*/ 0 w 213"/>
                    <a:gd name="T9" fmla="*/ 950 h 166"/>
                    <a:gd name="T10" fmla="*/ 8 w 213"/>
                    <a:gd name="T11" fmla="*/ 391 h 166"/>
                    <a:gd name="T12" fmla="*/ 547 w 213"/>
                    <a:gd name="T13" fmla="*/ 224 h 166"/>
                    <a:gd name="T14" fmla="*/ 767 w 213"/>
                    <a:gd name="T15" fmla="*/ 0 h 166"/>
                    <a:gd name="T16" fmla="*/ 991 w 213"/>
                    <a:gd name="T17" fmla="*/ 0 h 1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3" h="166">
                      <a:moveTo>
                        <a:pt x="213" y="0"/>
                      </a:moveTo>
                      <a:lnTo>
                        <a:pt x="142" y="71"/>
                      </a:lnTo>
                      <a:lnTo>
                        <a:pt x="111" y="126"/>
                      </a:lnTo>
                      <a:lnTo>
                        <a:pt x="71" y="166"/>
                      </a:lnTo>
                      <a:lnTo>
                        <a:pt x="0" y="134"/>
                      </a:lnTo>
                      <a:lnTo>
                        <a:pt x="8" y="55"/>
                      </a:lnTo>
                      <a:lnTo>
                        <a:pt x="118" y="32"/>
                      </a:lnTo>
                      <a:lnTo>
                        <a:pt x="166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7E7E7"/>
                    </a:gs>
                    <a:gs pos="100000">
                      <a:srgbClr val="CECECE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77" name="Freeform 214"/>
                <p:cNvSpPr>
                  <a:spLocks/>
                </p:cNvSpPr>
                <p:nvPr/>
              </p:nvSpPr>
              <p:spPr bwMode="auto">
                <a:xfrm>
                  <a:off x="1128" y="1524"/>
                  <a:ext cx="229" cy="292"/>
                </a:xfrm>
                <a:custGeom>
                  <a:avLst/>
                  <a:gdLst>
                    <a:gd name="T0" fmla="*/ 547 w 205"/>
                    <a:gd name="T1" fmla="*/ 15 h 284"/>
                    <a:gd name="T2" fmla="*/ 1941 w 205"/>
                    <a:gd name="T3" fmla="*/ 64 h 284"/>
                    <a:gd name="T4" fmla="*/ 3151 w 205"/>
                    <a:gd name="T5" fmla="*/ 0 h 284"/>
                    <a:gd name="T6" fmla="*/ 3511 w 205"/>
                    <a:gd name="T7" fmla="*/ 171 h 284"/>
                    <a:gd name="T8" fmla="*/ 4381 w 205"/>
                    <a:gd name="T9" fmla="*/ 221 h 284"/>
                    <a:gd name="T10" fmla="*/ 4551 w 205"/>
                    <a:gd name="T11" fmla="*/ 411 h 284"/>
                    <a:gd name="T12" fmla="*/ 3356 w 205"/>
                    <a:gd name="T13" fmla="*/ 617 h 284"/>
                    <a:gd name="T14" fmla="*/ 1393 w 205"/>
                    <a:gd name="T15" fmla="*/ 547 h 284"/>
                    <a:gd name="T16" fmla="*/ 0 w 205"/>
                    <a:gd name="T17" fmla="*/ 276 h 284"/>
                    <a:gd name="T18" fmla="*/ 547 w 205"/>
                    <a:gd name="T19" fmla="*/ 15 h 2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05" h="284">
                      <a:moveTo>
                        <a:pt x="24" y="15"/>
                      </a:moveTo>
                      <a:lnTo>
                        <a:pt x="87" y="31"/>
                      </a:lnTo>
                      <a:lnTo>
                        <a:pt x="142" y="0"/>
                      </a:lnTo>
                      <a:lnTo>
                        <a:pt x="158" y="79"/>
                      </a:lnTo>
                      <a:lnTo>
                        <a:pt x="197" y="102"/>
                      </a:lnTo>
                      <a:lnTo>
                        <a:pt x="205" y="189"/>
                      </a:lnTo>
                      <a:lnTo>
                        <a:pt x="150" y="284"/>
                      </a:lnTo>
                      <a:lnTo>
                        <a:pt x="63" y="252"/>
                      </a:lnTo>
                      <a:lnTo>
                        <a:pt x="0" y="126"/>
                      </a:lnTo>
                      <a:lnTo>
                        <a:pt x="24" y="1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8B8B8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78" name="Line 215"/>
                <p:cNvSpPr>
                  <a:spLocks noChangeShapeType="1"/>
                </p:cNvSpPr>
                <p:nvPr/>
              </p:nvSpPr>
              <p:spPr bwMode="auto">
                <a:xfrm flipH="1">
                  <a:off x="1512" y="1137"/>
                  <a:ext cx="34" cy="38"/>
                </a:xfrm>
                <a:prstGeom prst="line">
                  <a:avLst/>
                </a:prstGeom>
                <a:noFill/>
                <a:ln w="57150">
                  <a:solidFill>
                    <a:srgbClr val="E3E3E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79" name="Line 216"/>
                <p:cNvSpPr>
                  <a:spLocks noChangeShapeType="1"/>
                </p:cNvSpPr>
                <p:nvPr/>
              </p:nvSpPr>
              <p:spPr bwMode="auto">
                <a:xfrm>
                  <a:off x="1518" y="1165"/>
                  <a:ext cx="22" cy="74"/>
                </a:xfrm>
                <a:prstGeom prst="line">
                  <a:avLst/>
                </a:prstGeom>
                <a:noFill/>
                <a:ln w="57150">
                  <a:solidFill>
                    <a:srgbClr val="E3E3E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80" name="Line 217"/>
                <p:cNvSpPr>
                  <a:spLocks noChangeShapeType="1"/>
                </p:cNvSpPr>
                <p:nvPr/>
              </p:nvSpPr>
              <p:spPr bwMode="auto">
                <a:xfrm flipH="1" flipV="1">
                  <a:off x="1525" y="1323"/>
                  <a:ext cx="11" cy="93"/>
                </a:xfrm>
                <a:prstGeom prst="line">
                  <a:avLst/>
                </a:prstGeom>
                <a:noFill/>
                <a:ln w="76200">
                  <a:solidFill>
                    <a:srgbClr val="E3E3E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81" name="Line 218"/>
                <p:cNvSpPr>
                  <a:spLocks noChangeShapeType="1"/>
                </p:cNvSpPr>
                <p:nvPr/>
              </p:nvSpPr>
              <p:spPr bwMode="auto">
                <a:xfrm flipV="1">
                  <a:off x="1662" y="1503"/>
                  <a:ext cx="58" cy="26"/>
                </a:xfrm>
                <a:prstGeom prst="line">
                  <a:avLst/>
                </a:prstGeom>
                <a:noFill/>
                <a:ln w="76200">
                  <a:solidFill>
                    <a:srgbClr val="E7E7E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82" name="Line 219"/>
                <p:cNvSpPr>
                  <a:spLocks noChangeShapeType="1"/>
                </p:cNvSpPr>
                <p:nvPr/>
              </p:nvSpPr>
              <p:spPr bwMode="auto">
                <a:xfrm>
                  <a:off x="1615" y="1264"/>
                  <a:ext cx="81" cy="207"/>
                </a:xfrm>
                <a:prstGeom prst="line">
                  <a:avLst/>
                </a:prstGeom>
                <a:noFill/>
                <a:ln w="57150">
                  <a:solidFill>
                    <a:srgbClr val="E7E7E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83" name="Line 220"/>
                <p:cNvSpPr>
                  <a:spLocks noChangeShapeType="1"/>
                </p:cNvSpPr>
                <p:nvPr/>
              </p:nvSpPr>
              <p:spPr bwMode="auto">
                <a:xfrm flipH="1">
                  <a:off x="1528" y="1501"/>
                  <a:ext cx="70" cy="10"/>
                </a:xfrm>
                <a:prstGeom prst="line">
                  <a:avLst/>
                </a:prstGeom>
                <a:noFill/>
                <a:ln w="57150">
                  <a:solidFill>
                    <a:srgbClr val="ECECE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84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1621" y="1159"/>
                  <a:ext cx="27" cy="60"/>
                </a:xfrm>
                <a:prstGeom prst="line">
                  <a:avLst/>
                </a:prstGeom>
                <a:noFill/>
                <a:ln w="57150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85" name="Freeform 222"/>
                <p:cNvSpPr>
                  <a:spLocks/>
                </p:cNvSpPr>
                <p:nvPr/>
              </p:nvSpPr>
              <p:spPr bwMode="auto">
                <a:xfrm>
                  <a:off x="1837" y="1044"/>
                  <a:ext cx="64" cy="95"/>
                </a:xfrm>
                <a:custGeom>
                  <a:avLst/>
                  <a:gdLst>
                    <a:gd name="T0" fmla="*/ 3260 w 54"/>
                    <a:gd name="T1" fmla="*/ 0 h 97"/>
                    <a:gd name="T2" fmla="*/ 6305 w 54"/>
                    <a:gd name="T3" fmla="*/ 24 h 97"/>
                    <a:gd name="T4" fmla="*/ 6161 w 54"/>
                    <a:gd name="T5" fmla="*/ 38 h 97"/>
                    <a:gd name="T6" fmla="*/ 5751 w 54"/>
                    <a:gd name="T7" fmla="*/ 46 h 97"/>
                    <a:gd name="T8" fmla="*/ 3099 w 54"/>
                    <a:gd name="T9" fmla="*/ 56 h 97"/>
                    <a:gd name="T10" fmla="*/ 2 w 54"/>
                    <a:gd name="T11" fmla="*/ 56 h 97"/>
                    <a:gd name="T12" fmla="*/ 0 w 54"/>
                    <a:gd name="T13" fmla="*/ 49 h 97"/>
                    <a:gd name="T14" fmla="*/ 2293 w 54"/>
                    <a:gd name="T15" fmla="*/ 24 h 97"/>
                    <a:gd name="T16" fmla="*/ 3260 w 54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4" h="97">
                      <a:moveTo>
                        <a:pt x="29" y="0"/>
                      </a:moveTo>
                      <a:lnTo>
                        <a:pt x="54" y="43"/>
                      </a:lnTo>
                      <a:lnTo>
                        <a:pt x="53" y="66"/>
                      </a:lnTo>
                      <a:lnTo>
                        <a:pt x="50" y="76"/>
                      </a:lnTo>
                      <a:lnTo>
                        <a:pt x="26" y="96"/>
                      </a:lnTo>
                      <a:lnTo>
                        <a:pt x="2" y="97"/>
                      </a:lnTo>
                      <a:lnTo>
                        <a:pt x="0" y="82"/>
                      </a:lnTo>
                      <a:lnTo>
                        <a:pt x="20" y="3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86" name="Freeform 223"/>
                <p:cNvSpPr>
                  <a:spLocks/>
                </p:cNvSpPr>
                <p:nvPr/>
              </p:nvSpPr>
              <p:spPr bwMode="auto">
                <a:xfrm>
                  <a:off x="1650" y="1072"/>
                  <a:ext cx="227" cy="99"/>
                </a:xfrm>
                <a:custGeom>
                  <a:avLst/>
                  <a:gdLst>
                    <a:gd name="T0" fmla="*/ 0 w 212"/>
                    <a:gd name="T1" fmla="*/ 165 h 96"/>
                    <a:gd name="T2" fmla="*/ 200 w 212"/>
                    <a:gd name="T3" fmla="*/ 125 h 96"/>
                    <a:gd name="T4" fmla="*/ 485 w 212"/>
                    <a:gd name="T5" fmla="*/ 92 h 96"/>
                    <a:gd name="T6" fmla="*/ 892 w 212"/>
                    <a:gd name="T7" fmla="*/ 68 h 96"/>
                    <a:gd name="T8" fmla="*/ 1344 w 212"/>
                    <a:gd name="T9" fmla="*/ 6 h 96"/>
                    <a:gd name="T10" fmla="*/ 1433 w 212"/>
                    <a:gd name="T11" fmla="*/ 0 h 96"/>
                    <a:gd name="T12" fmla="*/ 1439 w 212"/>
                    <a:gd name="T13" fmla="*/ 52 h 96"/>
                    <a:gd name="T14" fmla="*/ 1409 w 212"/>
                    <a:gd name="T15" fmla="*/ 98 h 96"/>
                    <a:gd name="T16" fmla="*/ 1179 w 212"/>
                    <a:gd name="T17" fmla="*/ 165 h 96"/>
                    <a:gd name="T18" fmla="*/ 588 w 212"/>
                    <a:gd name="T19" fmla="*/ 180 h 96"/>
                    <a:gd name="T20" fmla="*/ 281 w 212"/>
                    <a:gd name="T21" fmla="*/ 180 h 96"/>
                    <a:gd name="T22" fmla="*/ 0 w 212"/>
                    <a:gd name="T23" fmla="*/ 226 h 96"/>
                    <a:gd name="T24" fmla="*/ 163 w 212"/>
                    <a:gd name="T25" fmla="*/ 175 h 96"/>
                    <a:gd name="T26" fmla="*/ 175 w 212"/>
                    <a:gd name="T27" fmla="*/ 145 h 9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12" h="96">
                      <a:moveTo>
                        <a:pt x="0" y="70"/>
                      </a:moveTo>
                      <a:lnTo>
                        <a:pt x="30" y="52"/>
                      </a:lnTo>
                      <a:lnTo>
                        <a:pt x="72" y="40"/>
                      </a:lnTo>
                      <a:lnTo>
                        <a:pt x="132" y="30"/>
                      </a:lnTo>
                      <a:lnTo>
                        <a:pt x="198" y="6"/>
                      </a:lnTo>
                      <a:lnTo>
                        <a:pt x="210" y="0"/>
                      </a:lnTo>
                      <a:lnTo>
                        <a:pt x="212" y="22"/>
                      </a:lnTo>
                      <a:lnTo>
                        <a:pt x="208" y="42"/>
                      </a:lnTo>
                      <a:lnTo>
                        <a:pt x="176" y="70"/>
                      </a:lnTo>
                      <a:lnTo>
                        <a:pt x="86" y="76"/>
                      </a:lnTo>
                      <a:lnTo>
                        <a:pt x="42" y="76"/>
                      </a:lnTo>
                      <a:lnTo>
                        <a:pt x="0" y="96"/>
                      </a:lnTo>
                      <a:lnTo>
                        <a:pt x="24" y="74"/>
                      </a:lnTo>
                      <a:lnTo>
                        <a:pt x="26" y="62"/>
                      </a:lnTo>
                    </a:path>
                  </a:pathLst>
                </a:custGeom>
                <a:gradFill rotWithShape="0">
                  <a:gsLst>
                    <a:gs pos="0">
                      <a:srgbClr val="6A6A6A"/>
                    </a:gs>
                    <a:gs pos="100000">
                      <a:srgbClr val="96969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87" name="Freeform 224"/>
                <p:cNvSpPr>
                  <a:spLocks/>
                </p:cNvSpPr>
                <p:nvPr/>
              </p:nvSpPr>
              <p:spPr bwMode="auto">
                <a:xfrm>
                  <a:off x="1632" y="1111"/>
                  <a:ext cx="104" cy="74"/>
                </a:xfrm>
                <a:custGeom>
                  <a:avLst/>
                  <a:gdLst>
                    <a:gd name="T0" fmla="*/ 0 w 104"/>
                    <a:gd name="T1" fmla="*/ 42 h 74"/>
                    <a:gd name="T2" fmla="*/ 38 w 104"/>
                    <a:gd name="T3" fmla="*/ 16 h 74"/>
                    <a:gd name="T4" fmla="*/ 72 w 104"/>
                    <a:gd name="T5" fmla="*/ 6 h 74"/>
                    <a:gd name="T6" fmla="*/ 94 w 104"/>
                    <a:gd name="T7" fmla="*/ 8 h 74"/>
                    <a:gd name="T8" fmla="*/ 104 w 104"/>
                    <a:gd name="T9" fmla="*/ 0 h 74"/>
                    <a:gd name="T10" fmla="*/ 80 w 104"/>
                    <a:gd name="T11" fmla="*/ 42 h 74"/>
                    <a:gd name="T12" fmla="*/ 32 w 104"/>
                    <a:gd name="T13" fmla="*/ 54 h 74"/>
                    <a:gd name="T14" fmla="*/ 38 w 104"/>
                    <a:gd name="T15" fmla="*/ 50 h 74"/>
                    <a:gd name="T16" fmla="*/ 36 w 104"/>
                    <a:gd name="T17" fmla="*/ 50 h 74"/>
                    <a:gd name="T18" fmla="*/ 4 w 104"/>
                    <a:gd name="T19" fmla="*/ 74 h 74"/>
                    <a:gd name="T20" fmla="*/ 16 w 104"/>
                    <a:gd name="T21" fmla="*/ 36 h 7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4" h="74">
                      <a:moveTo>
                        <a:pt x="0" y="42"/>
                      </a:moveTo>
                      <a:lnTo>
                        <a:pt x="38" y="16"/>
                      </a:lnTo>
                      <a:lnTo>
                        <a:pt x="72" y="6"/>
                      </a:lnTo>
                      <a:lnTo>
                        <a:pt x="94" y="8"/>
                      </a:lnTo>
                      <a:lnTo>
                        <a:pt x="104" y="0"/>
                      </a:lnTo>
                      <a:lnTo>
                        <a:pt x="80" y="42"/>
                      </a:lnTo>
                      <a:cubicBezTo>
                        <a:pt x="64" y="46"/>
                        <a:pt x="48" y="51"/>
                        <a:pt x="32" y="54"/>
                      </a:cubicBezTo>
                      <a:cubicBezTo>
                        <a:pt x="30" y="54"/>
                        <a:pt x="36" y="52"/>
                        <a:pt x="38" y="50"/>
                      </a:cubicBezTo>
                      <a:cubicBezTo>
                        <a:pt x="38" y="50"/>
                        <a:pt x="37" y="50"/>
                        <a:pt x="36" y="50"/>
                      </a:cubicBezTo>
                      <a:lnTo>
                        <a:pt x="4" y="74"/>
                      </a:lnTo>
                      <a:lnTo>
                        <a:pt x="16" y="36"/>
                      </a:lnTo>
                    </a:path>
                  </a:pathLst>
                </a:custGeom>
                <a:gradFill rotWithShape="0">
                  <a:gsLst>
                    <a:gs pos="0">
                      <a:srgbClr val="6D6D6D"/>
                    </a:gs>
                    <a:gs pos="100000">
                      <a:srgbClr val="8B8B8B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88" name="Line 225"/>
                <p:cNvSpPr>
                  <a:spLocks noChangeShapeType="1"/>
                </p:cNvSpPr>
                <p:nvPr/>
              </p:nvSpPr>
              <p:spPr bwMode="auto">
                <a:xfrm flipH="1">
                  <a:off x="1696" y="1923"/>
                  <a:ext cx="60" cy="68"/>
                </a:xfrm>
                <a:prstGeom prst="line">
                  <a:avLst/>
                </a:prstGeom>
                <a:noFill/>
                <a:ln w="38100">
                  <a:solidFill>
                    <a:srgbClr val="3333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89" name="Freeform 226"/>
                <p:cNvSpPr>
                  <a:spLocks/>
                </p:cNvSpPr>
                <p:nvPr/>
              </p:nvSpPr>
              <p:spPr bwMode="auto">
                <a:xfrm rot="655127">
                  <a:off x="545" y="1179"/>
                  <a:ext cx="375" cy="369"/>
                </a:xfrm>
                <a:custGeom>
                  <a:avLst/>
                  <a:gdLst>
                    <a:gd name="T0" fmla="*/ 2964572 w 266"/>
                    <a:gd name="T1" fmla="*/ 344 h 341"/>
                    <a:gd name="T2" fmla="*/ 1361027 w 266"/>
                    <a:gd name="T3" fmla="*/ 70 h 341"/>
                    <a:gd name="T4" fmla="*/ 238545 w 266"/>
                    <a:gd name="T5" fmla="*/ 0 h 341"/>
                    <a:gd name="T6" fmla="*/ 0 w 266"/>
                    <a:gd name="T7" fmla="*/ 483 h 341"/>
                    <a:gd name="T8" fmla="*/ 466406 w 266"/>
                    <a:gd name="T9" fmla="*/ 1455 h 341"/>
                    <a:gd name="T10" fmla="*/ 1491636 w 266"/>
                    <a:gd name="T11" fmla="*/ 2350 h 341"/>
                    <a:gd name="T12" fmla="*/ 2733252 w 266"/>
                    <a:gd name="T13" fmla="*/ 2825 h 341"/>
                    <a:gd name="T14" fmla="*/ 3524203 w 266"/>
                    <a:gd name="T15" fmla="*/ 3106 h 341"/>
                    <a:gd name="T16" fmla="*/ 3996579 w 266"/>
                    <a:gd name="T17" fmla="*/ 2421 h 341"/>
                    <a:gd name="T18" fmla="*/ 2964572 w 266"/>
                    <a:gd name="T19" fmla="*/ 1723 h 341"/>
                    <a:gd name="T20" fmla="*/ 2853682 w 266"/>
                    <a:gd name="T21" fmla="*/ 1164 h 341"/>
                    <a:gd name="T22" fmla="*/ 2630480 w 266"/>
                    <a:gd name="T23" fmla="*/ 693 h 341"/>
                    <a:gd name="T24" fmla="*/ 2964572 w 266"/>
                    <a:gd name="T25" fmla="*/ 344 h 34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66" h="341">
                      <a:moveTo>
                        <a:pt x="197" y="38"/>
                      </a:moveTo>
                      <a:lnTo>
                        <a:pt x="91" y="7"/>
                      </a:lnTo>
                      <a:lnTo>
                        <a:pt x="16" y="0"/>
                      </a:lnTo>
                      <a:lnTo>
                        <a:pt x="0" y="53"/>
                      </a:lnTo>
                      <a:lnTo>
                        <a:pt x="31" y="159"/>
                      </a:lnTo>
                      <a:lnTo>
                        <a:pt x="99" y="257"/>
                      </a:lnTo>
                      <a:lnTo>
                        <a:pt x="182" y="310"/>
                      </a:lnTo>
                      <a:lnTo>
                        <a:pt x="235" y="341"/>
                      </a:lnTo>
                      <a:lnTo>
                        <a:pt x="266" y="265"/>
                      </a:lnTo>
                      <a:lnTo>
                        <a:pt x="197" y="189"/>
                      </a:lnTo>
                      <a:lnTo>
                        <a:pt x="190" y="129"/>
                      </a:lnTo>
                      <a:lnTo>
                        <a:pt x="175" y="76"/>
                      </a:lnTo>
                      <a:lnTo>
                        <a:pt x="197" y="3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FDFDF"/>
                    </a:gs>
                    <a:gs pos="50000">
                      <a:srgbClr val="C9C9C9"/>
                    </a:gs>
                    <a:gs pos="100000">
                      <a:srgbClr val="DFDFD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90" name="Line 227"/>
                <p:cNvSpPr>
                  <a:spLocks noChangeShapeType="1"/>
                </p:cNvSpPr>
                <p:nvPr/>
              </p:nvSpPr>
              <p:spPr bwMode="auto">
                <a:xfrm rot="478041" flipH="1" flipV="1">
                  <a:off x="623" y="1238"/>
                  <a:ext cx="39" cy="113"/>
                </a:xfrm>
                <a:prstGeom prst="line">
                  <a:avLst/>
                </a:prstGeom>
                <a:noFill/>
                <a:ln w="57150">
                  <a:solidFill>
                    <a:srgbClr val="B6B6B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91" name="Line 228"/>
                <p:cNvSpPr>
                  <a:spLocks noChangeShapeType="1"/>
                </p:cNvSpPr>
                <p:nvPr/>
              </p:nvSpPr>
              <p:spPr bwMode="auto">
                <a:xfrm rot="478041" flipH="1" flipV="1">
                  <a:off x="691" y="1402"/>
                  <a:ext cx="81" cy="64"/>
                </a:xfrm>
                <a:prstGeom prst="line">
                  <a:avLst/>
                </a:prstGeom>
                <a:noFill/>
                <a:ln w="381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92" name="Line 229"/>
                <p:cNvSpPr>
                  <a:spLocks noChangeShapeType="1"/>
                </p:cNvSpPr>
                <p:nvPr/>
              </p:nvSpPr>
              <p:spPr bwMode="auto">
                <a:xfrm rot="478041" flipH="1" flipV="1">
                  <a:off x="754" y="1237"/>
                  <a:ext cx="8" cy="78"/>
                </a:xfrm>
                <a:prstGeom prst="line">
                  <a:avLst/>
                </a:prstGeom>
                <a:noFill/>
                <a:ln w="38100">
                  <a:solidFill>
                    <a:srgbClr val="C7C7C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93" name="Line 230"/>
                <p:cNvSpPr>
                  <a:spLocks noChangeShapeType="1"/>
                </p:cNvSpPr>
                <p:nvPr/>
              </p:nvSpPr>
              <p:spPr bwMode="auto">
                <a:xfrm rot="478041">
                  <a:off x="681" y="1186"/>
                  <a:ext cx="81" cy="5"/>
                </a:xfrm>
                <a:prstGeom prst="line">
                  <a:avLst/>
                </a:prstGeom>
                <a:noFill/>
                <a:ln w="57150">
                  <a:solidFill>
                    <a:srgbClr val="DDDDD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94" name="Line 231"/>
                <p:cNvSpPr>
                  <a:spLocks noChangeShapeType="1"/>
                </p:cNvSpPr>
                <p:nvPr/>
              </p:nvSpPr>
              <p:spPr bwMode="auto">
                <a:xfrm rot="272691">
                  <a:off x="790" y="1348"/>
                  <a:ext cx="60" cy="77"/>
                </a:xfrm>
                <a:prstGeom prst="line">
                  <a:avLst/>
                </a:prstGeom>
                <a:noFill/>
                <a:ln w="38100">
                  <a:solidFill>
                    <a:srgbClr val="DBDBD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95" name="Line 232"/>
                <p:cNvSpPr>
                  <a:spLocks noChangeShapeType="1"/>
                </p:cNvSpPr>
                <p:nvPr/>
              </p:nvSpPr>
              <p:spPr bwMode="auto">
                <a:xfrm rot="272691">
                  <a:off x="816" y="1203"/>
                  <a:ext cx="58" cy="63"/>
                </a:xfrm>
                <a:prstGeom prst="line">
                  <a:avLst/>
                </a:prstGeom>
                <a:noFill/>
                <a:ln w="38100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96" name="Line 233"/>
                <p:cNvSpPr>
                  <a:spLocks noChangeShapeType="1"/>
                </p:cNvSpPr>
                <p:nvPr/>
              </p:nvSpPr>
              <p:spPr bwMode="auto">
                <a:xfrm rot="478041" flipH="1" flipV="1">
                  <a:off x="739" y="1540"/>
                  <a:ext cx="91" cy="22"/>
                </a:xfrm>
                <a:prstGeom prst="line">
                  <a:avLst/>
                </a:prstGeom>
                <a:noFill/>
                <a:ln w="76200">
                  <a:solidFill>
                    <a:srgbClr val="83838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97" name="Line 234"/>
                <p:cNvSpPr>
                  <a:spLocks noChangeShapeType="1"/>
                </p:cNvSpPr>
                <p:nvPr/>
              </p:nvSpPr>
              <p:spPr bwMode="auto">
                <a:xfrm rot="478041" flipH="1">
                  <a:off x="814" y="1540"/>
                  <a:ext cx="49" cy="38"/>
                </a:xfrm>
                <a:prstGeom prst="line">
                  <a:avLst/>
                </a:prstGeom>
                <a:noFill/>
                <a:ln w="38100">
                  <a:solidFill>
                    <a:srgbClr val="83838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98" name="Line 235"/>
                <p:cNvSpPr>
                  <a:spLocks noChangeShapeType="1"/>
                </p:cNvSpPr>
                <p:nvPr/>
              </p:nvSpPr>
              <p:spPr bwMode="auto">
                <a:xfrm rot="478041">
                  <a:off x="735" y="1196"/>
                  <a:ext cx="93" cy="70"/>
                </a:xfrm>
                <a:prstGeom prst="line">
                  <a:avLst/>
                </a:prstGeom>
                <a:noFill/>
                <a:ln w="57150">
                  <a:solidFill>
                    <a:srgbClr val="DDDDD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444" name="Freeform 236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" y="1147"/>
                  <a:ext cx="183" cy="372"/>
                </a:xfrm>
                <a:custGeom>
                  <a:avLst/>
                  <a:gdLst>
                    <a:gd name="T0" fmla="*/ 0 w 183"/>
                    <a:gd name="T1" fmla="*/ 27 h 372"/>
                    <a:gd name="T2" fmla="*/ 30 w 183"/>
                    <a:gd name="T3" fmla="*/ 54 h 372"/>
                    <a:gd name="T4" fmla="*/ 72 w 183"/>
                    <a:gd name="T5" fmla="*/ 96 h 372"/>
                    <a:gd name="T6" fmla="*/ 87 w 183"/>
                    <a:gd name="T7" fmla="*/ 129 h 372"/>
                    <a:gd name="T8" fmla="*/ 69 w 183"/>
                    <a:gd name="T9" fmla="*/ 147 h 372"/>
                    <a:gd name="T10" fmla="*/ 48 w 183"/>
                    <a:gd name="T11" fmla="*/ 171 h 372"/>
                    <a:gd name="T12" fmla="*/ 75 w 183"/>
                    <a:gd name="T13" fmla="*/ 231 h 372"/>
                    <a:gd name="T14" fmla="*/ 54 w 183"/>
                    <a:gd name="T15" fmla="*/ 255 h 372"/>
                    <a:gd name="T16" fmla="*/ 87 w 183"/>
                    <a:gd name="T17" fmla="*/ 285 h 372"/>
                    <a:gd name="T18" fmla="*/ 111 w 183"/>
                    <a:gd name="T19" fmla="*/ 312 h 372"/>
                    <a:gd name="T20" fmla="*/ 150 w 183"/>
                    <a:gd name="T21" fmla="*/ 354 h 372"/>
                    <a:gd name="T22" fmla="*/ 183 w 183"/>
                    <a:gd name="T23" fmla="*/ 372 h 372"/>
                    <a:gd name="T24" fmla="*/ 183 w 183"/>
                    <a:gd name="T25" fmla="*/ 321 h 372"/>
                    <a:gd name="T26" fmla="*/ 120 w 183"/>
                    <a:gd name="T27" fmla="*/ 234 h 372"/>
                    <a:gd name="T28" fmla="*/ 114 w 183"/>
                    <a:gd name="T29" fmla="*/ 162 h 372"/>
                    <a:gd name="T30" fmla="*/ 153 w 183"/>
                    <a:gd name="T31" fmla="*/ 105 h 372"/>
                    <a:gd name="T32" fmla="*/ 126 w 183"/>
                    <a:gd name="T33" fmla="*/ 60 h 372"/>
                    <a:gd name="T34" fmla="*/ 111 w 183"/>
                    <a:gd name="T35" fmla="*/ 6 h 372"/>
                    <a:gd name="T36" fmla="*/ 51 w 183"/>
                    <a:gd name="T37" fmla="*/ 0 h 372"/>
                    <a:gd name="T38" fmla="*/ 36 w 183"/>
                    <a:gd name="T39" fmla="*/ 39 h 372"/>
                    <a:gd name="T40" fmla="*/ 30 w 183"/>
                    <a:gd name="T41" fmla="*/ 57 h 372"/>
                    <a:gd name="T42" fmla="*/ 57 w 183"/>
                    <a:gd name="T43" fmla="*/ 75 h 372"/>
                    <a:gd name="T44" fmla="*/ 75 w 183"/>
                    <a:gd name="T45" fmla="*/ 90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83" h="372">
                      <a:moveTo>
                        <a:pt x="0" y="27"/>
                      </a:moveTo>
                      <a:lnTo>
                        <a:pt x="30" y="54"/>
                      </a:lnTo>
                      <a:lnTo>
                        <a:pt x="72" y="96"/>
                      </a:lnTo>
                      <a:lnTo>
                        <a:pt x="87" y="129"/>
                      </a:lnTo>
                      <a:lnTo>
                        <a:pt x="69" y="147"/>
                      </a:lnTo>
                      <a:lnTo>
                        <a:pt x="48" y="171"/>
                      </a:lnTo>
                      <a:lnTo>
                        <a:pt x="75" y="231"/>
                      </a:lnTo>
                      <a:lnTo>
                        <a:pt x="54" y="255"/>
                      </a:lnTo>
                      <a:lnTo>
                        <a:pt x="87" y="285"/>
                      </a:lnTo>
                      <a:lnTo>
                        <a:pt x="111" y="312"/>
                      </a:lnTo>
                      <a:lnTo>
                        <a:pt x="150" y="354"/>
                      </a:lnTo>
                      <a:lnTo>
                        <a:pt x="183" y="372"/>
                      </a:lnTo>
                      <a:lnTo>
                        <a:pt x="183" y="321"/>
                      </a:lnTo>
                      <a:lnTo>
                        <a:pt x="120" y="234"/>
                      </a:lnTo>
                      <a:lnTo>
                        <a:pt x="114" y="162"/>
                      </a:lnTo>
                      <a:lnTo>
                        <a:pt x="153" y="105"/>
                      </a:lnTo>
                      <a:lnTo>
                        <a:pt x="126" y="60"/>
                      </a:lnTo>
                      <a:lnTo>
                        <a:pt x="111" y="6"/>
                      </a:lnTo>
                      <a:lnTo>
                        <a:pt x="51" y="0"/>
                      </a:lnTo>
                      <a:lnTo>
                        <a:pt x="36" y="39"/>
                      </a:lnTo>
                      <a:lnTo>
                        <a:pt x="30" y="57"/>
                      </a:lnTo>
                      <a:lnTo>
                        <a:pt x="57" y="75"/>
                      </a:lnTo>
                      <a:lnTo>
                        <a:pt x="75" y="90"/>
                      </a:lnTo>
                    </a:path>
                  </a:pathLst>
                </a:custGeom>
                <a:gradFill rotWithShape="0">
                  <a:gsLst>
                    <a:gs pos="0">
                      <a:schemeClr val="folHlink">
                        <a:gamma/>
                        <a:shade val="74510"/>
                        <a:invGamma/>
                      </a:schemeClr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7100" name="Line 237"/>
                <p:cNvSpPr>
                  <a:spLocks noChangeShapeType="1"/>
                </p:cNvSpPr>
                <p:nvPr/>
              </p:nvSpPr>
              <p:spPr bwMode="auto">
                <a:xfrm rot="478041" flipH="1" flipV="1">
                  <a:off x="872" y="1449"/>
                  <a:ext cx="33" cy="56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01" name="Line 238"/>
                <p:cNvSpPr>
                  <a:spLocks noChangeShapeType="1"/>
                </p:cNvSpPr>
                <p:nvPr/>
              </p:nvSpPr>
              <p:spPr bwMode="auto">
                <a:xfrm>
                  <a:off x="772" y="1608"/>
                  <a:ext cx="32" cy="104"/>
                </a:xfrm>
                <a:prstGeom prst="line">
                  <a:avLst/>
                </a:prstGeom>
                <a:noFill/>
                <a:ln w="57150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02" name="Line 239"/>
                <p:cNvSpPr>
                  <a:spLocks noChangeShapeType="1"/>
                </p:cNvSpPr>
                <p:nvPr/>
              </p:nvSpPr>
              <p:spPr bwMode="auto">
                <a:xfrm>
                  <a:off x="726" y="1729"/>
                  <a:ext cx="86" cy="154"/>
                </a:xfrm>
                <a:prstGeom prst="line">
                  <a:avLst/>
                </a:prstGeom>
                <a:noFill/>
                <a:ln w="38100">
                  <a:solidFill>
                    <a:srgbClr val="C1C1C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03" name="Line 240"/>
                <p:cNvSpPr>
                  <a:spLocks noChangeShapeType="1"/>
                </p:cNvSpPr>
                <p:nvPr/>
              </p:nvSpPr>
              <p:spPr bwMode="auto">
                <a:xfrm rot="478041" flipH="1" flipV="1">
                  <a:off x="569" y="1205"/>
                  <a:ext cx="46" cy="116"/>
                </a:xfrm>
                <a:prstGeom prst="line">
                  <a:avLst/>
                </a:prstGeom>
                <a:noFill/>
                <a:ln w="38100">
                  <a:solidFill>
                    <a:srgbClr val="CCCC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04" name="Line 241"/>
                <p:cNvSpPr>
                  <a:spLocks noChangeShapeType="1"/>
                </p:cNvSpPr>
                <p:nvPr/>
              </p:nvSpPr>
              <p:spPr bwMode="auto">
                <a:xfrm rot="478041" flipH="1" flipV="1">
                  <a:off x="640" y="1212"/>
                  <a:ext cx="115" cy="24"/>
                </a:xfrm>
                <a:prstGeom prst="line">
                  <a:avLst/>
                </a:prstGeom>
                <a:noFill/>
                <a:ln w="38100">
                  <a:solidFill>
                    <a:srgbClr val="B4B4B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05" name="Line 242"/>
                <p:cNvSpPr>
                  <a:spLocks noChangeShapeType="1"/>
                </p:cNvSpPr>
                <p:nvPr/>
              </p:nvSpPr>
              <p:spPr bwMode="auto">
                <a:xfrm rot="478041" flipV="1">
                  <a:off x="756" y="1451"/>
                  <a:ext cx="29" cy="15"/>
                </a:xfrm>
                <a:prstGeom prst="line">
                  <a:avLst/>
                </a:prstGeom>
                <a:noFill/>
                <a:ln w="38100">
                  <a:solidFill>
                    <a:srgbClr val="C7C7C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06" name="Line 243"/>
                <p:cNvSpPr>
                  <a:spLocks noChangeShapeType="1"/>
                </p:cNvSpPr>
                <p:nvPr/>
              </p:nvSpPr>
              <p:spPr bwMode="auto">
                <a:xfrm rot="478041">
                  <a:off x="740" y="1402"/>
                  <a:ext cx="48" cy="11"/>
                </a:xfrm>
                <a:prstGeom prst="line">
                  <a:avLst/>
                </a:prstGeom>
                <a:noFill/>
                <a:ln w="38100">
                  <a:solidFill>
                    <a:srgbClr val="C7C7C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07" name="Freeform 244"/>
                <p:cNvSpPr>
                  <a:spLocks/>
                </p:cNvSpPr>
                <p:nvPr/>
              </p:nvSpPr>
              <p:spPr bwMode="auto">
                <a:xfrm>
                  <a:off x="640" y="1147"/>
                  <a:ext cx="189" cy="153"/>
                </a:xfrm>
                <a:custGeom>
                  <a:avLst/>
                  <a:gdLst>
                    <a:gd name="T0" fmla="*/ 0 w 183"/>
                    <a:gd name="T1" fmla="*/ 3 h 144"/>
                    <a:gd name="T2" fmla="*/ 160 w 183"/>
                    <a:gd name="T3" fmla="*/ 0 h 144"/>
                    <a:gd name="T4" fmla="*/ 384 w 183"/>
                    <a:gd name="T5" fmla="*/ 251 h 144"/>
                    <a:gd name="T6" fmla="*/ 451 w 183"/>
                    <a:gd name="T7" fmla="*/ 557 h 144"/>
                    <a:gd name="T8" fmla="*/ 451 w 183"/>
                    <a:gd name="T9" fmla="*/ 798 h 144"/>
                    <a:gd name="T10" fmla="*/ 423 w 183"/>
                    <a:gd name="T11" fmla="*/ 709 h 144"/>
                    <a:gd name="T12" fmla="*/ 398 w 183"/>
                    <a:gd name="T13" fmla="*/ 411 h 144"/>
                    <a:gd name="T14" fmla="*/ 267 w 183"/>
                    <a:gd name="T15" fmla="*/ 198 h 144"/>
                    <a:gd name="T16" fmla="*/ 169 w 183"/>
                    <a:gd name="T17" fmla="*/ 66 h 144"/>
                    <a:gd name="T18" fmla="*/ 0 w 183"/>
                    <a:gd name="T19" fmla="*/ 3 h 1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3" h="144">
                      <a:moveTo>
                        <a:pt x="0" y="3"/>
                      </a:moveTo>
                      <a:lnTo>
                        <a:pt x="66" y="0"/>
                      </a:lnTo>
                      <a:lnTo>
                        <a:pt x="156" y="45"/>
                      </a:lnTo>
                      <a:lnTo>
                        <a:pt x="183" y="102"/>
                      </a:lnTo>
                      <a:lnTo>
                        <a:pt x="183" y="144"/>
                      </a:lnTo>
                      <a:lnTo>
                        <a:pt x="171" y="129"/>
                      </a:lnTo>
                      <a:lnTo>
                        <a:pt x="162" y="75"/>
                      </a:lnTo>
                      <a:lnTo>
                        <a:pt x="108" y="36"/>
                      </a:lnTo>
                      <a:lnTo>
                        <a:pt x="69" y="1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85858"/>
                    </a:gs>
                    <a:gs pos="100000">
                      <a:srgbClr val="A1A1A1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C1C1C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08" name="Freeform 245"/>
                <p:cNvSpPr>
                  <a:spLocks/>
                </p:cNvSpPr>
                <p:nvPr/>
              </p:nvSpPr>
              <p:spPr bwMode="auto">
                <a:xfrm>
                  <a:off x="619" y="1205"/>
                  <a:ext cx="102" cy="105"/>
                </a:xfrm>
                <a:custGeom>
                  <a:avLst/>
                  <a:gdLst>
                    <a:gd name="T0" fmla="*/ 102 w 102"/>
                    <a:gd name="T1" fmla="*/ 21 h 105"/>
                    <a:gd name="T2" fmla="*/ 51 w 102"/>
                    <a:gd name="T3" fmla="*/ 0 h 105"/>
                    <a:gd name="T4" fmla="*/ 18 w 102"/>
                    <a:gd name="T5" fmla="*/ 0 h 105"/>
                    <a:gd name="T6" fmla="*/ 0 w 102"/>
                    <a:gd name="T7" fmla="*/ 21 h 105"/>
                    <a:gd name="T8" fmla="*/ 9 w 102"/>
                    <a:gd name="T9" fmla="*/ 57 h 105"/>
                    <a:gd name="T10" fmla="*/ 33 w 102"/>
                    <a:gd name="T11" fmla="*/ 84 h 105"/>
                    <a:gd name="T12" fmla="*/ 33 w 102"/>
                    <a:gd name="T13" fmla="*/ 105 h 105"/>
                    <a:gd name="T14" fmla="*/ 39 w 102"/>
                    <a:gd name="T15" fmla="*/ 63 h 105"/>
                    <a:gd name="T16" fmla="*/ 24 w 102"/>
                    <a:gd name="T17" fmla="*/ 30 h 105"/>
                    <a:gd name="T18" fmla="*/ 57 w 102"/>
                    <a:gd name="T19" fmla="*/ 15 h 105"/>
                    <a:gd name="T20" fmla="*/ 102 w 102"/>
                    <a:gd name="T21" fmla="*/ 21 h 10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2" h="105">
                      <a:moveTo>
                        <a:pt x="102" y="21"/>
                      </a:moveTo>
                      <a:lnTo>
                        <a:pt x="51" y="0"/>
                      </a:lnTo>
                      <a:lnTo>
                        <a:pt x="18" y="0"/>
                      </a:lnTo>
                      <a:lnTo>
                        <a:pt x="0" y="21"/>
                      </a:lnTo>
                      <a:lnTo>
                        <a:pt x="9" y="57"/>
                      </a:lnTo>
                      <a:lnTo>
                        <a:pt x="33" y="84"/>
                      </a:lnTo>
                      <a:lnTo>
                        <a:pt x="33" y="105"/>
                      </a:lnTo>
                      <a:lnTo>
                        <a:pt x="39" y="63"/>
                      </a:lnTo>
                      <a:lnTo>
                        <a:pt x="24" y="30"/>
                      </a:lnTo>
                      <a:lnTo>
                        <a:pt x="57" y="15"/>
                      </a:lnTo>
                      <a:lnTo>
                        <a:pt x="102" y="2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19191"/>
                    </a:gs>
                    <a:gs pos="100000">
                      <a:srgbClr val="B0B0B0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09" name="Freeform 246"/>
                <p:cNvSpPr>
                  <a:spLocks/>
                </p:cNvSpPr>
                <p:nvPr/>
              </p:nvSpPr>
              <p:spPr bwMode="auto">
                <a:xfrm>
                  <a:off x="790" y="1186"/>
                  <a:ext cx="63" cy="147"/>
                </a:xfrm>
                <a:custGeom>
                  <a:avLst/>
                  <a:gdLst>
                    <a:gd name="T0" fmla="*/ 0 w 63"/>
                    <a:gd name="T1" fmla="*/ 0 h 147"/>
                    <a:gd name="T2" fmla="*/ 57 w 63"/>
                    <a:gd name="T3" fmla="*/ 66 h 147"/>
                    <a:gd name="T4" fmla="*/ 63 w 63"/>
                    <a:gd name="T5" fmla="*/ 96 h 147"/>
                    <a:gd name="T6" fmla="*/ 33 w 63"/>
                    <a:gd name="T7" fmla="*/ 147 h 147"/>
                    <a:gd name="T8" fmla="*/ 33 w 63"/>
                    <a:gd name="T9" fmla="*/ 120 h 147"/>
                    <a:gd name="T10" fmla="*/ 30 w 63"/>
                    <a:gd name="T11" fmla="*/ 63 h 147"/>
                    <a:gd name="T12" fmla="*/ 0 w 63"/>
                    <a:gd name="T13" fmla="*/ 0 h 1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3" h="147">
                      <a:moveTo>
                        <a:pt x="0" y="0"/>
                      </a:moveTo>
                      <a:lnTo>
                        <a:pt x="57" y="66"/>
                      </a:lnTo>
                      <a:lnTo>
                        <a:pt x="63" y="96"/>
                      </a:lnTo>
                      <a:lnTo>
                        <a:pt x="33" y="147"/>
                      </a:lnTo>
                      <a:lnTo>
                        <a:pt x="33" y="120"/>
                      </a:lnTo>
                      <a:lnTo>
                        <a:pt x="30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39393"/>
                    </a:gs>
                    <a:gs pos="100000">
                      <a:srgbClr val="969696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10" name="Line 247"/>
                <p:cNvSpPr>
                  <a:spLocks noChangeShapeType="1"/>
                </p:cNvSpPr>
                <p:nvPr/>
              </p:nvSpPr>
              <p:spPr bwMode="auto">
                <a:xfrm rot="478041">
                  <a:off x="758" y="1323"/>
                  <a:ext cx="23" cy="57"/>
                </a:xfrm>
                <a:prstGeom prst="line">
                  <a:avLst/>
                </a:prstGeom>
                <a:noFill/>
                <a:ln w="38100">
                  <a:solidFill>
                    <a:srgbClr val="C7C7C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11" name="Freeform 248"/>
                <p:cNvSpPr>
                  <a:spLocks/>
                </p:cNvSpPr>
                <p:nvPr/>
              </p:nvSpPr>
              <p:spPr bwMode="auto">
                <a:xfrm>
                  <a:off x="688" y="1281"/>
                  <a:ext cx="90" cy="116"/>
                </a:xfrm>
                <a:custGeom>
                  <a:avLst/>
                  <a:gdLst>
                    <a:gd name="T0" fmla="*/ 9 w 90"/>
                    <a:gd name="T1" fmla="*/ 30 h 116"/>
                    <a:gd name="T2" fmla="*/ 11 w 90"/>
                    <a:gd name="T3" fmla="*/ 2 h 116"/>
                    <a:gd name="T4" fmla="*/ 30 w 90"/>
                    <a:gd name="T5" fmla="*/ 0 h 116"/>
                    <a:gd name="T6" fmla="*/ 47 w 90"/>
                    <a:gd name="T7" fmla="*/ 8 h 116"/>
                    <a:gd name="T8" fmla="*/ 65 w 90"/>
                    <a:gd name="T9" fmla="*/ 23 h 116"/>
                    <a:gd name="T10" fmla="*/ 75 w 90"/>
                    <a:gd name="T11" fmla="*/ 27 h 116"/>
                    <a:gd name="T12" fmla="*/ 62 w 90"/>
                    <a:gd name="T13" fmla="*/ 48 h 116"/>
                    <a:gd name="T14" fmla="*/ 51 w 90"/>
                    <a:gd name="T15" fmla="*/ 51 h 116"/>
                    <a:gd name="T16" fmla="*/ 56 w 90"/>
                    <a:gd name="T17" fmla="*/ 69 h 116"/>
                    <a:gd name="T18" fmla="*/ 63 w 90"/>
                    <a:gd name="T19" fmla="*/ 81 h 116"/>
                    <a:gd name="T20" fmla="*/ 75 w 90"/>
                    <a:gd name="T21" fmla="*/ 92 h 116"/>
                    <a:gd name="T22" fmla="*/ 90 w 90"/>
                    <a:gd name="T23" fmla="*/ 111 h 116"/>
                    <a:gd name="T24" fmla="*/ 72 w 90"/>
                    <a:gd name="T25" fmla="*/ 116 h 116"/>
                    <a:gd name="T26" fmla="*/ 47 w 90"/>
                    <a:gd name="T27" fmla="*/ 113 h 116"/>
                    <a:gd name="T28" fmla="*/ 26 w 90"/>
                    <a:gd name="T29" fmla="*/ 90 h 116"/>
                    <a:gd name="T30" fmla="*/ 5 w 90"/>
                    <a:gd name="T31" fmla="*/ 62 h 116"/>
                    <a:gd name="T32" fmla="*/ 0 w 90"/>
                    <a:gd name="T33" fmla="*/ 42 h 116"/>
                    <a:gd name="T34" fmla="*/ 2 w 90"/>
                    <a:gd name="T35" fmla="*/ 18 h 116"/>
                    <a:gd name="T36" fmla="*/ 9 w 90"/>
                    <a:gd name="T37" fmla="*/ 5 h 11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90" h="116">
                      <a:moveTo>
                        <a:pt x="9" y="30"/>
                      </a:moveTo>
                      <a:lnTo>
                        <a:pt x="11" y="2"/>
                      </a:lnTo>
                      <a:lnTo>
                        <a:pt x="30" y="0"/>
                      </a:lnTo>
                      <a:lnTo>
                        <a:pt x="47" y="8"/>
                      </a:lnTo>
                      <a:lnTo>
                        <a:pt x="65" y="23"/>
                      </a:lnTo>
                      <a:lnTo>
                        <a:pt x="75" y="27"/>
                      </a:lnTo>
                      <a:lnTo>
                        <a:pt x="62" y="48"/>
                      </a:lnTo>
                      <a:lnTo>
                        <a:pt x="51" y="51"/>
                      </a:lnTo>
                      <a:lnTo>
                        <a:pt x="56" y="69"/>
                      </a:lnTo>
                      <a:lnTo>
                        <a:pt x="63" y="81"/>
                      </a:lnTo>
                      <a:lnTo>
                        <a:pt x="75" y="92"/>
                      </a:lnTo>
                      <a:lnTo>
                        <a:pt x="90" y="111"/>
                      </a:lnTo>
                      <a:lnTo>
                        <a:pt x="72" y="116"/>
                      </a:lnTo>
                      <a:lnTo>
                        <a:pt x="47" y="113"/>
                      </a:lnTo>
                      <a:lnTo>
                        <a:pt x="26" y="90"/>
                      </a:lnTo>
                      <a:lnTo>
                        <a:pt x="5" y="62"/>
                      </a:lnTo>
                      <a:lnTo>
                        <a:pt x="0" y="42"/>
                      </a:lnTo>
                      <a:lnTo>
                        <a:pt x="2" y="18"/>
                      </a:lnTo>
                      <a:lnTo>
                        <a:pt x="9" y="5"/>
                      </a:lnTo>
                    </a:path>
                  </a:pathLst>
                </a:custGeom>
                <a:gradFill rotWithShape="0">
                  <a:gsLst>
                    <a:gs pos="0">
                      <a:srgbClr val="8D8D8D"/>
                    </a:gs>
                    <a:gs pos="100000">
                      <a:srgbClr val="B4B4B4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12" name="Freeform 249"/>
                <p:cNvSpPr>
                  <a:spLocks/>
                </p:cNvSpPr>
                <p:nvPr/>
              </p:nvSpPr>
              <p:spPr bwMode="auto">
                <a:xfrm rot="-687179">
                  <a:off x="1372" y="2128"/>
                  <a:ext cx="203" cy="80"/>
                </a:xfrm>
                <a:custGeom>
                  <a:avLst/>
                  <a:gdLst>
                    <a:gd name="T0" fmla="*/ 574 w 184"/>
                    <a:gd name="T1" fmla="*/ 10 h 82"/>
                    <a:gd name="T2" fmla="*/ 1121 w 184"/>
                    <a:gd name="T3" fmla="*/ 12 h 82"/>
                    <a:gd name="T4" fmla="*/ 1602 w 184"/>
                    <a:gd name="T5" fmla="*/ 20 h 82"/>
                    <a:gd name="T6" fmla="*/ 2120 w 184"/>
                    <a:gd name="T7" fmla="*/ 18 h 82"/>
                    <a:gd name="T8" fmla="*/ 2886 w 184"/>
                    <a:gd name="T9" fmla="*/ 0 h 82"/>
                    <a:gd name="T10" fmla="*/ 2617 w 184"/>
                    <a:gd name="T11" fmla="*/ 20 h 82"/>
                    <a:gd name="T12" fmla="*/ 2464 w 184"/>
                    <a:gd name="T13" fmla="*/ 20 h 82"/>
                    <a:gd name="T14" fmla="*/ 2120 w 184"/>
                    <a:gd name="T15" fmla="*/ 20 h 82"/>
                    <a:gd name="T16" fmla="*/ 1393 w 184"/>
                    <a:gd name="T17" fmla="*/ 20 h 82"/>
                    <a:gd name="T18" fmla="*/ 718 w 184"/>
                    <a:gd name="T19" fmla="*/ 20 h 82"/>
                    <a:gd name="T20" fmla="*/ 4 w 184"/>
                    <a:gd name="T21" fmla="*/ 43 h 82"/>
                    <a:gd name="T22" fmla="*/ 0 w 184"/>
                    <a:gd name="T23" fmla="*/ 34 h 82"/>
                    <a:gd name="T24" fmla="*/ 574 w 184"/>
                    <a:gd name="T25" fmla="*/ 10 h 8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84" h="82">
                      <a:moveTo>
                        <a:pt x="36" y="10"/>
                      </a:moveTo>
                      <a:lnTo>
                        <a:pt x="72" y="12"/>
                      </a:lnTo>
                      <a:lnTo>
                        <a:pt x="102" y="20"/>
                      </a:lnTo>
                      <a:lnTo>
                        <a:pt x="136" y="18"/>
                      </a:lnTo>
                      <a:lnTo>
                        <a:pt x="184" y="0"/>
                      </a:lnTo>
                      <a:lnTo>
                        <a:pt x="168" y="26"/>
                      </a:lnTo>
                      <a:lnTo>
                        <a:pt x="158" y="32"/>
                      </a:lnTo>
                      <a:lnTo>
                        <a:pt x="136" y="32"/>
                      </a:lnTo>
                      <a:lnTo>
                        <a:pt x="90" y="38"/>
                      </a:lnTo>
                      <a:lnTo>
                        <a:pt x="46" y="40"/>
                      </a:lnTo>
                      <a:lnTo>
                        <a:pt x="4" y="82"/>
                      </a:lnTo>
                      <a:lnTo>
                        <a:pt x="0" y="64"/>
                      </a:lnTo>
                      <a:lnTo>
                        <a:pt x="36" y="10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38383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13" name="Line 250"/>
                <p:cNvSpPr>
                  <a:spLocks noChangeShapeType="1"/>
                </p:cNvSpPr>
                <p:nvPr/>
              </p:nvSpPr>
              <p:spPr bwMode="auto">
                <a:xfrm flipH="1">
                  <a:off x="1347" y="2145"/>
                  <a:ext cx="54" cy="70"/>
                </a:xfrm>
                <a:prstGeom prst="line">
                  <a:avLst/>
                </a:prstGeom>
                <a:noFill/>
                <a:ln w="762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14" name="Line 251"/>
                <p:cNvSpPr>
                  <a:spLocks noChangeShapeType="1"/>
                </p:cNvSpPr>
                <p:nvPr/>
              </p:nvSpPr>
              <p:spPr bwMode="auto">
                <a:xfrm>
                  <a:off x="768" y="1507"/>
                  <a:ext cx="73" cy="29"/>
                </a:xfrm>
                <a:prstGeom prst="line">
                  <a:avLst/>
                </a:prstGeom>
                <a:noFill/>
                <a:ln w="28575">
                  <a:solidFill>
                    <a:srgbClr val="B4B4B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15" name="Line 252"/>
                <p:cNvSpPr>
                  <a:spLocks noChangeShapeType="1"/>
                </p:cNvSpPr>
                <p:nvPr/>
              </p:nvSpPr>
              <p:spPr bwMode="auto">
                <a:xfrm flipV="1">
                  <a:off x="836" y="1519"/>
                  <a:ext cx="39" cy="20"/>
                </a:xfrm>
                <a:prstGeom prst="line">
                  <a:avLst/>
                </a:prstGeom>
                <a:noFill/>
                <a:ln w="28575">
                  <a:solidFill>
                    <a:srgbClr val="B4B4B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16" name="Freeform 253"/>
                <p:cNvSpPr>
                  <a:spLocks/>
                </p:cNvSpPr>
                <p:nvPr/>
              </p:nvSpPr>
              <p:spPr bwMode="auto">
                <a:xfrm>
                  <a:off x="758" y="777"/>
                  <a:ext cx="106" cy="84"/>
                </a:xfrm>
                <a:custGeom>
                  <a:avLst/>
                  <a:gdLst>
                    <a:gd name="T0" fmla="*/ 72 w 106"/>
                    <a:gd name="T1" fmla="*/ 6 h 84"/>
                    <a:gd name="T2" fmla="*/ 22 w 106"/>
                    <a:gd name="T3" fmla="*/ 48 h 84"/>
                    <a:gd name="T4" fmla="*/ 0 w 106"/>
                    <a:gd name="T5" fmla="*/ 56 h 84"/>
                    <a:gd name="T6" fmla="*/ 32 w 106"/>
                    <a:gd name="T7" fmla="*/ 84 h 84"/>
                    <a:gd name="T8" fmla="*/ 86 w 106"/>
                    <a:gd name="T9" fmla="*/ 72 h 84"/>
                    <a:gd name="T10" fmla="*/ 102 w 106"/>
                    <a:gd name="T11" fmla="*/ 26 h 84"/>
                    <a:gd name="T12" fmla="*/ 106 w 106"/>
                    <a:gd name="T13" fmla="*/ 0 h 84"/>
                    <a:gd name="T14" fmla="*/ 72 w 106"/>
                    <a:gd name="T15" fmla="*/ 6 h 8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06" h="84">
                      <a:moveTo>
                        <a:pt x="72" y="6"/>
                      </a:moveTo>
                      <a:lnTo>
                        <a:pt x="22" y="48"/>
                      </a:lnTo>
                      <a:lnTo>
                        <a:pt x="0" y="56"/>
                      </a:lnTo>
                      <a:lnTo>
                        <a:pt x="32" y="84"/>
                      </a:lnTo>
                      <a:lnTo>
                        <a:pt x="86" y="72"/>
                      </a:lnTo>
                      <a:lnTo>
                        <a:pt x="102" y="26"/>
                      </a:lnTo>
                      <a:lnTo>
                        <a:pt x="106" y="0"/>
                      </a:lnTo>
                      <a:lnTo>
                        <a:pt x="72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9B9B9B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17" name="Line 254"/>
                <p:cNvSpPr>
                  <a:spLocks noChangeShapeType="1"/>
                </p:cNvSpPr>
                <p:nvPr/>
              </p:nvSpPr>
              <p:spPr bwMode="auto">
                <a:xfrm>
                  <a:off x="1672" y="1285"/>
                  <a:ext cx="72" cy="18"/>
                </a:xfrm>
                <a:prstGeom prst="line">
                  <a:avLst/>
                </a:prstGeom>
                <a:noFill/>
                <a:ln w="38100">
                  <a:solidFill>
                    <a:srgbClr val="B8B8B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18" name="Line 255"/>
                <p:cNvSpPr>
                  <a:spLocks noChangeShapeType="1"/>
                </p:cNvSpPr>
                <p:nvPr/>
              </p:nvSpPr>
              <p:spPr bwMode="auto">
                <a:xfrm flipV="1">
                  <a:off x="1669" y="1162"/>
                  <a:ext cx="72" cy="27"/>
                </a:xfrm>
                <a:prstGeom prst="line">
                  <a:avLst/>
                </a:prstGeom>
                <a:noFill/>
                <a:ln w="57150">
                  <a:solidFill>
                    <a:srgbClr val="A1A1A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19" name="Line 256"/>
                <p:cNvSpPr>
                  <a:spLocks noChangeShapeType="1"/>
                </p:cNvSpPr>
                <p:nvPr/>
              </p:nvSpPr>
              <p:spPr bwMode="auto">
                <a:xfrm flipV="1">
                  <a:off x="1732" y="1156"/>
                  <a:ext cx="96" cy="12"/>
                </a:xfrm>
                <a:prstGeom prst="line">
                  <a:avLst/>
                </a:prstGeom>
                <a:noFill/>
                <a:ln w="57150">
                  <a:solidFill>
                    <a:srgbClr val="A1A1A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20" name="Freeform 257"/>
                <p:cNvSpPr>
                  <a:spLocks/>
                </p:cNvSpPr>
                <p:nvPr/>
              </p:nvSpPr>
              <p:spPr bwMode="auto">
                <a:xfrm>
                  <a:off x="1744" y="1495"/>
                  <a:ext cx="81" cy="186"/>
                </a:xfrm>
                <a:custGeom>
                  <a:avLst/>
                  <a:gdLst>
                    <a:gd name="T0" fmla="*/ 15 w 81"/>
                    <a:gd name="T1" fmla="*/ 0 h 186"/>
                    <a:gd name="T2" fmla="*/ 39 w 81"/>
                    <a:gd name="T3" fmla="*/ 66 h 186"/>
                    <a:gd name="T4" fmla="*/ 45 w 81"/>
                    <a:gd name="T5" fmla="*/ 93 h 186"/>
                    <a:gd name="T6" fmla="*/ 66 w 81"/>
                    <a:gd name="T7" fmla="*/ 99 h 186"/>
                    <a:gd name="T8" fmla="*/ 81 w 81"/>
                    <a:gd name="T9" fmla="*/ 81 h 186"/>
                    <a:gd name="T10" fmla="*/ 78 w 81"/>
                    <a:gd name="T11" fmla="*/ 147 h 186"/>
                    <a:gd name="T12" fmla="*/ 42 w 81"/>
                    <a:gd name="T13" fmla="*/ 186 h 186"/>
                    <a:gd name="T14" fmla="*/ 39 w 81"/>
                    <a:gd name="T15" fmla="*/ 126 h 186"/>
                    <a:gd name="T16" fmla="*/ 18 w 81"/>
                    <a:gd name="T17" fmla="*/ 96 h 186"/>
                    <a:gd name="T18" fmla="*/ 0 w 81"/>
                    <a:gd name="T19" fmla="*/ 78 h 186"/>
                    <a:gd name="T20" fmla="*/ 15 w 81"/>
                    <a:gd name="T21" fmla="*/ 57 h 186"/>
                    <a:gd name="T22" fmla="*/ 24 w 81"/>
                    <a:gd name="T23" fmla="*/ 36 h 186"/>
                    <a:gd name="T24" fmla="*/ 15 w 81"/>
                    <a:gd name="T25" fmla="*/ 0 h 18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1" h="186">
                      <a:moveTo>
                        <a:pt x="15" y="0"/>
                      </a:moveTo>
                      <a:lnTo>
                        <a:pt x="39" y="66"/>
                      </a:lnTo>
                      <a:lnTo>
                        <a:pt x="45" y="93"/>
                      </a:lnTo>
                      <a:lnTo>
                        <a:pt x="66" y="99"/>
                      </a:lnTo>
                      <a:lnTo>
                        <a:pt x="81" y="81"/>
                      </a:lnTo>
                      <a:lnTo>
                        <a:pt x="78" y="147"/>
                      </a:lnTo>
                      <a:lnTo>
                        <a:pt x="42" y="186"/>
                      </a:lnTo>
                      <a:lnTo>
                        <a:pt x="39" y="126"/>
                      </a:lnTo>
                      <a:lnTo>
                        <a:pt x="18" y="96"/>
                      </a:lnTo>
                      <a:lnTo>
                        <a:pt x="0" y="78"/>
                      </a:lnTo>
                      <a:lnTo>
                        <a:pt x="15" y="57"/>
                      </a:lnTo>
                      <a:lnTo>
                        <a:pt x="24" y="36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1A1A1"/>
                    </a:gs>
                    <a:gs pos="100000">
                      <a:srgbClr val="B2B2B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21" name="Freeform 258"/>
                <p:cNvSpPr>
                  <a:spLocks/>
                </p:cNvSpPr>
                <p:nvPr/>
              </p:nvSpPr>
              <p:spPr bwMode="auto">
                <a:xfrm>
                  <a:off x="1675" y="1678"/>
                  <a:ext cx="141" cy="186"/>
                </a:xfrm>
                <a:custGeom>
                  <a:avLst/>
                  <a:gdLst>
                    <a:gd name="T0" fmla="*/ 66 w 141"/>
                    <a:gd name="T1" fmla="*/ 21 h 186"/>
                    <a:gd name="T2" fmla="*/ 63 w 141"/>
                    <a:gd name="T3" fmla="*/ 54 h 186"/>
                    <a:gd name="T4" fmla="*/ 42 w 141"/>
                    <a:gd name="T5" fmla="*/ 78 h 186"/>
                    <a:gd name="T6" fmla="*/ 12 w 141"/>
                    <a:gd name="T7" fmla="*/ 84 h 186"/>
                    <a:gd name="T8" fmla="*/ 0 w 141"/>
                    <a:gd name="T9" fmla="*/ 117 h 186"/>
                    <a:gd name="T10" fmla="*/ 27 w 141"/>
                    <a:gd name="T11" fmla="*/ 123 h 186"/>
                    <a:gd name="T12" fmla="*/ 60 w 141"/>
                    <a:gd name="T13" fmla="*/ 162 h 186"/>
                    <a:gd name="T14" fmla="*/ 54 w 141"/>
                    <a:gd name="T15" fmla="*/ 186 h 186"/>
                    <a:gd name="T16" fmla="*/ 102 w 141"/>
                    <a:gd name="T17" fmla="*/ 120 h 186"/>
                    <a:gd name="T18" fmla="*/ 126 w 141"/>
                    <a:gd name="T19" fmla="*/ 48 h 186"/>
                    <a:gd name="T20" fmla="*/ 141 w 141"/>
                    <a:gd name="T21" fmla="*/ 0 h 186"/>
                    <a:gd name="T22" fmla="*/ 99 w 141"/>
                    <a:gd name="T23" fmla="*/ 27 h 186"/>
                    <a:gd name="T24" fmla="*/ 66 w 141"/>
                    <a:gd name="T25" fmla="*/ 21 h 18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1" h="186">
                      <a:moveTo>
                        <a:pt x="66" y="21"/>
                      </a:moveTo>
                      <a:lnTo>
                        <a:pt x="63" y="54"/>
                      </a:lnTo>
                      <a:lnTo>
                        <a:pt x="42" y="78"/>
                      </a:lnTo>
                      <a:lnTo>
                        <a:pt x="12" y="84"/>
                      </a:lnTo>
                      <a:lnTo>
                        <a:pt x="0" y="117"/>
                      </a:lnTo>
                      <a:lnTo>
                        <a:pt x="27" y="123"/>
                      </a:lnTo>
                      <a:lnTo>
                        <a:pt x="60" y="162"/>
                      </a:lnTo>
                      <a:lnTo>
                        <a:pt x="54" y="186"/>
                      </a:lnTo>
                      <a:lnTo>
                        <a:pt x="102" y="120"/>
                      </a:lnTo>
                      <a:lnTo>
                        <a:pt x="126" y="48"/>
                      </a:lnTo>
                      <a:lnTo>
                        <a:pt x="141" y="0"/>
                      </a:lnTo>
                      <a:lnTo>
                        <a:pt x="99" y="27"/>
                      </a:lnTo>
                      <a:lnTo>
                        <a:pt x="66" y="2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8B8B8"/>
                    </a:gs>
                    <a:gs pos="100000">
                      <a:srgbClr val="A6A6A6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22" name="Freeform 259"/>
                <p:cNvSpPr>
                  <a:spLocks/>
                </p:cNvSpPr>
                <p:nvPr/>
              </p:nvSpPr>
              <p:spPr bwMode="auto">
                <a:xfrm>
                  <a:off x="1607" y="1785"/>
                  <a:ext cx="147" cy="183"/>
                </a:xfrm>
                <a:custGeom>
                  <a:avLst/>
                  <a:gdLst>
                    <a:gd name="T0" fmla="*/ 149 w 144"/>
                    <a:gd name="T1" fmla="*/ 3 h 174"/>
                    <a:gd name="T2" fmla="*/ 220 w 144"/>
                    <a:gd name="T3" fmla="*/ 82 h 174"/>
                    <a:gd name="T4" fmla="*/ 255 w 144"/>
                    <a:gd name="T5" fmla="*/ 210 h 174"/>
                    <a:gd name="T6" fmla="*/ 230 w 144"/>
                    <a:gd name="T7" fmla="*/ 446 h 174"/>
                    <a:gd name="T8" fmla="*/ 167 w 144"/>
                    <a:gd name="T9" fmla="*/ 621 h 174"/>
                    <a:gd name="T10" fmla="*/ 104 w 144"/>
                    <a:gd name="T11" fmla="*/ 711 h 174"/>
                    <a:gd name="T12" fmla="*/ 145 w 144"/>
                    <a:gd name="T13" fmla="*/ 507 h 174"/>
                    <a:gd name="T14" fmla="*/ 163 w 144"/>
                    <a:gd name="T15" fmla="*/ 346 h 174"/>
                    <a:gd name="T16" fmla="*/ 145 w 144"/>
                    <a:gd name="T17" fmla="*/ 183 h 174"/>
                    <a:gd name="T18" fmla="*/ 74 w 144"/>
                    <a:gd name="T19" fmla="*/ 110 h 174"/>
                    <a:gd name="T20" fmla="*/ 0 w 144"/>
                    <a:gd name="T21" fmla="*/ 70 h 174"/>
                    <a:gd name="T22" fmla="*/ 104 w 144"/>
                    <a:gd name="T23" fmla="*/ 0 h 174"/>
                    <a:gd name="T24" fmla="*/ 149 w 144"/>
                    <a:gd name="T25" fmla="*/ 3 h 17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4" h="174">
                      <a:moveTo>
                        <a:pt x="84" y="3"/>
                      </a:moveTo>
                      <a:lnTo>
                        <a:pt x="123" y="21"/>
                      </a:lnTo>
                      <a:lnTo>
                        <a:pt x="144" y="51"/>
                      </a:lnTo>
                      <a:lnTo>
                        <a:pt x="129" y="108"/>
                      </a:lnTo>
                      <a:lnTo>
                        <a:pt x="96" y="150"/>
                      </a:lnTo>
                      <a:lnTo>
                        <a:pt x="60" y="174"/>
                      </a:lnTo>
                      <a:lnTo>
                        <a:pt x="81" y="123"/>
                      </a:lnTo>
                      <a:lnTo>
                        <a:pt x="93" y="84"/>
                      </a:lnTo>
                      <a:lnTo>
                        <a:pt x="81" y="45"/>
                      </a:lnTo>
                      <a:lnTo>
                        <a:pt x="45" y="27"/>
                      </a:lnTo>
                      <a:lnTo>
                        <a:pt x="0" y="18"/>
                      </a:lnTo>
                      <a:lnTo>
                        <a:pt x="60" y="0"/>
                      </a:lnTo>
                      <a:lnTo>
                        <a:pt x="84" y="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8B8B8"/>
                    </a:gs>
                    <a:gs pos="100000">
                      <a:srgbClr val="90909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23" name="Freeform 260"/>
                <p:cNvSpPr>
                  <a:spLocks/>
                </p:cNvSpPr>
                <p:nvPr/>
              </p:nvSpPr>
              <p:spPr bwMode="auto">
                <a:xfrm>
                  <a:off x="1304" y="1934"/>
                  <a:ext cx="294" cy="111"/>
                </a:xfrm>
                <a:custGeom>
                  <a:avLst/>
                  <a:gdLst>
                    <a:gd name="T0" fmla="*/ 12 w 294"/>
                    <a:gd name="T1" fmla="*/ 24 h 111"/>
                    <a:gd name="T2" fmla="*/ 75 w 294"/>
                    <a:gd name="T3" fmla="*/ 75 h 111"/>
                    <a:gd name="T4" fmla="*/ 168 w 294"/>
                    <a:gd name="T5" fmla="*/ 111 h 111"/>
                    <a:gd name="T6" fmla="*/ 219 w 294"/>
                    <a:gd name="T7" fmla="*/ 102 h 111"/>
                    <a:gd name="T8" fmla="*/ 273 w 294"/>
                    <a:gd name="T9" fmla="*/ 69 h 111"/>
                    <a:gd name="T10" fmla="*/ 294 w 294"/>
                    <a:gd name="T11" fmla="*/ 54 h 111"/>
                    <a:gd name="T12" fmla="*/ 219 w 294"/>
                    <a:gd name="T13" fmla="*/ 63 h 111"/>
                    <a:gd name="T14" fmla="*/ 162 w 294"/>
                    <a:gd name="T15" fmla="*/ 63 h 111"/>
                    <a:gd name="T16" fmla="*/ 57 w 294"/>
                    <a:gd name="T17" fmla="*/ 27 h 111"/>
                    <a:gd name="T18" fmla="*/ 0 w 294"/>
                    <a:gd name="T19" fmla="*/ 0 h 111"/>
                    <a:gd name="T20" fmla="*/ 12 w 294"/>
                    <a:gd name="T21" fmla="*/ 24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94" h="111">
                      <a:moveTo>
                        <a:pt x="12" y="24"/>
                      </a:moveTo>
                      <a:lnTo>
                        <a:pt x="75" y="75"/>
                      </a:lnTo>
                      <a:lnTo>
                        <a:pt x="168" y="111"/>
                      </a:lnTo>
                      <a:lnTo>
                        <a:pt x="219" y="102"/>
                      </a:lnTo>
                      <a:lnTo>
                        <a:pt x="273" y="69"/>
                      </a:lnTo>
                      <a:lnTo>
                        <a:pt x="294" y="54"/>
                      </a:lnTo>
                      <a:lnTo>
                        <a:pt x="219" y="63"/>
                      </a:lnTo>
                      <a:lnTo>
                        <a:pt x="162" y="63"/>
                      </a:lnTo>
                      <a:lnTo>
                        <a:pt x="57" y="27"/>
                      </a:lnTo>
                      <a:lnTo>
                        <a:pt x="0" y="0"/>
                      </a:lnTo>
                      <a:lnTo>
                        <a:pt x="12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BABAB"/>
                    </a:gs>
                    <a:gs pos="100000">
                      <a:srgbClr val="656565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24" name="Freeform 261"/>
                <p:cNvSpPr>
                  <a:spLocks/>
                </p:cNvSpPr>
                <p:nvPr/>
              </p:nvSpPr>
              <p:spPr bwMode="auto">
                <a:xfrm>
                  <a:off x="1568" y="1951"/>
                  <a:ext cx="140" cy="72"/>
                </a:xfrm>
                <a:custGeom>
                  <a:avLst/>
                  <a:gdLst>
                    <a:gd name="T0" fmla="*/ 70 w 138"/>
                    <a:gd name="T1" fmla="*/ 651 h 64"/>
                    <a:gd name="T2" fmla="*/ 156 w 138"/>
                    <a:gd name="T3" fmla="*/ 651 h 64"/>
                    <a:gd name="T4" fmla="*/ 183 w 138"/>
                    <a:gd name="T5" fmla="*/ 140 h 64"/>
                    <a:gd name="T6" fmla="*/ 204 w 138"/>
                    <a:gd name="T7" fmla="*/ 0 h 64"/>
                    <a:gd name="T8" fmla="*/ 144 w 138"/>
                    <a:gd name="T9" fmla="*/ 1171 h 64"/>
                    <a:gd name="T10" fmla="*/ 32 w 138"/>
                    <a:gd name="T11" fmla="*/ 1667 h 64"/>
                    <a:gd name="T12" fmla="*/ 0 w 138"/>
                    <a:gd name="T13" fmla="*/ 1720 h 64"/>
                    <a:gd name="T14" fmla="*/ 30 w 138"/>
                    <a:gd name="T15" fmla="*/ 731 h 64"/>
                    <a:gd name="T16" fmla="*/ 94 w 138"/>
                    <a:gd name="T17" fmla="*/ 824 h 6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8" h="64">
                      <a:moveTo>
                        <a:pt x="42" y="24"/>
                      </a:moveTo>
                      <a:lnTo>
                        <a:pt x="102" y="24"/>
                      </a:lnTo>
                      <a:lnTo>
                        <a:pt x="124" y="4"/>
                      </a:lnTo>
                      <a:lnTo>
                        <a:pt x="138" y="0"/>
                      </a:lnTo>
                      <a:lnTo>
                        <a:pt x="96" y="42"/>
                      </a:lnTo>
                      <a:lnTo>
                        <a:pt x="32" y="60"/>
                      </a:lnTo>
                      <a:lnTo>
                        <a:pt x="0" y="64"/>
                      </a:lnTo>
                      <a:lnTo>
                        <a:pt x="30" y="26"/>
                      </a:lnTo>
                      <a:lnTo>
                        <a:pt x="66" y="30"/>
                      </a:lnTo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646464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25" name="Freeform 262"/>
                <p:cNvSpPr>
                  <a:spLocks/>
                </p:cNvSpPr>
                <p:nvPr/>
              </p:nvSpPr>
              <p:spPr bwMode="auto">
                <a:xfrm>
                  <a:off x="1326" y="1895"/>
                  <a:ext cx="362" cy="104"/>
                </a:xfrm>
                <a:custGeom>
                  <a:avLst/>
                  <a:gdLst>
                    <a:gd name="T0" fmla="*/ 38 w 362"/>
                    <a:gd name="T1" fmla="*/ 16 h 104"/>
                    <a:gd name="T2" fmla="*/ 116 w 362"/>
                    <a:gd name="T3" fmla="*/ 58 h 104"/>
                    <a:gd name="T4" fmla="*/ 244 w 362"/>
                    <a:gd name="T5" fmla="*/ 70 h 104"/>
                    <a:gd name="T6" fmla="*/ 284 w 362"/>
                    <a:gd name="T7" fmla="*/ 50 h 104"/>
                    <a:gd name="T8" fmla="*/ 302 w 362"/>
                    <a:gd name="T9" fmla="*/ 60 h 104"/>
                    <a:gd name="T10" fmla="*/ 362 w 362"/>
                    <a:gd name="T11" fmla="*/ 38 h 104"/>
                    <a:gd name="T12" fmla="*/ 362 w 362"/>
                    <a:gd name="T13" fmla="*/ 62 h 104"/>
                    <a:gd name="T14" fmla="*/ 332 w 362"/>
                    <a:gd name="T15" fmla="*/ 90 h 104"/>
                    <a:gd name="T16" fmla="*/ 252 w 362"/>
                    <a:gd name="T17" fmla="*/ 90 h 104"/>
                    <a:gd name="T18" fmla="*/ 160 w 362"/>
                    <a:gd name="T19" fmla="*/ 104 h 104"/>
                    <a:gd name="T20" fmla="*/ 82 w 362"/>
                    <a:gd name="T21" fmla="*/ 84 h 104"/>
                    <a:gd name="T22" fmla="*/ 42 w 362"/>
                    <a:gd name="T23" fmla="*/ 62 h 104"/>
                    <a:gd name="T24" fmla="*/ 8 w 362"/>
                    <a:gd name="T25" fmla="*/ 18 h 104"/>
                    <a:gd name="T26" fmla="*/ 0 w 362"/>
                    <a:gd name="T27" fmla="*/ 0 h 104"/>
                    <a:gd name="T28" fmla="*/ 38 w 362"/>
                    <a:gd name="T29" fmla="*/ 16 h 10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62" h="104">
                      <a:moveTo>
                        <a:pt x="38" y="16"/>
                      </a:moveTo>
                      <a:lnTo>
                        <a:pt x="116" y="58"/>
                      </a:lnTo>
                      <a:lnTo>
                        <a:pt x="244" y="70"/>
                      </a:lnTo>
                      <a:lnTo>
                        <a:pt x="284" y="50"/>
                      </a:lnTo>
                      <a:lnTo>
                        <a:pt x="302" y="60"/>
                      </a:lnTo>
                      <a:lnTo>
                        <a:pt x="362" y="38"/>
                      </a:lnTo>
                      <a:lnTo>
                        <a:pt x="362" y="62"/>
                      </a:lnTo>
                      <a:lnTo>
                        <a:pt x="332" y="90"/>
                      </a:lnTo>
                      <a:lnTo>
                        <a:pt x="252" y="90"/>
                      </a:lnTo>
                      <a:lnTo>
                        <a:pt x="160" y="104"/>
                      </a:lnTo>
                      <a:lnTo>
                        <a:pt x="82" y="84"/>
                      </a:lnTo>
                      <a:lnTo>
                        <a:pt x="42" y="62"/>
                      </a:lnTo>
                      <a:lnTo>
                        <a:pt x="8" y="18"/>
                      </a:lnTo>
                      <a:lnTo>
                        <a:pt x="0" y="0"/>
                      </a:lnTo>
                      <a:lnTo>
                        <a:pt x="38" y="1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5C5C5"/>
                    </a:gs>
                    <a:gs pos="100000">
                      <a:srgbClr val="B2B2B2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26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1657" y="1904"/>
                  <a:ext cx="44" cy="51"/>
                </a:xfrm>
                <a:prstGeom prst="line">
                  <a:avLst/>
                </a:prstGeom>
                <a:noFill/>
                <a:ln w="38100">
                  <a:solidFill>
                    <a:srgbClr val="B4B4B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27" name="Line 264"/>
                <p:cNvSpPr>
                  <a:spLocks noChangeShapeType="1"/>
                </p:cNvSpPr>
                <p:nvPr/>
              </p:nvSpPr>
              <p:spPr bwMode="auto">
                <a:xfrm>
                  <a:off x="1668" y="1781"/>
                  <a:ext cx="40" cy="22"/>
                </a:xfrm>
                <a:prstGeom prst="line">
                  <a:avLst/>
                </a:prstGeom>
                <a:noFill/>
                <a:ln w="57150">
                  <a:solidFill>
                    <a:srgbClr val="9A9A9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28" name="Line 265"/>
                <p:cNvSpPr>
                  <a:spLocks noChangeShapeType="1"/>
                </p:cNvSpPr>
                <p:nvPr/>
              </p:nvSpPr>
              <p:spPr bwMode="auto">
                <a:xfrm rot="205350">
                  <a:off x="1500" y="1517"/>
                  <a:ext cx="10" cy="21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29" name="Rectangle 266"/>
                <p:cNvSpPr>
                  <a:spLocks noChangeArrowheads="1"/>
                </p:cNvSpPr>
                <p:nvPr/>
              </p:nvSpPr>
              <p:spPr bwMode="auto">
                <a:xfrm>
                  <a:off x="311" y="255"/>
                  <a:ext cx="1818" cy="2266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30" name="Freeform 267"/>
                <p:cNvSpPr>
                  <a:spLocks/>
                </p:cNvSpPr>
                <p:nvPr/>
              </p:nvSpPr>
              <p:spPr bwMode="auto">
                <a:xfrm>
                  <a:off x="1518" y="482"/>
                  <a:ext cx="258" cy="152"/>
                </a:xfrm>
                <a:custGeom>
                  <a:avLst/>
                  <a:gdLst>
                    <a:gd name="T0" fmla="*/ 26 w 258"/>
                    <a:gd name="T1" fmla="*/ 6 h 152"/>
                    <a:gd name="T2" fmla="*/ 76 w 258"/>
                    <a:gd name="T3" fmla="*/ 18 h 152"/>
                    <a:gd name="T4" fmla="*/ 120 w 258"/>
                    <a:gd name="T5" fmla="*/ 48 h 152"/>
                    <a:gd name="T6" fmla="*/ 196 w 258"/>
                    <a:gd name="T7" fmla="*/ 102 h 152"/>
                    <a:gd name="T8" fmla="*/ 252 w 258"/>
                    <a:gd name="T9" fmla="*/ 140 h 152"/>
                    <a:gd name="T10" fmla="*/ 258 w 258"/>
                    <a:gd name="T11" fmla="*/ 152 h 152"/>
                    <a:gd name="T12" fmla="*/ 184 w 258"/>
                    <a:gd name="T13" fmla="*/ 112 h 152"/>
                    <a:gd name="T14" fmla="*/ 102 w 258"/>
                    <a:gd name="T15" fmla="*/ 68 h 152"/>
                    <a:gd name="T16" fmla="*/ 30 w 258"/>
                    <a:gd name="T17" fmla="*/ 18 h 152"/>
                    <a:gd name="T18" fmla="*/ 0 w 258"/>
                    <a:gd name="T19" fmla="*/ 6 h 152"/>
                    <a:gd name="T20" fmla="*/ 10 w 258"/>
                    <a:gd name="T21" fmla="*/ 0 h 15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58" h="152">
                      <a:moveTo>
                        <a:pt x="26" y="6"/>
                      </a:moveTo>
                      <a:lnTo>
                        <a:pt x="76" y="18"/>
                      </a:lnTo>
                      <a:lnTo>
                        <a:pt x="120" y="48"/>
                      </a:lnTo>
                      <a:lnTo>
                        <a:pt x="196" y="102"/>
                      </a:lnTo>
                      <a:lnTo>
                        <a:pt x="252" y="140"/>
                      </a:lnTo>
                      <a:lnTo>
                        <a:pt x="258" y="152"/>
                      </a:lnTo>
                      <a:lnTo>
                        <a:pt x="184" y="112"/>
                      </a:lnTo>
                      <a:lnTo>
                        <a:pt x="102" y="68"/>
                      </a:lnTo>
                      <a:lnTo>
                        <a:pt x="30" y="18"/>
                      </a:lnTo>
                      <a:lnTo>
                        <a:pt x="0" y="6"/>
                      </a:lnTo>
                      <a:lnTo>
                        <a:pt x="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EAEAEA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31" name="Freeform 268"/>
                <p:cNvSpPr>
                  <a:spLocks/>
                </p:cNvSpPr>
                <p:nvPr/>
              </p:nvSpPr>
              <p:spPr bwMode="auto">
                <a:xfrm>
                  <a:off x="900" y="454"/>
                  <a:ext cx="644" cy="150"/>
                </a:xfrm>
                <a:custGeom>
                  <a:avLst/>
                  <a:gdLst>
                    <a:gd name="T0" fmla="*/ 0 w 644"/>
                    <a:gd name="T1" fmla="*/ 150 h 150"/>
                    <a:gd name="T2" fmla="*/ 74 w 644"/>
                    <a:gd name="T3" fmla="*/ 138 h 150"/>
                    <a:gd name="T4" fmla="*/ 136 w 644"/>
                    <a:gd name="T5" fmla="*/ 144 h 150"/>
                    <a:gd name="T6" fmla="*/ 178 w 644"/>
                    <a:gd name="T7" fmla="*/ 138 h 150"/>
                    <a:gd name="T8" fmla="*/ 272 w 644"/>
                    <a:gd name="T9" fmla="*/ 68 h 150"/>
                    <a:gd name="T10" fmla="*/ 344 w 644"/>
                    <a:gd name="T11" fmla="*/ 38 h 150"/>
                    <a:gd name="T12" fmla="*/ 454 w 644"/>
                    <a:gd name="T13" fmla="*/ 36 h 150"/>
                    <a:gd name="T14" fmla="*/ 546 w 644"/>
                    <a:gd name="T15" fmla="*/ 98 h 150"/>
                    <a:gd name="T16" fmla="*/ 564 w 644"/>
                    <a:gd name="T17" fmla="*/ 106 h 150"/>
                    <a:gd name="T18" fmla="*/ 574 w 644"/>
                    <a:gd name="T19" fmla="*/ 72 h 150"/>
                    <a:gd name="T20" fmla="*/ 600 w 644"/>
                    <a:gd name="T21" fmla="*/ 42 h 150"/>
                    <a:gd name="T22" fmla="*/ 630 w 644"/>
                    <a:gd name="T23" fmla="*/ 34 h 150"/>
                    <a:gd name="T24" fmla="*/ 644 w 644"/>
                    <a:gd name="T25" fmla="*/ 32 h 150"/>
                    <a:gd name="T26" fmla="*/ 590 w 644"/>
                    <a:gd name="T27" fmla="*/ 22 h 150"/>
                    <a:gd name="T28" fmla="*/ 500 w 644"/>
                    <a:gd name="T29" fmla="*/ 0 h 150"/>
                    <a:gd name="T30" fmla="*/ 410 w 644"/>
                    <a:gd name="T31" fmla="*/ 4 h 150"/>
                    <a:gd name="T32" fmla="*/ 330 w 644"/>
                    <a:gd name="T33" fmla="*/ 0 h 150"/>
                    <a:gd name="T34" fmla="*/ 270 w 644"/>
                    <a:gd name="T35" fmla="*/ 0 h 150"/>
                    <a:gd name="T36" fmla="*/ 218 w 644"/>
                    <a:gd name="T37" fmla="*/ 26 h 150"/>
                    <a:gd name="T38" fmla="*/ 104 w 644"/>
                    <a:gd name="T39" fmla="*/ 46 h 150"/>
                    <a:gd name="T40" fmla="*/ 48 w 644"/>
                    <a:gd name="T41" fmla="*/ 94 h 150"/>
                    <a:gd name="T42" fmla="*/ 0 w 644"/>
                    <a:gd name="T43" fmla="*/ 136 h 150"/>
                    <a:gd name="T44" fmla="*/ 0 w 644"/>
                    <a:gd name="T45" fmla="*/ 150 h 15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644" h="150">
                      <a:moveTo>
                        <a:pt x="0" y="150"/>
                      </a:moveTo>
                      <a:lnTo>
                        <a:pt x="74" y="138"/>
                      </a:lnTo>
                      <a:lnTo>
                        <a:pt x="136" y="144"/>
                      </a:lnTo>
                      <a:lnTo>
                        <a:pt x="178" y="138"/>
                      </a:lnTo>
                      <a:lnTo>
                        <a:pt x="272" y="68"/>
                      </a:lnTo>
                      <a:lnTo>
                        <a:pt x="344" y="38"/>
                      </a:lnTo>
                      <a:lnTo>
                        <a:pt x="454" y="36"/>
                      </a:lnTo>
                      <a:lnTo>
                        <a:pt x="546" y="98"/>
                      </a:lnTo>
                      <a:lnTo>
                        <a:pt x="564" y="106"/>
                      </a:lnTo>
                      <a:lnTo>
                        <a:pt x="574" y="72"/>
                      </a:lnTo>
                      <a:lnTo>
                        <a:pt x="600" y="42"/>
                      </a:lnTo>
                      <a:lnTo>
                        <a:pt x="630" y="34"/>
                      </a:lnTo>
                      <a:lnTo>
                        <a:pt x="644" y="32"/>
                      </a:lnTo>
                      <a:lnTo>
                        <a:pt x="590" y="22"/>
                      </a:lnTo>
                      <a:lnTo>
                        <a:pt x="500" y="0"/>
                      </a:lnTo>
                      <a:lnTo>
                        <a:pt x="410" y="4"/>
                      </a:lnTo>
                      <a:lnTo>
                        <a:pt x="330" y="0"/>
                      </a:lnTo>
                      <a:lnTo>
                        <a:pt x="270" y="0"/>
                      </a:lnTo>
                      <a:lnTo>
                        <a:pt x="218" y="26"/>
                      </a:lnTo>
                      <a:lnTo>
                        <a:pt x="104" y="46"/>
                      </a:lnTo>
                      <a:lnTo>
                        <a:pt x="48" y="94"/>
                      </a:lnTo>
                      <a:lnTo>
                        <a:pt x="0" y="136"/>
                      </a:lnTo>
                      <a:lnTo>
                        <a:pt x="0" y="15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0B0B0"/>
                    </a:gs>
                    <a:gs pos="100000">
                      <a:srgbClr val="F8F8F8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32" name="Freeform 269"/>
                <p:cNvSpPr>
                  <a:spLocks/>
                </p:cNvSpPr>
                <p:nvPr/>
              </p:nvSpPr>
              <p:spPr bwMode="auto">
                <a:xfrm rot="604977">
                  <a:off x="1105" y="324"/>
                  <a:ext cx="372" cy="279"/>
                </a:xfrm>
                <a:custGeom>
                  <a:avLst/>
                  <a:gdLst>
                    <a:gd name="T0" fmla="*/ 346 w 371"/>
                    <a:gd name="T1" fmla="*/ 3887572 h 174"/>
                    <a:gd name="T2" fmla="*/ 263 w 371"/>
                    <a:gd name="T3" fmla="*/ 0 h 174"/>
                    <a:gd name="T4" fmla="*/ 114 w 371"/>
                    <a:gd name="T5" fmla="*/ 8177718 h 174"/>
                    <a:gd name="T6" fmla="*/ 30 w 371"/>
                    <a:gd name="T7" fmla="*/ 50168887 h 174"/>
                    <a:gd name="T8" fmla="*/ 0 w 371"/>
                    <a:gd name="T9" fmla="*/ 95941755 h 174"/>
                    <a:gd name="T10" fmla="*/ 98 w 371"/>
                    <a:gd name="T11" fmla="*/ 62238446 h 174"/>
                    <a:gd name="T12" fmla="*/ 217 w 371"/>
                    <a:gd name="T13" fmla="*/ 41205318 h 174"/>
                    <a:gd name="T14" fmla="*/ 286 w 371"/>
                    <a:gd name="T15" fmla="*/ 45716606 h 174"/>
                    <a:gd name="T16" fmla="*/ 339 w 371"/>
                    <a:gd name="T17" fmla="*/ 29203898 h 174"/>
                    <a:gd name="T18" fmla="*/ 399 w 371"/>
                    <a:gd name="T19" fmla="*/ 16458842 h 174"/>
                    <a:gd name="T20" fmla="*/ 346 w 371"/>
                    <a:gd name="T21" fmla="*/ 3887572 h 17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1" h="174">
                      <a:moveTo>
                        <a:pt x="318" y="7"/>
                      </a:moveTo>
                      <a:lnTo>
                        <a:pt x="235" y="0"/>
                      </a:lnTo>
                      <a:lnTo>
                        <a:pt x="114" y="15"/>
                      </a:lnTo>
                      <a:lnTo>
                        <a:pt x="30" y="91"/>
                      </a:lnTo>
                      <a:lnTo>
                        <a:pt x="0" y="174"/>
                      </a:lnTo>
                      <a:lnTo>
                        <a:pt x="98" y="113"/>
                      </a:lnTo>
                      <a:lnTo>
                        <a:pt x="189" y="75"/>
                      </a:lnTo>
                      <a:lnTo>
                        <a:pt x="258" y="83"/>
                      </a:lnTo>
                      <a:lnTo>
                        <a:pt x="311" y="53"/>
                      </a:lnTo>
                      <a:lnTo>
                        <a:pt x="371" y="30"/>
                      </a:lnTo>
                      <a:lnTo>
                        <a:pt x="318" y="7"/>
                      </a:lnTo>
                      <a:close/>
                    </a:path>
                  </a:pathLst>
                </a:custGeom>
                <a:solidFill>
                  <a:srgbClr val="969696">
                    <a:alpha val="5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33" name="Freeform 270"/>
                <p:cNvSpPr>
                  <a:spLocks/>
                </p:cNvSpPr>
                <p:nvPr/>
              </p:nvSpPr>
              <p:spPr bwMode="auto">
                <a:xfrm>
                  <a:off x="1319" y="441"/>
                  <a:ext cx="193" cy="97"/>
                </a:xfrm>
                <a:custGeom>
                  <a:avLst/>
                  <a:gdLst>
                    <a:gd name="T0" fmla="*/ 0 w 193"/>
                    <a:gd name="T1" fmla="*/ 1969 h 77"/>
                    <a:gd name="T2" fmla="*/ 75 w 193"/>
                    <a:gd name="T3" fmla="*/ 27199 h 77"/>
                    <a:gd name="T4" fmla="*/ 120 w 193"/>
                    <a:gd name="T5" fmla="*/ 49451 h 77"/>
                    <a:gd name="T6" fmla="*/ 130 w 193"/>
                    <a:gd name="T7" fmla="*/ 46783 h 77"/>
                    <a:gd name="T8" fmla="*/ 139 w 193"/>
                    <a:gd name="T9" fmla="*/ 32616 h 77"/>
                    <a:gd name="T10" fmla="*/ 169 w 193"/>
                    <a:gd name="T11" fmla="*/ 20267 h 77"/>
                    <a:gd name="T12" fmla="*/ 193 w 193"/>
                    <a:gd name="T13" fmla="*/ 17290 h 77"/>
                    <a:gd name="T14" fmla="*/ 133 w 193"/>
                    <a:gd name="T15" fmla="*/ 3935 h 77"/>
                    <a:gd name="T16" fmla="*/ 67 w 193"/>
                    <a:gd name="T17" fmla="*/ 0 h 77"/>
                    <a:gd name="T18" fmla="*/ 0 w 193"/>
                    <a:gd name="T19" fmla="*/ 1969 h 7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" h="77">
                      <a:moveTo>
                        <a:pt x="0" y="3"/>
                      </a:moveTo>
                      <a:lnTo>
                        <a:pt x="75" y="42"/>
                      </a:lnTo>
                      <a:lnTo>
                        <a:pt x="120" y="77"/>
                      </a:lnTo>
                      <a:lnTo>
                        <a:pt x="130" y="72"/>
                      </a:lnTo>
                      <a:lnTo>
                        <a:pt x="139" y="51"/>
                      </a:lnTo>
                      <a:lnTo>
                        <a:pt x="169" y="32"/>
                      </a:lnTo>
                      <a:lnTo>
                        <a:pt x="193" y="27"/>
                      </a:lnTo>
                      <a:lnTo>
                        <a:pt x="133" y="6"/>
                      </a:lnTo>
                      <a:lnTo>
                        <a:pt x="67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FAFAF"/>
                    </a:gs>
                    <a:gs pos="100000">
                      <a:srgbClr val="F8F8F8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34" name="Freeform 271"/>
                <p:cNvSpPr>
                  <a:spLocks/>
                </p:cNvSpPr>
                <p:nvPr/>
              </p:nvSpPr>
              <p:spPr bwMode="auto">
                <a:xfrm>
                  <a:off x="844" y="480"/>
                  <a:ext cx="252" cy="196"/>
                </a:xfrm>
                <a:custGeom>
                  <a:avLst/>
                  <a:gdLst>
                    <a:gd name="T0" fmla="*/ 201 w 246"/>
                    <a:gd name="T1" fmla="*/ 284 h 184"/>
                    <a:gd name="T2" fmla="*/ 10 w 246"/>
                    <a:gd name="T3" fmla="*/ 847 h 184"/>
                    <a:gd name="T4" fmla="*/ 0 w 246"/>
                    <a:gd name="T5" fmla="*/ 1090 h 184"/>
                    <a:gd name="T6" fmla="*/ 86 w 246"/>
                    <a:gd name="T7" fmla="*/ 833 h 184"/>
                    <a:gd name="T8" fmla="*/ 196 w 246"/>
                    <a:gd name="T9" fmla="*/ 668 h 184"/>
                    <a:gd name="T10" fmla="*/ 262 w 246"/>
                    <a:gd name="T11" fmla="*/ 366 h 184"/>
                    <a:gd name="T12" fmla="*/ 342 w 246"/>
                    <a:gd name="T13" fmla="*/ 162 h 184"/>
                    <a:gd name="T14" fmla="*/ 481 w 246"/>
                    <a:gd name="T15" fmla="*/ 0 h 184"/>
                    <a:gd name="T16" fmla="*/ 262 w 246"/>
                    <a:gd name="T17" fmla="*/ 117 h 184"/>
                    <a:gd name="T18" fmla="*/ 154 w 246"/>
                    <a:gd name="T19" fmla="*/ 390 h 1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46" h="184">
                      <a:moveTo>
                        <a:pt x="102" y="48"/>
                      </a:moveTo>
                      <a:lnTo>
                        <a:pt x="10" y="144"/>
                      </a:lnTo>
                      <a:lnTo>
                        <a:pt x="0" y="184"/>
                      </a:lnTo>
                      <a:lnTo>
                        <a:pt x="46" y="142"/>
                      </a:lnTo>
                      <a:lnTo>
                        <a:pt x="100" y="114"/>
                      </a:lnTo>
                      <a:lnTo>
                        <a:pt x="134" y="62"/>
                      </a:lnTo>
                      <a:lnTo>
                        <a:pt x="174" y="28"/>
                      </a:lnTo>
                      <a:lnTo>
                        <a:pt x="246" y="0"/>
                      </a:lnTo>
                      <a:lnTo>
                        <a:pt x="134" y="20"/>
                      </a:lnTo>
                      <a:lnTo>
                        <a:pt x="80" y="66"/>
                      </a:lnTo>
                    </a:path>
                  </a:pathLst>
                </a:custGeom>
                <a:gradFill rotWithShape="0">
                  <a:gsLst>
                    <a:gs pos="0">
                      <a:srgbClr val="898989"/>
                    </a:gs>
                    <a:gs pos="100000">
                      <a:srgbClr val="9F9F9F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35" name="Freeform 272"/>
                <p:cNvSpPr>
                  <a:spLocks/>
                </p:cNvSpPr>
                <p:nvPr/>
              </p:nvSpPr>
              <p:spPr bwMode="auto">
                <a:xfrm>
                  <a:off x="844" y="471"/>
                  <a:ext cx="226" cy="294"/>
                </a:xfrm>
                <a:custGeom>
                  <a:avLst/>
                  <a:gdLst>
                    <a:gd name="T0" fmla="*/ 170 w 226"/>
                    <a:gd name="T1" fmla="*/ 40 h 294"/>
                    <a:gd name="T2" fmla="*/ 124 w 226"/>
                    <a:gd name="T3" fmla="*/ 80 h 294"/>
                    <a:gd name="T4" fmla="*/ 100 w 226"/>
                    <a:gd name="T5" fmla="*/ 124 h 294"/>
                    <a:gd name="T6" fmla="*/ 38 w 226"/>
                    <a:gd name="T7" fmla="*/ 178 h 294"/>
                    <a:gd name="T8" fmla="*/ 10 w 226"/>
                    <a:gd name="T9" fmla="*/ 244 h 294"/>
                    <a:gd name="T10" fmla="*/ 0 w 226"/>
                    <a:gd name="T11" fmla="*/ 294 h 294"/>
                    <a:gd name="T12" fmla="*/ 50 w 226"/>
                    <a:gd name="T13" fmla="*/ 238 h 294"/>
                    <a:gd name="T14" fmla="*/ 104 w 226"/>
                    <a:gd name="T15" fmla="*/ 182 h 294"/>
                    <a:gd name="T16" fmla="*/ 148 w 226"/>
                    <a:gd name="T17" fmla="*/ 100 h 294"/>
                    <a:gd name="T18" fmla="*/ 212 w 226"/>
                    <a:gd name="T19" fmla="*/ 36 h 294"/>
                    <a:gd name="T20" fmla="*/ 226 w 226"/>
                    <a:gd name="T21" fmla="*/ 0 h 294"/>
                    <a:gd name="T22" fmla="*/ 170 w 226"/>
                    <a:gd name="T23" fmla="*/ 40 h 29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26" h="294">
                      <a:moveTo>
                        <a:pt x="170" y="40"/>
                      </a:moveTo>
                      <a:lnTo>
                        <a:pt x="124" y="80"/>
                      </a:lnTo>
                      <a:lnTo>
                        <a:pt x="100" y="124"/>
                      </a:lnTo>
                      <a:lnTo>
                        <a:pt x="38" y="178"/>
                      </a:lnTo>
                      <a:lnTo>
                        <a:pt x="10" y="244"/>
                      </a:lnTo>
                      <a:lnTo>
                        <a:pt x="0" y="294"/>
                      </a:lnTo>
                      <a:lnTo>
                        <a:pt x="50" y="238"/>
                      </a:lnTo>
                      <a:lnTo>
                        <a:pt x="104" y="182"/>
                      </a:lnTo>
                      <a:lnTo>
                        <a:pt x="148" y="100"/>
                      </a:lnTo>
                      <a:lnTo>
                        <a:pt x="212" y="36"/>
                      </a:lnTo>
                      <a:lnTo>
                        <a:pt x="226" y="0"/>
                      </a:lnTo>
                      <a:lnTo>
                        <a:pt x="170" y="40"/>
                      </a:lnTo>
                      <a:close/>
                    </a:path>
                  </a:pathLst>
                </a:custGeom>
                <a:solidFill>
                  <a:srgbClr val="B2B2B2">
                    <a:alpha val="5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36" name="Freeform 273"/>
                <p:cNvSpPr>
                  <a:spLocks/>
                </p:cNvSpPr>
                <p:nvPr/>
              </p:nvSpPr>
              <p:spPr bwMode="auto">
                <a:xfrm>
                  <a:off x="739" y="1671"/>
                  <a:ext cx="819" cy="471"/>
                </a:xfrm>
                <a:custGeom>
                  <a:avLst/>
                  <a:gdLst>
                    <a:gd name="T0" fmla="*/ 0 w 819"/>
                    <a:gd name="T1" fmla="*/ 0 h 471"/>
                    <a:gd name="T2" fmla="*/ 15 w 819"/>
                    <a:gd name="T3" fmla="*/ 60 h 471"/>
                    <a:gd name="T4" fmla="*/ 78 w 819"/>
                    <a:gd name="T5" fmla="*/ 153 h 471"/>
                    <a:gd name="T6" fmla="*/ 240 w 819"/>
                    <a:gd name="T7" fmla="*/ 285 h 471"/>
                    <a:gd name="T8" fmla="*/ 447 w 819"/>
                    <a:gd name="T9" fmla="*/ 417 h 471"/>
                    <a:gd name="T10" fmla="*/ 603 w 819"/>
                    <a:gd name="T11" fmla="*/ 471 h 471"/>
                    <a:gd name="T12" fmla="*/ 702 w 819"/>
                    <a:gd name="T13" fmla="*/ 471 h 471"/>
                    <a:gd name="T14" fmla="*/ 819 w 819"/>
                    <a:gd name="T15" fmla="*/ 450 h 471"/>
                    <a:gd name="T16" fmla="*/ 582 w 819"/>
                    <a:gd name="T17" fmla="*/ 441 h 471"/>
                    <a:gd name="T18" fmla="*/ 516 w 819"/>
                    <a:gd name="T19" fmla="*/ 366 h 471"/>
                    <a:gd name="T20" fmla="*/ 459 w 819"/>
                    <a:gd name="T21" fmla="*/ 318 h 471"/>
                    <a:gd name="T22" fmla="*/ 267 w 819"/>
                    <a:gd name="T23" fmla="*/ 249 h 471"/>
                    <a:gd name="T24" fmla="*/ 108 w 819"/>
                    <a:gd name="T25" fmla="*/ 108 h 471"/>
                    <a:gd name="T26" fmla="*/ 60 w 819"/>
                    <a:gd name="T27" fmla="*/ 21 h 471"/>
                    <a:gd name="T28" fmla="*/ 0 w 819"/>
                    <a:gd name="T29" fmla="*/ 0 h 47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819" h="471">
                      <a:moveTo>
                        <a:pt x="0" y="0"/>
                      </a:moveTo>
                      <a:lnTo>
                        <a:pt x="15" y="60"/>
                      </a:lnTo>
                      <a:lnTo>
                        <a:pt x="78" y="153"/>
                      </a:lnTo>
                      <a:lnTo>
                        <a:pt x="240" y="285"/>
                      </a:lnTo>
                      <a:lnTo>
                        <a:pt x="447" y="417"/>
                      </a:lnTo>
                      <a:lnTo>
                        <a:pt x="603" y="471"/>
                      </a:lnTo>
                      <a:lnTo>
                        <a:pt x="702" y="471"/>
                      </a:lnTo>
                      <a:lnTo>
                        <a:pt x="819" y="450"/>
                      </a:lnTo>
                      <a:lnTo>
                        <a:pt x="582" y="441"/>
                      </a:lnTo>
                      <a:lnTo>
                        <a:pt x="516" y="366"/>
                      </a:lnTo>
                      <a:lnTo>
                        <a:pt x="459" y="318"/>
                      </a:lnTo>
                      <a:lnTo>
                        <a:pt x="267" y="249"/>
                      </a:lnTo>
                      <a:lnTo>
                        <a:pt x="108" y="108"/>
                      </a:lnTo>
                      <a:lnTo>
                        <a:pt x="60" y="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78787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37" name="Line 274"/>
                <p:cNvSpPr>
                  <a:spLocks noChangeShapeType="1"/>
                </p:cNvSpPr>
                <p:nvPr/>
              </p:nvSpPr>
              <p:spPr bwMode="auto">
                <a:xfrm flipV="1">
                  <a:off x="763" y="1552"/>
                  <a:ext cx="5" cy="140"/>
                </a:xfrm>
                <a:prstGeom prst="line">
                  <a:avLst/>
                </a:prstGeom>
                <a:noFill/>
                <a:ln w="76200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38" name="Freeform 275"/>
                <p:cNvSpPr>
                  <a:spLocks/>
                </p:cNvSpPr>
                <p:nvPr/>
              </p:nvSpPr>
              <p:spPr bwMode="auto">
                <a:xfrm>
                  <a:off x="510" y="1687"/>
                  <a:ext cx="812" cy="821"/>
                </a:xfrm>
                <a:custGeom>
                  <a:avLst/>
                  <a:gdLst>
                    <a:gd name="T0" fmla="*/ 205 w 812"/>
                    <a:gd name="T1" fmla="*/ 0 h 821"/>
                    <a:gd name="T2" fmla="*/ 142 w 812"/>
                    <a:gd name="T3" fmla="*/ 71 h 821"/>
                    <a:gd name="T4" fmla="*/ 126 w 812"/>
                    <a:gd name="T5" fmla="*/ 189 h 821"/>
                    <a:gd name="T6" fmla="*/ 110 w 812"/>
                    <a:gd name="T7" fmla="*/ 308 h 821"/>
                    <a:gd name="T8" fmla="*/ 23 w 812"/>
                    <a:gd name="T9" fmla="*/ 426 h 821"/>
                    <a:gd name="T10" fmla="*/ 0 w 812"/>
                    <a:gd name="T11" fmla="*/ 505 h 821"/>
                    <a:gd name="T12" fmla="*/ 47 w 812"/>
                    <a:gd name="T13" fmla="*/ 552 h 821"/>
                    <a:gd name="T14" fmla="*/ 126 w 812"/>
                    <a:gd name="T15" fmla="*/ 592 h 821"/>
                    <a:gd name="T16" fmla="*/ 55 w 812"/>
                    <a:gd name="T17" fmla="*/ 671 h 821"/>
                    <a:gd name="T18" fmla="*/ 118 w 812"/>
                    <a:gd name="T19" fmla="*/ 726 h 821"/>
                    <a:gd name="T20" fmla="*/ 300 w 812"/>
                    <a:gd name="T21" fmla="*/ 821 h 821"/>
                    <a:gd name="T22" fmla="*/ 812 w 812"/>
                    <a:gd name="T23" fmla="*/ 821 h 821"/>
                    <a:gd name="T24" fmla="*/ 568 w 812"/>
                    <a:gd name="T25" fmla="*/ 537 h 821"/>
                    <a:gd name="T26" fmla="*/ 379 w 812"/>
                    <a:gd name="T27" fmla="*/ 331 h 821"/>
                    <a:gd name="T28" fmla="*/ 213 w 812"/>
                    <a:gd name="T29" fmla="*/ 71 h 821"/>
                    <a:gd name="T30" fmla="*/ 205 w 812"/>
                    <a:gd name="T31" fmla="*/ 0 h 82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812" h="821">
                      <a:moveTo>
                        <a:pt x="205" y="0"/>
                      </a:moveTo>
                      <a:lnTo>
                        <a:pt x="142" y="71"/>
                      </a:lnTo>
                      <a:lnTo>
                        <a:pt x="126" y="189"/>
                      </a:lnTo>
                      <a:lnTo>
                        <a:pt x="110" y="308"/>
                      </a:lnTo>
                      <a:lnTo>
                        <a:pt x="23" y="426"/>
                      </a:lnTo>
                      <a:lnTo>
                        <a:pt x="0" y="505"/>
                      </a:lnTo>
                      <a:lnTo>
                        <a:pt x="47" y="552"/>
                      </a:lnTo>
                      <a:lnTo>
                        <a:pt x="126" y="592"/>
                      </a:lnTo>
                      <a:lnTo>
                        <a:pt x="55" y="671"/>
                      </a:lnTo>
                      <a:lnTo>
                        <a:pt x="118" y="726"/>
                      </a:lnTo>
                      <a:lnTo>
                        <a:pt x="300" y="821"/>
                      </a:lnTo>
                      <a:lnTo>
                        <a:pt x="812" y="821"/>
                      </a:lnTo>
                      <a:lnTo>
                        <a:pt x="568" y="537"/>
                      </a:lnTo>
                      <a:lnTo>
                        <a:pt x="379" y="331"/>
                      </a:lnTo>
                      <a:lnTo>
                        <a:pt x="213" y="71"/>
                      </a:lnTo>
                      <a:lnTo>
                        <a:pt x="20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E5E5E"/>
                    </a:gs>
                    <a:gs pos="100000">
                      <a:srgbClr val="515151"/>
                    </a:gs>
                  </a:gsLst>
                  <a:path path="rect">
                    <a:fillToRect l="100000" t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39" name="Line 276"/>
                <p:cNvSpPr>
                  <a:spLocks noChangeShapeType="1"/>
                </p:cNvSpPr>
                <p:nvPr/>
              </p:nvSpPr>
              <p:spPr bwMode="auto">
                <a:xfrm flipH="1">
                  <a:off x="1317" y="2190"/>
                  <a:ext cx="48" cy="151"/>
                </a:xfrm>
                <a:prstGeom prst="line">
                  <a:avLst/>
                </a:prstGeom>
                <a:noFill/>
                <a:ln w="762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40" name="Freeform 277"/>
                <p:cNvSpPr>
                  <a:spLocks/>
                </p:cNvSpPr>
                <p:nvPr/>
              </p:nvSpPr>
              <p:spPr bwMode="auto">
                <a:xfrm>
                  <a:off x="1268" y="2141"/>
                  <a:ext cx="200" cy="324"/>
                </a:xfrm>
                <a:custGeom>
                  <a:avLst/>
                  <a:gdLst>
                    <a:gd name="T0" fmla="*/ 200 w 200"/>
                    <a:gd name="T1" fmla="*/ 0 h 324"/>
                    <a:gd name="T2" fmla="*/ 144 w 200"/>
                    <a:gd name="T3" fmla="*/ 32 h 324"/>
                    <a:gd name="T4" fmla="*/ 116 w 200"/>
                    <a:gd name="T5" fmla="*/ 52 h 324"/>
                    <a:gd name="T6" fmla="*/ 68 w 200"/>
                    <a:gd name="T7" fmla="*/ 296 h 324"/>
                    <a:gd name="T8" fmla="*/ 60 w 200"/>
                    <a:gd name="T9" fmla="*/ 324 h 324"/>
                    <a:gd name="T10" fmla="*/ 0 w 200"/>
                    <a:gd name="T11" fmla="*/ 244 h 324"/>
                    <a:gd name="T12" fmla="*/ 112 w 200"/>
                    <a:gd name="T13" fmla="*/ 56 h 324"/>
                    <a:gd name="T14" fmla="*/ 148 w 200"/>
                    <a:gd name="T15" fmla="*/ 8 h 324"/>
                    <a:gd name="T16" fmla="*/ 200 w 200"/>
                    <a:gd name="T17" fmla="*/ 0 h 32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0" h="324">
                      <a:moveTo>
                        <a:pt x="200" y="0"/>
                      </a:moveTo>
                      <a:lnTo>
                        <a:pt x="144" y="32"/>
                      </a:lnTo>
                      <a:lnTo>
                        <a:pt x="116" y="52"/>
                      </a:lnTo>
                      <a:lnTo>
                        <a:pt x="68" y="296"/>
                      </a:lnTo>
                      <a:lnTo>
                        <a:pt x="60" y="324"/>
                      </a:lnTo>
                      <a:lnTo>
                        <a:pt x="0" y="244"/>
                      </a:lnTo>
                      <a:lnTo>
                        <a:pt x="112" y="56"/>
                      </a:lnTo>
                      <a:lnTo>
                        <a:pt x="148" y="8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486" name="Freeform 278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3" y="1098"/>
                  <a:ext cx="102" cy="89"/>
                </a:xfrm>
                <a:custGeom>
                  <a:avLst/>
                  <a:gdLst>
                    <a:gd name="T0" fmla="*/ 0 w 100"/>
                    <a:gd name="T1" fmla="*/ 2 h 89"/>
                    <a:gd name="T2" fmla="*/ 4 w 100"/>
                    <a:gd name="T3" fmla="*/ 38 h 89"/>
                    <a:gd name="T4" fmla="*/ 15 w 100"/>
                    <a:gd name="T5" fmla="*/ 72 h 89"/>
                    <a:gd name="T6" fmla="*/ 21 w 100"/>
                    <a:gd name="T7" fmla="*/ 89 h 89"/>
                    <a:gd name="T8" fmla="*/ 55 w 100"/>
                    <a:gd name="T9" fmla="*/ 62 h 89"/>
                    <a:gd name="T10" fmla="*/ 90 w 100"/>
                    <a:gd name="T11" fmla="*/ 65 h 89"/>
                    <a:gd name="T12" fmla="*/ 100 w 100"/>
                    <a:gd name="T13" fmla="*/ 53 h 89"/>
                    <a:gd name="T14" fmla="*/ 58 w 100"/>
                    <a:gd name="T15" fmla="*/ 20 h 89"/>
                    <a:gd name="T16" fmla="*/ 13 w 100"/>
                    <a:gd name="T17" fmla="*/ 0 h 89"/>
                    <a:gd name="T18" fmla="*/ 0 w 100"/>
                    <a:gd name="T19" fmla="*/ 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0" h="89">
                      <a:moveTo>
                        <a:pt x="0" y="2"/>
                      </a:moveTo>
                      <a:lnTo>
                        <a:pt x="4" y="38"/>
                      </a:lnTo>
                      <a:lnTo>
                        <a:pt x="15" y="72"/>
                      </a:lnTo>
                      <a:lnTo>
                        <a:pt x="21" y="89"/>
                      </a:lnTo>
                      <a:lnTo>
                        <a:pt x="55" y="62"/>
                      </a:lnTo>
                      <a:lnTo>
                        <a:pt x="90" y="65"/>
                      </a:lnTo>
                      <a:lnTo>
                        <a:pt x="100" y="53"/>
                      </a:lnTo>
                      <a:lnTo>
                        <a:pt x="58" y="20"/>
                      </a:lnTo>
                      <a:lnTo>
                        <a:pt x="13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shade val="46275"/>
                        <a:invGamma/>
                      </a:scheme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7142" name="Line 279"/>
                <p:cNvSpPr>
                  <a:spLocks noChangeShapeType="1"/>
                </p:cNvSpPr>
                <p:nvPr/>
              </p:nvSpPr>
              <p:spPr bwMode="auto">
                <a:xfrm rot="478041" flipH="1" flipV="1">
                  <a:off x="607" y="1167"/>
                  <a:ext cx="144" cy="10"/>
                </a:xfrm>
                <a:prstGeom prst="line">
                  <a:avLst/>
                </a:prstGeom>
                <a:noFill/>
                <a:ln w="38100">
                  <a:solidFill>
                    <a:srgbClr val="C7C7C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43" name="Line 280"/>
                <p:cNvSpPr>
                  <a:spLocks noChangeShapeType="1"/>
                </p:cNvSpPr>
                <p:nvPr/>
              </p:nvSpPr>
              <p:spPr bwMode="auto">
                <a:xfrm rot="478041" flipH="1">
                  <a:off x="585" y="1153"/>
                  <a:ext cx="31" cy="50"/>
                </a:xfrm>
                <a:prstGeom prst="line">
                  <a:avLst/>
                </a:prstGeom>
                <a:noFill/>
                <a:ln w="38100">
                  <a:solidFill>
                    <a:srgbClr val="C7C7C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44" name="Line 281"/>
                <p:cNvSpPr>
                  <a:spLocks noChangeShapeType="1"/>
                </p:cNvSpPr>
                <p:nvPr/>
              </p:nvSpPr>
              <p:spPr bwMode="auto">
                <a:xfrm>
                  <a:off x="830" y="1758"/>
                  <a:ext cx="42" cy="62"/>
                </a:xfrm>
                <a:prstGeom prst="line">
                  <a:avLst/>
                </a:prstGeom>
                <a:noFill/>
                <a:ln w="38100">
                  <a:solidFill>
                    <a:srgbClr val="8B8B8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6879" name="Freeform 282"/>
            <p:cNvSpPr>
              <a:spLocks/>
            </p:cNvSpPr>
            <p:nvPr/>
          </p:nvSpPr>
          <p:spPr bwMode="auto">
            <a:xfrm>
              <a:off x="1160" y="2052"/>
              <a:ext cx="394" cy="98"/>
            </a:xfrm>
            <a:custGeom>
              <a:avLst/>
              <a:gdLst>
                <a:gd name="T0" fmla="*/ 0 w 394"/>
                <a:gd name="T1" fmla="*/ 8 h 98"/>
                <a:gd name="T2" fmla="*/ 80 w 394"/>
                <a:gd name="T3" fmla="*/ 36 h 98"/>
                <a:gd name="T4" fmla="*/ 170 w 394"/>
                <a:gd name="T5" fmla="*/ 54 h 98"/>
                <a:gd name="T6" fmla="*/ 266 w 394"/>
                <a:gd name="T7" fmla="*/ 22 h 98"/>
                <a:gd name="T8" fmla="*/ 302 w 394"/>
                <a:gd name="T9" fmla="*/ 0 h 98"/>
                <a:gd name="T10" fmla="*/ 332 w 394"/>
                <a:gd name="T11" fmla="*/ 6 h 98"/>
                <a:gd name="T12" fmla="*/ 328 w 394"/>
                <a:gd name="T13" fmla="*/ 26 h 98"/>
                <a:gd name="T14" fmla="*/ 302 w 394"/>
                <a:gd name="T15" fmla="*/ 46 h 98"/>
                <a:gd name="T16" fmla="*/ 326 w 394"/>
                <a:gd name="T17" fmla="*/ 58 h 98"/>
                <a:gd name="T18" fmla="*/ 372 w 394"/>
                <a:gd name="T19" fmla="*/ 54 h 98"/>
                <a:gd name="T20" fmla="*/ 394 w 394"/>
                <a:gd name="T21" fmla="*/ 56 h 98"/>
                <a:gd name="T22" fmla="*/ 376 w 394"/>
                <a:gd name="T23" fmla="*/ 78 h 98"/>
                <a:gd name="T24" fmla="*/ 276 w 394"/>
                <a:gd name="T25" fmla="*/ 98 h 98"/>
                <a:gd name="T26" fmla="*/ 196 w 394"/>
                <a:gd name="T27" fmla="*/ 92 h 98"/>
                <a:gd name="T28" fmla="*/ 88 w 394"/>
                <a:gd name="T29" fmla="*/ 54 h 98"/>
                <a:gd name="T30" fmla="*/ 0 w 394"/>
                <a:gd name="T31" fmla="*/ 8 h 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4" h="98">
                  <a:moveTo>
                    <a:pt x="0" y="8"/>
                  </a:moveTo>
                  <a:lnTo>
                    <a:pt x="80" y="36"/>
                  </a:lnTo>
                  <a:lnTo>
                    <a:pt x="170" y="54"/>
                  </a:lnTo>
                  <a:lnTo>
                    <a:pt x="266" y="22"/>
                  </a:lnTo>
                  <a:lnTo>
                    <a:pt x="302" y="0"/>
                  </a:lnTo>
                  <a:lnTo>
                    <a:pt x="332" y="6"/>
                  </a:lnTo>
                  <a:lnTo>
                    <a:pt x="328" y="26"/>
                  </a:lnTo>
                  <a:lnTo>
                    <a:pt x="302" y="46"/>
                  </a:lnTo>
                  <a:lnTo>
                    <a:pt x="326" y="58"/>
                  </a:lnTo>
                  <a:lnTo>
                    <a:pt x="372" y="54"/>
                  </a:lnTo>
                  <a:lnTo>
                    <a:pt x="394" y="56"/>
                  </a:lnTo>
                  <a:lnTo>
                    <a:pt x="376" y="78"/>
                  </a:lnTo>
                  <a:lnTo>
                    <a:pt x="276" y="98"/>
                  </a:lnTo>
                  <a:lnTo>
                    <a:pt x="196" y="92"/>
                  </a:lnTo>
                  <a:lnTo>
                    <a:pt x="88" y="54"/>
                  </a:lnTo>
                  <a:lnTo>
                    <a:pt x="0" y="8"/>
                  </a:lnTo>
                  <a:close/>
                </a:path>
              </a:pathLst>
            </a:custGeom>
            <a:gradFill rotWithShape="0">
              <a:gsLst>
                <a:gs pos="0">
                  <a:srgbClr val="969696"/>
                </a:gs>
                <a:gs pos="100000">
                  <a:srgbClr val="8D8D8D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491" name="Group 283"/>
          <p:cNvGrpSpPr>
            <a:grpSpLocks/>
          </p:cNvGrpSpPr>
          <p:nvPr/>
        </p:nvGrpSpPr>
        <p:grpSpPr bwMode="auto">
          <a:xfrm>
            <a:off x="4227513" y="280988"/>
            <a:ext cx="4738687" cy="3243262"/>
            <a:chOff x="2663" y="177"/>
            <a:chExt cx="2985" cy="2043"/>
          </a:xfrm>
        </p:grpSpPr>
        <p:sp>
          <p:nvSpPr>
            <p:cNvPr id="36876" name="Text Box 284"/>
            <p:cNvSpPr txBox="1">
              <a:spLocks noChangeArrowheads="1"/>
            </p:cNvSpPr>
            <p:nvPr/>
          </p:nvSpPr>
          <p:spPr bwMode="auto">
            <a:xfrm>
              <a:off x="2663" y="177"/>
              <a:ext cx="2927" cy="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      </a:t>
              </a:r>
              <a:r>
                <a:rPr lang="en-US" altLang="zh-CN" sz="2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X</a:t>
              </a:r>
              <a:r>
                <a:rPr lang="en-US" altLang="zh-CN" sz="2800">
                  <a:solidFill>
                    <a:schemeClr val="tx1"/>
                  </a:solidFill>
                  <a:ea typeface="华文中宋" panose="02010600040101010101" pitchFamily="2" charset="-122"/>
                </a:rPr>
                <a:t> </a:t>
              </a:r>
              <a:r>
                <a:rPr lang="zh-CN" altLang="en-US" sz="2800">
                  <a:solidFill>
                    <a:schemeClr val="tx1"/>
                  </a:solidFill>
                  <a:ea typeface="华文中宋" panose="02010600040101010101" pitchFamily="2" charset="-122"/>
                </a:rPr>
                <a:t>射线发现</a:t>
              </a:r>
              <a:r>
                <a:rPr lang="en-US" altLang="zh-CN" sz="2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17</a:t>
              </a:r>
              <a:r>
                <a:rPr lang="zh-CN" altLang="en-US" sz="2800">
                  <a:solidFill>
                    <a:schemeClr val="tx1"/>
                  </a:solidFill>
                  <a:ea typeface="华文中宋" panose="02010600040101010101" pitchFamily="2" charset="-122"/>
                </a:rPr>
                <a:t>年后，于</a:t>
              </a:r>
              <a:r>
                <a:rPr lang="en-US" altLang="zh-CN" sz="2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1912</a:t>
              </a:r>
              <a:r>
                <a:rPr lang="zh-CN" altLang="en-US" sz="2800">
                  <a:solidFill>
                    <a:schemeClr val="tx1"/>
                  </a:solidFill>
                  <a:ea typeface="华文中宋" panose="02010600040101010101" pitchFamily="2" charset="-122"/>
                </a:rPr>
                <a:t>年，德国物理学家劳厄找到了 </a:t>
              </a:r>
              <a:r>
                <a:rPr lang="en-US" altLang="zh-CN" sz="2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X</a:t>
              </a:r>
              <a:r>
                <a:rPr lang="en-US" altLang="zh-CN" sz="2800">
                  <a:solidFill>
                    <a:schemeClr val="tx1"/>
                  </a:solidFill>
                  <a:ea typeface="华文中宋" panose="02010600040101010101" pitchFamily="2" charset="-122"/>
                </a:rPr>
                <a:t> </a:t>
              </a:r>
              <a:r>
                <a:rPr lang="zh-CN" altLang="en-US" sz="2800">
                  <a:solidFill>
                    <a:schemeClr val="tx1"/>
                  </a:solidFill>
                  <a:ea typeface="华文中宋" panose="02010600040101010101" pitchFamily="2" charset="-122"/>
                </a:rPr>
                <a:t>射线具有波动本性的最有力的实验证据：</a:t>
              </a:r>
            </a:p>
          </p:txBody>
        </p:sp>
        <p:sp>
          <p:nvSpPr>
            <p:cNvPr id="36877" name="Text Box 285"/>
            <p:cNvSpPr txBox="1">
              <a:spLocks noChangeArrowheads="1"/>
            </p:cNvSpPr>
            <p:nvPr/>
          </p:nvSpPr>
          <p:spPr bwMode="auto">
            <a:xfrm>
              <a:off x="2683" y="1471"/>
              <a:ext cx="2965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  </a:t>
              </a:r>
              <a:r>
                <a:rPr lang="zh-CN" altLang="en-US" sz="28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发现并记录了 </a:t>
              </a:r>
              <a:r>
                <a:rPr lang="en-US" altLang="zh-CN" sz="2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X</a:t>
              </a:r>
              <a:r>
                <a:rPr lang="en-US" altLang="zh-CN" sz="28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zh-CN" altLang="en-US" sz="28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射线通过晶体时发生的衍射现象。</a:t>
              </a:r>
              <a:endParaRPr lang="zh-CN" altLang="en-US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94494" name="Group 286"/>
          <p:cNvGrpSpPr>
            <a:grpSpLocks/>
          </p:cNvGrpSpPr>
          <p:nvPr/>
        </p:nvGrpSpPr>
        <p:grpSpPr bwMode="auto">
          <a:xfrm>
            <a:off x="4125913" y="3632200"/>
            <a:ext cx="5018087" cy="2879725"/>
            <a:chOff x="2599" y="2288"/>
            <a:chExt cx="3161" cy="1814"/>
          </a:xfrm>
        </p:grpSpPr>
        <p:sp>
          <p:nvSpPr>
            <p:cNvPr id="36873" name="Text Box 287"/>
            <p:cNvSpPr txBox="1">
              <a:spLocks noChangeArrowheads="1"/>
            </p:cNvSpPr>
            <p:nvPr/>
          </p:nvSpPr>
          <p:spPr bwMode="auto">
            <a:xfrm>
              <a:off x="2599" y="2288"/>
              <a:ext cx="3009" cy="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     </a:t>
              </a:r>
              <a:r>
                <a:rPr lang="zh-CN" altLang="en-US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由此，</a:t>
              </a:r>
              <a:r>
                <a:rPr lang="en-US" altLang="zh-CN" sz="1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X</a:t>
              </a:r>
              <a:r>
                <a:rPr lang="zh-CN" altLang="en-US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射线被证实是一种频率很高（波长很短）的电磁波。</a:t>
              </a:r>
            </a:p>
          </p:txBody>
        </p:sp>
        <p:sp>
          <p:nvSpPr>
            <p:cNvPr id="36874" name="Text Box 288"/>
            <p:cNvSpPr txBox="1">
              <a:spLocks noChangeArrowheads="1"/>
            </p:cNvSpPr>
            <p:nvPr/>
          </p:nvSpPr>
          <p:spPr bwMode="auto">
            <a:xfrm>
              <a:off x="2612" y="2880"/>
              <a:ext cx="3148" cy="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     </a:t>
              </a:r>
              <a:r>
                <a:rPr lang="zh-CN" altLang="en-US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在电磁波谱中，</a:t>
              </a:r>
              <a:r>
                <a:rPr lang="en-US" altLang="zh-CN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X</a:t>
              </a:r>
              <a:r>
                <a:rPr lang="zh-CN" altLang="en-US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射线的波长范围约为  </a:t>
              </a:r>
              <a:r>
                <a:rPr lang="en-US" altLang="zh-CN" sz="1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0.005 nm</a:t>
              </a:r>
              <a:r>
                <a:rPr lang="en-US" altLang="zh-CN" sz="1800" b="1">
                  <a:solidFill>
                    <a:schemeClr val="tx1"/>
                  </a:solidFill>
                  <a:ea typeface="华文中宋" panose="02010600040101010101" pitchFamily="2" charset="-122"/>
                </a:rPr>
                <a:t>  </a:t>
              </a:r>
              <a:r>
                <a:rPr lang="zh-CN" altLang="en-US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到  </a:t>
              </a:r>
              <a:r>
                <a:rPr lang="en-US" altLang="zh-CN" sz="1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10 nm</a:t>
              </a:r>
              <a:r>
                <a:rPr lang="zh-CN" altLang="en-US" sz="1800" b="1">
                  <a:solidFill>
                    <a:schemeClr val="tx1"/>
                  </a:solidFill>
                  <a:ea typeface="华文中宋" panose="02010600040101010101" pitchFamily="2" charset="-122"/>
                </a:rPr>
                <a:t>，</a:t>
              </a:r>
              <a:r>
                <a:rPr lang="zh-CN" altLang="en-US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相当</a:t>
              </a:r>
            </a:p>
          </p:txBody>
        </p:sp>
        <p:sp>
          <p:nvSpPr>
            <p:cNvPr id="36875" name="Text Box 289"/>
            <p:cNvSpPr txBox="1">
              <a:spLocks noChangeArrowheads="1"/>
            </p:cNvSpPr>
            <p:nvPr/>
          </p:nvSpPr>
          <p:spPr bwMode="auto">
            <a:xfrm>
              <a:off x="2621" y="3492"/>
              <a:ext cx="3139" cy="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于可见光波长的 </a:t>
              </a:r>
              <a:r>
                <a:rPr lang="en-US" altLang="zh-CN" sz="1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10</a:t>
              </a:r>
              <a:r>
                <a:rPr lang="zh-CN" altLang="en-US" sz="1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万分之一</a:t>
              </a:r>
              <a:r>
                <a:rPr lang="zh-CN" altLang="en-US" sz="1800" b="1">
                  <a:solidFill>
                    <a:schemeClr val="tx1"/>
                  </a:solidFill>
                  <a:ea typeface="华文中宋" panose="02010600040101010101" pitchFamily="2" charset="-122"/>
                </a:rPr>
                <a:t> </a:t>
              </a:r>
              <a:r>
                <a:rPr lang="zh-CN" altLang="en-US" sz="1800">
                  <a:solidFill>
                    <a:schemeClr val="tx1"/>
                  </a:solidFill>
                  <a:ea typeface="华文中宋" panose="02010600040101010101" pitchFamily="2" charset="-122"/>
                </a:rPr>
                <a:t>到  </a:t>
              </a:r>
              <a:r>
                <a:rPr lang="en-US" altLang="zh-CN" sz="1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50 </a:t>
              </a:r>
              <a:r>
                <a:rPr lang="zh-CN" altLang="en-US" sz="1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分之一</a:t>
              </a:r>
              <a:r>
                <a:rPr lang="zh-CN" altLang="en-US" sz="1800">
                  <a:solidFill>
                    <a:srgbClr val="333399"/>
                  </a:solidFill>
                  <a:ea typeface="华文中宋" panose="02010600040101010101" pitchFamily="2" charset="-122"/>
                </a:rPr>
                <a:t> 。</a:t>
              </a:r>
              <a:r>
                <a:rPr lang="zh-CN" altLang="en-US" sz="1800" b="1">
                  <a:solidFill>
                    <a:srgbClr val="333399"/>
                  </a:solidFill>
                  <a:ea typeface="华文中宋" panose="02010600040101010101" pitchFamily="2" charset="-122"/>
                </a:rPr>
                <a:t>   </a:t>
              </a:r>
              <a:endParaRPr lang="zh-CN" altLang="en-US" sz="1800">
                <a:solidFill>
                  <a:srgbClr val="333399"/>
                </a:solidFill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4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4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accent1"/>
            </a:gs>
            <a:gs pos="45000">
              <a:schemeClr val="accent1"/>
            </a:gs>
            <a:gs pos="10000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 descr="羊皮纸"/>
          <p:cNvSpPr>
            <a:spLocks noChangeArrowheads="1"/>
          </p:cNvSpPr>
          <p:nvPr/>
        </p:nvSpPr>
        <p:spPr bwMode="auto">
          <a:xfrm>
            <a:off x="0" y="12700"/>
            <a:ext cx="9144000" cy="68453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2103438" y="265113"/>
            <a:ext cx="4978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劳厄的 </a:t>
            </a:r>
            <a:r>
              <a:rPr lang="en-US" altLang="zh-CN" sz="2800" b="1">
                <a:solidFill>
                  <a:srgbClr val="333399"/>
                </a:solidFill>
                <a:ea typeface="华文中宋" panose="02010600040101010101" pitchFamily="2" charset="-122"/>
              </a:rPr>
              <a:t>X</a:t>
            </a:r>
            <a:r>
              <a:rPr lang="en-US" altLang="zh-CN" sz="2800" b="1">
                <a:solidFill>
                  <a:schemeClr val="tx1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射线衍射实验原理图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439738" y="5203825"/>
            <a:ext cx="84089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a typeface="华文中宋" panose="02010600040101010101" pitchFamily="2" charset="-122"/>
              </a:rPr>
              <a:t>      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晶体中有规则排列的原子，可看作一个</a:t>
            </a:r>
            <a:r>
              <a:rPr lang="zh-CN" altLang="en-US" sz="200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立体的光栅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2000">
                <a:solidFill>
                  <a:schemeClr val="tx1"/>
                </a:solidFill>
                <a:ea typeface="华文中宋" panose="02010600040101010101" pitchFamily="2" charset="-122"/>
              </a:rPr>
              <a:t>原子的线度和间距大约为</a:t>
            </a:r>
            <a:r>
              <a:rPr lang="en-US" altLang="zh-CN" sz="2000" b="1">
                <a:solidFill>
                  <a:srgbClr val="333399"/>
                </a:solidFill>
                <a:ea typeface="华文中宋" panose="02010600040101010101" pitchFamily="2" charset="-122"/>
              </a:rPr>
              <a:t>10</a:t>
            </a:r>
            <a:r>
              <a:rPr lang="en-US" altLang="zh-CN" sz="2000" b="1">
                <a:solidFill>
                  <a:srgbClr val="333399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 </a:t>
            </a:r>
            <a:r>
              <a:rPr lang="en-US" altLang="zh-CN" sz="2000" b="1" baseline="30000">
                <a:solidFill>
                  <a:srgbClr val="333399"/>
                </a:solidFill>
                <a:latin typeface="Arial Black" panose="020B0A04020102020204" pitchFamily="34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000" b="1" baseline="30000">
                <a:solidFill>
                  <a:srgbClr val="333399"/>
                </a:solidFill>
                <a:ea typeface="华文中宋" panose="02010600040101010101" pitchFamily="2" charset="-122"/>
              </a:rPr>
              <a:t>10</a:t>
            </a:r>
            <a:r>
              <a:rPr lang="en-US" altLang="zh-CN" sz="2000" b="1">
                <a:solidFill>
                  <a:srgbClr val="333399"/>
                </a:solidFill>
                <a:ea typeface="华文中宋" panose="02010600040101010101" pitchFamily="2" charset="-122"/>
              </a:rPr>
              <a:t> m</a:t>
            </a:r>
            <a:r>
              <a:rPr lang="en-US" altLang="zh-CN" sz="2000">
                <a:solidFill>
                  <a:schemeClr val="tx1"/>
                </a:solidFill>
                <a:ea typeface="华文中宋" panose="02010600040101010101" pitchFamily="2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a typeface="华文中宋" panose="02010600040101010101" pitchFamily="2" charset="-122"/>
              </a:rPr>
              <a:t>数量级，根据前述可见光的光栅衍射基本原理推断，只要入射</a:t>
            </a:r>
            <a:r>
              <a:rPr lang="en-US" altLang="zh-CN" sz="2000">
                <a:solidFill>
                  <a:schemeClr val="tx1"/>
                </a:solidFill>
                <a:ea typeface="华文中宋" panose="02010600040101010101" pitchFamily="2" charset="-122"/>
              </a:rPr>
              <a:t>X </a:t>
            </a:r>
            <a:r>
              <a:rPr lang="zh-CN" altLang="en-US" sz="2000">
                <a:solidFill>
                  <a:schemeClr val="tx1"/>
                </a:solidFill>
                <a:ea typeface="华文中宋" panose="02010600040101010101" pitchFamily="2" charset="-122"/>
              </a:rPr>
              <a:t>射线的波长与此数量级相当或更小些，就可能获得衍射现象。</a:t>
            </a:r>
          </a:p>
        </p:txBody>
      </p:sp>
      <p:grpSp>
        <p:nvGrpSpPr>
          <p:cNvPr id="95237" name="Group 5"/>
          <p:cNvGrpSpPr>
            <a:grpSpLocks/>
          </p:cNvGrpSpPr>
          <p:nvPr/>
        </p:nvGrpSpPr>
        <p:grpSpPr bwMode="auto">
          <a:xfrm>
            <a:off x="539750" y="836613"/>
            <a:ext cx="8313738" cy="4270375"/>
            <a:chOff x="359" y="614"/>
            <a:chExt cx="5237" cy="2690"/>
          </a:xfrm>
        </p:grpSpPr>
        <p:grpSp>
          <p:nvGrpSpPr>
            <p:cNvPr id="37894" name="Group 6"/>
            <p:cNvGrpSpPr>
              <a:grpSpLocks/>
            </p:cNvGrpSpPr>
            <p:nvPr/>
          </p:nvGrpSpPr>
          <p:grpSpPr bwMode="auto">
            <a:xfrm>
              <a:off x="3081" y="614"/>
              <a:ext cx="2515" cy="2690"/>
              <a:chOff x="3065" y="717"/>
              <a:chExt cx="2515" cy="2690"/>
            </a:xfrm>
          </p:grpSpPr>
          <p:sp>
            <p:nvSpPr>
              <p:cNvPr id="37978" name="Rectangle 7"/>
              <p:cNvSpPr>
                <a:spLocks noChangeArrowheads="1"/>
              </p:cNvSpPr>
              <p:nvPr/>
            </p:nvSpPr>
            <p:spPr bwMode="auto">
              <a:xfrm flipV="1">
                <a:off x="4334" y="866"/>
                <a:ext cx="1099" cy="1145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79" name="Rectangle 8"/>
              <p:cNvSpPr>
                <a:spLocks noChangeArrowheads="1"/>
              </p:cNvSpPr>
              <p:nvPr/>
            </p:nvSpPr>
            <p:spPr bwMode="auto">
              <a:xfrm flipV="1">
                <a:off x="4336" y="1990"/>
                <a:ext cx="1099" cy="1145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DDDDDD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80" name="Rectangle 9"/>
              <p:cNvSpPr>
                <a:spLocks noChangeArrowheads="1"/>
              </p:cNvSpPr>
              <p:nvPr/>
            </p:nvSpPr>
            <p:spPr bwMode="auto">
              <a:xfrm flipV="1">
                <a:off x="3239" y="1985"/>
                <a:ext cx="1099" cy="1145"/>
              </a:xfrm>
              <a:prstGeom prst="rect">
                <a:avLst/>
              </a:prstGeom>
              <a:gradFill rotWithShape="0">
                <a:gsLst>
                  <a:gs pos="0">
                    <a:srgbClr val="DDDDDD"/>
                  </a:gs>
                  <a:gs pos="100000">
                    <a:srgbClr val="B2B2B2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81" name="Rectangle 10"/>
              <p:cNvSpPr>
                <a:spLocks noChangeArrowheads="1"/>
              </p:cNvSpPr>
              <p:nvPr/>
            </p:nvSpPr>
            <p:spPr bwMode="auto">
              <a:xfrm>
                <a:off x="3241" y="859"/>
                <a:ext cx="1099" cy="1145"/>
              </a:xfrm>
              <a:prstGeom prst="rect">
                <a:avLst/>
              </a:prstGeom>
              <a:gradFill rotWithShape="0">
                <a:gsLst>
                  <a:gs pos="0">
                    <a:srgbClr val="EAEAEA"/>
                  </a:gs>
                  <a:gs pos="100000">
                    <a:srgbClr val="B2B2B2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82" name="Rectangle 11"/>
              <p:cNvSpPr>
                <a:spLocks noChangeArrowheads="1"/>
              </p:cNvSpPr>
              <p:nvPr/>
            </p:nvSpPr>
            <p:spPr bwMode="auto">
              <a:xfrm>
                <a:off x="3241" y="866"/>
                <a:ext cx="2189" cy="226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rgbClr val="DDDDDD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83" name="Oval 12"/>
              <p:cNvSpPr>
                <a:spLocks noChangeArrowheads="1"/>
              </p:cNvSpPr>
              <p:nvPr/>
            </p:nvSpPr>
            <p:spPr bwMode="auto">
              <a:xfrm rot="-8974930">
                <a:off x="4304" y="1087"/>
                <a:ext cx="565" cy="958"/>
              </a:xfrm>
              <a:prstGeom prst="ellipse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84" name="Oval 13"/>
              <p:cNvSpPr>
                <a:spLocks noChangeArrowheads="1"/>
              </p:cNvSpPr>
              <p:nvPr/>
            </p:nvSpPr>
            <p:spPr bwMode="auto">
              <a:xfrm rot="-5374069">
                <a:off x="4552" y="1511"/>
                <a:ext cx="565" cy="958"/>
              </a:xfrm>
              <a:prstGeom prst="ellipse">
                <a:avLst/>
              </a:prstGeom>
              <a:gradFill rotWithShape="0">
                <a:gsLst>
                  <a:gs pos="0">
                    <a:srgbClr val="777777"/>
                  </a:gs>
                  <a:gs pos="100000">
                    <a:srgbClr val="DDDDDD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85" name="Oval 14"/>
              <p:cNvSpPr>
                <a:spLocks noChangeArrowheads="1"/>
              </p:cNvSpPr>
              <p:nvPr/>
            </p:nvSpPr>
            <p:spPr bwMode="auto">
              <a:xfrm rot="-1802197">
                <a:off x="4312" y="1947"/>
                <a:ext cx="565" cy="958"/>
              </a:xfrm>
              <a:prstGeom prst="ellipse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DDDDDD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86" name="Oval 15"/>
              <p:cNvSpPr>
                <a:spLocks noChangeArrowheads="1"/>
              </p:cNvSpPr>
              <p:nvPr/>
            </p:nvSpPr>
            <p:spPr bwMode="auto">
              <a:xfrm rot="-8974930">
                <a:off x="3816" y="1943"/>
                <a:ext cx="565" cy="958"/>
              </a:xfrm>
              <a:prstGeom prst="ellipse">
                <a:avLst/>
              </a:prstGeom>
              <a:gradFill rotWithShape="0">
                <a:gsLst>
                  <a:gs pos="0">
                    <a:srgbClr val="DDDDDD"/>
                  </a:gs>
                  <a:gs pos="100000">
                    <a:srgbClr val="777777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87" name="Oval 16"/>
              <p:cNvSpPr>
                <a:spLocks noChangeArrowheads="1"/>
              </p:cNvSpPr>
              <p:nvPr/>
            </p:nvSpPr>
            <p:spPr bwMode="auto">
              <a:xfrm rot="-5374069">
                <a:off x="3556" y="1527"/>
                <a:ext cx="565" cy="958"/>
              </a:xfrm>
              <a:prstGeom prst="ellipse">
                <a:avLst/>
              </a:prstGeom>
              <a:gradFill rotWithShape="0">
                <a:gsLst>
                  <a:gs pos="0">
                    <a:srgbClr val="DDDDDD"/>
                  </a:gs>
                  <a:gs pos="100000">
                    <a:srgbClr val="4D4D4D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88" name="Oval 17"/>
              <p:cNvSpPr>
                <a:spLocks noChangeArrowheads="1"/>
              </p:cNvSpPr>
              <p:nvPr/>
            </p:nvSpPr>
            <p:spPr bwMode="auto">
              <a:xfrm rot="-1802197">
                <a:off x="3812" y="1087"/>
                <a:ext cx="565" cy="958"/>
              </a:xfrm>
              <a:prstGeom prst="ellipse">
                <a:avLst/>
              </a:prstGeom>
              <a:gradFill rotWithShape="0">
                <a:gsLst>
                  <a:gs pos="0">
                    <a:srgbClr val="DDDDDD"/>
                  </a:gs>
                  <a:gs pos="100000">
                    <a:srgbClr val="80808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89" name="Oval 18"/>
              <p:cNvSpPr>
                <a:spLocks noChangeArrowheads="1"/>
              </p:cNvSpPr>
              <p:nvPr/>
            </p:nvSpPr>
            <p:spPr bwMode="auto">
              <a:xfrm>
                <a:off x="3732" y="1382"/>
                <a:ext cx="1212" cy="1234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0" name="Oval 19"/>
              <p:cNvSpPr>
                <a:spLocks noChangeArrowheads="1"/>
              </p:cNvSpPr>
              <p:nvPr/>
            </p:nvSpPr>
            <p:spPr bwMode="auto">
              <a:xfrm rot="-5365947">
                <a:off x="4733" y="1494"/>
                <a:ext cx="230" cy="1007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DDDDDD"/>
                  </a:gs>
                </a:gsLst>
                <a:lin ang="0" scaled="1"/>
              </a:gradFill>
              <a:ln w="5715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1" name="Oval 20"/>
              <p:cNvSpPr>
                <a:spLocks noChangeArrowheads="1"/>
              </p:cNvSpPr>
              <p:nvPr/>
            </p:nvSpPr>
            <p:spPr bwMode="auto">
              <a:xfrm rot="19816530" flipH="1">
                <a:off x="4489" y="1938"/>
                <a:ext cx="230" cy="1007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DDDDDD"/>
                  </a:gs>
                </a:gsLst>
                <a:lin ang="2700000" scaled="1"/>
              </a:gradFill>
              <a:ln w="5715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2" name="Oval 21"/>
              <p:cNvSpPr>
                <a:spLocks noChangeArrowheads="1"/>
              </p:cNvSpPr>
              <p:nvPr/>
            </p:nvSpPr>
            <p:spPr bwMode="auto">
              <a:xfrm rot="1783470">
                <a:off x="3969" y="1938"/>
                <a:ext cx="230" cy="1007"/>
              </a:xfrm>
              <a:prstGeom prst="ellipse">
                <a:avLst/>
              </a:prstGeom>
              <a:gradFill rotWithShape="0"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18900000" scaled="1"/>
              </a:gradFill>
              <a:ln w="5715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3" name="Oval 22"/>
              <p:cNvSpPr>
                <a:spLocks noChangeArrowheads="1"/>
              </p:cNvSpPr>
              <p:nvPr/>
            </p:nvSpPr>
            <p:spPr bwMode="auto">
              <a:xfrm rot="-5365947">
                <a:off x="3721" y="1494"/>
                <a:ext cx="230" cy="1007"/>
              </a:xfrm>
              <a:prstGeom prst="ellipse">
                <a:avLst/>
              </a:prstGeom>
              <a:gradFill rotWithShape="0"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0" scaled="1"/>
              </a:gradFill>
              <a:ln w="5715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4" name="Oval 23"/>
              <p:cNvSpPr>
                <a:spLocks noChangeArrowheads="1"/>
              </p:cNvSpPr>
              <p:nvPr/>
            </p:nvSpPr>
            <p:spPr bwMode="auto">
              <a:xfrm rot="-1802197">
                <a:off x="3973" y="1054"/>
                <a:ext cx="230" cy="1007"/>
              </a:xfrm>
              <a:prstGeom prst="ellipse">
                <a:avLst/>
              </a:prstGeom>
              <a:gradFill rotWithShape="0"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2700000" scaled="1"/>
              </a:gradFill>
              <a:ln w="5715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5" name="Oval 24"/>
              <p:cNvSpPr>
                <a:spLocks noChangeArrowheads="1"/>
              </p:cNvSpPr>
              <p:nvPr/>
            </p:nvSpPr>
            <p:spPr bwMode="auto">
              <a:xfrm rot="1783470">
                <a:off x="4477" y="1058"/>
                <a:ext cx="230" cy="1007"/>
              </a:xfrm>
              <a:prstGeom prst="ellipse">
                <a:avLst/>
              </a:prstGeom>
              <a:gradFill rotWithShape="0">
                <a:gsLst>
                  <a:gs pos="0">
                    <a:srgbClr val="777777"/>
                  </a:gs>
                  <a:gs pos="100000">
                    <a:srgbClr val="DDDDDD"/>
                  </a:gs>
                </a:gsLst>
                <a:lin ang="18900000" scaled="1"/>
              </a:gradFill>
              <a:ln w="5715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6" name="Oval 25"/>
              <p:cNvSpPr>
                <a:spLocks noChangeArrowheads="1"/>
              </p:cNvSpPr>
              <p:nvPr/>
            </p:nvSpPr>
            <p:spPr bwMode="auto">
              <a:xfrm>
                <a:off x="4000" y="1654"/>
                <a:ext cx="684" cy="68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979797"/>
                  </a:gs>
                </a:gsLst>
                <a:path path="shape">
                  <a:fillToRect l="50000" t="50000" r="50000" b="50000"/>
                </a:path>
              </a:gradFill>
              <a:ln w="3810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7" name="Oval 26"/>
              <p:cNvSpPr>
                <a:spLocks noChangeArrowheads="1"/>
              </p:cNvSpPr>
              <p:nvPr/>
            </p:nvSpPr>
            <p:spPr bwMode="auto">
              <a:xfrm rot="-1802197">
                <a:off x="3966" y="1379"/>
                <a:ext cx="765" cy="1233"/>
              </a:xfrm>
              <a:prstGeom prst="ellipse">
                <a:avLst/>
              </a:prstGeom>
              <a:noFill/>
              <a:ln w="57150" cap="rnd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8" name="Oval 27"/>
              <p:cNvSpPr>
                <a:spLocks noChangeArrowheads="1"/>
              </p:cNvSpPr>
              <p:nvPr/>
            </p:nvSpPr>
            <p:spPr bwMode="auto">
              <a:xfrm rot="-5412057">
                <a:off x="3955" y="1385"/>
                <a:ext cx="765" cy="1223"/>
              </a:xfrm>
              <a:prstGeom prst="ellipse">
                <a:avLst/>
              </a:prstGeom>
              <a:noFill/>
              <a:ln w="57150" cap="rnd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9" name="Oval 28"/>
              <p:cNvSpPr>
                <a:spLocks noChangeArrowheads="1"/>
              </p:cNvSpPr>
              <p:nvPr/>
            </p:nvSpPr>
            <p:spPr bwMode="auto">
              <a:xfrm rot="1787105">
                <a:off x="3954" y="1383"/>
                <a:ext cx="765" cy="1233"/>
              </a:xfrm>
              <a:prstGeom prst="ellipse">
                <a:avLst/>
              </a:prstGeom>
              <a:noFill/>
              <a:ln w="57150" cap="rnd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00" name="Oval 29"/>
              <p:cNvSpPr>
                <a:spLocks noChangeArrowheads="1"/>
              </p:cNvSpPr>
              <p:nvPr/>
            </p:nvSpPr>
            <p:spPr bwMode="auto">
              <a:xfrm rot="-1802197">
                <a:off x="3616" y="1049"/>
                <a:ext cx="931" cy="1007"/>
              </a:xfrm>
              <a:prstGeom prst="ellipse">
                <a:avLst/>
              </a:prstGeom>
              <a:noFill/>
              <a:ln w="3810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01" name="Oval 30"/>
              <p:cNvSpPr>
                <a:spLocks noChangeArrowheads="1"/>
              </p:cNvSpPr>
              <p:nvPr/>
            </p:nvSpPr>
            <p:spPr bwMode="auto">
              <a:xfrm rot="-1802197">
                <a:off x="4132" y="1937"/>
                <a:ext cx="931" cy="1007"/>
              </a:xfrm>
              <a:prstGeom prst="ellipse">
                <a:avLst/>
              </a:prstGeom>
              <a:noFill/>
              <a:ln w="3810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02" name="Oval 31"/>
              <p:cNvSpPr>
                <a:spLocks noChangeArrowheads="1"/>
              </p:cNvSpPr>
              <p:nvPr/>
            </p:nvSpPr>
            <p:spPr bwMode="auto">
              <a:xfrm rot="-8967712">
                <a:off x="4132" y="1057"/>
                <a:ext cx="931" cy="1007"/>
              </a:xfrm>
              <a:prstGeom prst="ellipse">
                <a:avLst/>
              </a:prstGeom>
              <a:noFill/>
              <a:ln w="3810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03" name="Oval 32"/>
              <p:cNvSpPr>
                <a:spLocks noChangeArrowheads="1"/>
              </p:cNvSpPr>
              <p:nvPr/>
            </p:nvSpPr>
            <p:spPr bwMode="auto">
              <a:xfrm rot="-8967712">
                <a:off x="3620" y="1945"/>
                <a:ext cx="931" cy="1007"/>
              </a:xfrm>
              <a:prstGeom prst="ellipse">
                <a:avLst/>
              </a:prstGeom>
              <a:noFill/>
              <a:ln w="3810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04" name="Oval 33"/>
              <p:cNvSpPr>
                <a:spLocks noChangeArrowheads="1"/>
              </p:cNvSpPr>
              <p:nvPr/>
            </p:nvSpPr>
            <p:spPr bwMode="auto">
              <a:xfrm rot="-5370450">
                <a:off x="3368" y="1493"/>
                <a:ext cx="931" cy="1007"/>
              </a:xfrm>
              <a:prstGeom prst="ellipse">
                <a:avLst/>
              </a:prstGeom>
              <a:noFill/>
              <a:ln w="3810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05" name="Oval 34"/>
              <p:cNvSpPr>
                <a:spLocks noChangeArrowheads="1"/>
              </p:cNvSpPr>
              <p:nvPr/>
            </p:nvSpPr>
            <p:spPr bwMode="auto">
              <a:xfrm rot="-5370450">
                <a:off x="4380" y="1493"/>
                <a:ext cx="931" cy="1007"/>
              </a:xfrm>
              <a:prstGeom prst="ellipse">
                <a:avLst/>
              </a:prstGeom>
              <a:noFill/>
              <a:ln w="38100" cap="rnd">
                <a:solidFill>
                  <a:srgbClr val="969696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06" name="Oval 35"/>
              <p:cNvSpPr>
                <a:spLocks noChangeArrowheads="1"/>
              </p:cNvSpPr>
              <p:nvPr/>
            </p:nvSpPr>
            <p:spPr bwMode="auto">
              <a:xfrm>
                <a:off x="3847" y="1697"/>
                <a:ext cx="96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07" name="Oval 36"/>
              <p:cNvSpPr>
                <a:spLocks noChangeArrowheads="1"/>
              </p:cNvSpPr>
              <p:nvPr/>
            </p:nvSpPr>
            <p:spPr bwMode="auto">
              <a:xfrm rot="4026198">
                <a:off x="4295" y="1421"/>
                <a:ext cx="96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08" name="Oval 37"/>
              <p:cNvSpPr>
                <a:spLocks noChangeArrowheads="1"/>
              </p:cNvSpPr>
              <p:nvPr/>
            </p:nvSpPr>
            <p:spPr bwMode="auto">
              <a:xfrm rot="4026198">
                <a:off x="4731" y="1693"/>
                <a:ext cx="96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09" name="Oval 38"/>
              <p:cNvSpPr>
                <a:spLocks noChangeArrowheads="1"/>
              </p:cNvSpPr>
              <p:nvPr/>
            </p:nvSpPr>
            <p:spPr bwMode="auto">
              <a:xfrm rot="4026198">
                <a:off x="4755" y="2201"/>
                <a:ext cx="96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10" name="Oval 39"/>
              <p:cNvSpPr>
                <a:spLocks noChangeArrowheads="1"/>
              </p:cNvSpPr>
              <p:nvPr/>
            </p:nvSpPr>
            <p:spPr bwMode="auto">
              <a:xfrm rot="4026198">
                <a:off x="3847" y="2213"/>
                <a:ext cx="96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11" name="Oval 40"/>
              <p:cNvSpPr>
                <a:spLocks noChangeArrowheads="1"/>
              </p:cNvSpPr>
              <p:nvPr/>
            </p:nvSpPr>
            <p:spPr bwMode="auto">
              <a:xfrm>
                <a:off x="3907" y="1513"/>
                <a:ext cx="84" cy="7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12" name="Oval 41"/>
              <p:cNvSpPr>
                <a:spLocks noChangeArrowheads="1"/>
              </p:cNvSpPr>
              <p:nvPr/>
            </p:nvSpPr>
            <p:spPr bwMode="auto">
              <a:xfrm>
                <a:off x="4103" y="1397"/>
                <a:ext cx="72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13" name="Oval 42"/>
              <p:cNvSpPr>
                <a:spLocks noChangeArrowheads="1"/>
              </p:cNvSpPr>
              <p:nvPr/>
            </p:nvSpPr>
            <p:spPr bwMode="auto">
              <a:xfrm>
                <a:off x="3999" y="1433"/>
                <a:ext cx="72" cy="68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14" name="Oval 43"/>
              <p:cNvSpPr>
                <a:spLocks noChangeArrowheads="1"/>
              </p:cNvSpPr>
              <p:nvPr/>
            </p:nvSpPr>
            <p:spPr bwMode="auto">
              <a:xfrm rot="-1446588">
                <a:off x="3795" y="1031"/>
                <a:ext cx="76" cy="158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rect">
                  <a:fillToRect l="100000" t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15" name="Oval 44"/>
              <p:cNvSpPr>
                <a:spLocks noChangeArrowheads="1"/>
              </p:cNvSpPr>
              <p:nvPr/>
            </p:nvSpPr>
            <p:spPr bwMode="auto">
              <a:xfrm rot="-1446588">
                <a:off x="4831" y="2809"/>
                <a:ext cx="76" cy="144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16" name="Oval 45"/>
              <p:cNvSpPr>
                <a:spLocks noChangeArrowheads="1"/>
              </p:cNvSpPr>
              <p:nvPr/>
            </p:nvSpPr>
            <p:spPr bwMode="auto">
              <a:xfrm rot="1532313">
                <a:off x="3791" y="2809"/>
                <a:ext cx="76" cy="144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17" name="Oval 46"/>
              <p:cNvSpPr>
                <a:spLocks noChangeArrowheads="1"/>
              </p:cNvSpPr>
              <p:nvPr/>
            </p:nvSpPr>
            <p:spPr bwMode="auto">
              <a:xfrm rot="5178001">
                <a:off x="3303" y="1925"/>
                <a:ext cx="76" cy="144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18" name="Oval 47"/>
              <p:cNvSpPr>
                <a:spLocks noChangeArrowheads="1"/>
              </p:cNvSpPr>
              <p:nvPr/>
            </p:nvSpPr>
            <p:spPr bwMode="auto">
              <a:xfrm rot="5178001">
                <a:off x="5299" y="1925"/>
                <a:ext cx="76" cy="144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19" name="Oval 48"/>
              <p:cNvSpPr>
                <a:spLocks noChangeArrowheads="1"/>
              </p:cNvSpPr>
              <p:nvPr/>
            </p:nvSpPr>
            <p:spPr bwMode="auto">
              <a:xfrm rot="1631094">
                <a:off x="4813" y="1026"/>
                <a:ext cx="75" cy="164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rect">
                  <a:fillToRect t="100000" r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0" name="Oval 49"/>
              <p:cNvSpPr>
                <a:spLocks noChangeArrowheads="1"/>
              </p:cNvSpPr>
              <p:nvPr/>
            </p:nvSpPr>
            <p:spPr bwMode="auto">
              <a:xfrm rot="-1286508">
                <a:off x="3824" y="1276"/>
                <a:ext cx="68" cy="131"/>
              </a:xfrm>
              <a:prstGeom prst="ellipse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1" name="Oval 50"/>
              <p:cNvSpPr>
                <a:spLocks noChangeArrowheads="1"/>
              </p:cNvSpPr>
              <p:nvPr/>
            </p:nvSpPr>
            <p:spPr bwMode="auto">
              <a:xfrm rot="-2068002">
                <a:off x="3984" y="1197"/>
                <a:ext cx="68" cy="126"/>
              </a:xfrm>
              <a:prstGeom prst="ellipse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2" name="Oval 51"/>
              <p:cNvSpPr>
                <a:spLocks noChangeArrowheads="1"/>
              </p:cNvSpPr>
              <p:nvPr/>
            </p:nvSpPr>
            <p:spPr bwMode="auto">
              <a:xfrm>
                <a:off x="4172" y="1833"/>
                <a:ext cx="335" cy="326"/>
              </a:xfrm>
              <a:prstGeom prst="ellipse">
                <a:avLst/>
              </a:prstGeom>
              <a:gradFill rotWithShape="0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3" name="Oval 52"/>
              <p:cNvSpPr>
                <a:spLocks noChangeArrowheads="1"/>
              </p:cNvSpPr>
              <p:nvPr/>
            </p:nvSpPr>
            <p:spPr bwMode="auto">
              <a:xfrm>
                <a:off x="4255" y="1909"/>
                <a:ext cx="172" cy="17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5F5F5F">
                    <a:alpha val="50195"/>
                  </a:srgb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4" name="Rectangle 53"/>
              <p:cNvSpPr>
                <a:spLocks noChangeArrowheads="1"/>
              </p:cNvSpPr>
              <p:nvPr/>
            </p:nvSpPr>
            <p:spPr bwMode="auto">
              <a:xfrm>
                <a:off x="3210" y="753"/>
                <a:ext cx="2365" cy="2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5" name="Oval 54"/>
              <p:cNvSpPr>
                <a:spLocks noChangeArrowheads="1"/>
              </p:cNvSpPr>
              <p:nvPr/>
            </p:nvSpPr>
            <p:spPr bwMode="auto">
              <a:xfrm rot="2315671">
                <a:off x="4620" y="1192"/>
                <a:ext cx="68" cy="131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rect">
                  <a:fillToRect t="100000" r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6" name="Oval 55"/>
              <p:cNvSpPr>
                <a:spLocks noChangeArrowheads="1"/>
              </p:cNvSpPr>
              <p:nvPr/>
            </p:nvSpPr>
            <p:spPr bwMode="auto">
              <a:xfrm rot="1108079">
                <a:off x="4780" y="1284"/>
                <a:ext cx="68" cy="131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rect">
                  <a:fillToRect t="100000" r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7" name="Oval 56"/>
              <p:cNvSpPr>
                <a:spLocks noChangeArrowheads="1"/>
              </p:cNvSpPr>
              <p:nvPr/>
            </p:nvSpPr>
            <p:spPr bwMode="auto">
              <a:xfrm>
                <a:off x="4487" y="1389"/>
                <a:ext cx="72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8" name="Oval 57"/>
              <p:cNvSpPr>
                <a:spLocks noChangeArrowheads="1"/>
              </p:cNvSpPr>
              <p:nvPr/>
            </p:nvSpPr>
            <p:spPr bwMode="auto">
              <a:xfrm>
                <a:off x="4683" y="1529"/>
                <a:ext cx="72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9" name="Oval 58"/>
              <p:cNvSpPr>
                <a:spLocks noChangeArrowheads="1"/>
              </p:cNvSpPr>
              <p:nvPr/>
            </p:nvSpPr>
            <p:spPr bwMode="auto">
              <a:xfrm rot="6050155">
                <a:off x="5104" y="1840"/>
                <a:ext cx="68" cy="131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30" name="Oval 59"/>
              <p:cNvSpPr>
                <a:spLocks noChangeArrowheads="1"/>
              </p:cNvSpPr>
              <p:nvPr/>
            </p:nvSpPr>
            <p:spPr bwMode="auto">
              <a:xfrm rot="4773786">
                <a:off x="5100" y="2028"/>
                <a:ext cx="68" cy="131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rect">
                  <a:fillToRect t="100000" r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31" name="Oval 60"/>
              <p:cNvSpPr>
                <a:spLocks noChangeArrowheads="1"/>
              </p:cNvSpPr>
              <p:nvPr/>
            </p:nvSpPr>
            <p:spPr bwMode="auto">
              <a:xfrm rot="4773786">
                <a:off x="3489" y="1840"/>
                <a:ext cx="68" cy="131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32" name="Oval 61"/>
              <p:cNvSpPr>
                <a:spLocks noChangeArrowheads="1"/>
              </p:cNvSpPr>
              <p:nvPr/>
            </p:nvSpPr>
            <p:spPr bwMode="auto">
              <a:xfrm rot="6050155">
                <a:off x="3504" y="2016"/>
                <a:ext cx="68" cy="131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rect">
                  <a:fillToRect l="100000" t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33" name="Oval 62"/>
              <p:cNvSpPr>
                <a:spLocks noChangeArrowheads="1"/>
              </p:cNvSpPr>
              <p:nvPr/>
            </p:nvSpPr>
            <p:spPr bwMode="auto">
              <a:xfrm rot="1108079">
                <a:off x="3824" y="2580"/>
                <a:ext cx="68" cy="131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34" name="Oval 63"/>
              <p:cNvSpPr>
                <a:spLocks noChangeArrowheads="1"/>
              </p:cNvSpPr>
              <p:nvPr/>
            </p:nvSpPr>
            <p:spPr bwMode="auto">
              <a:xfrm rot="2315671">
                <a:off x="3996" y="2660"/>
                <a:ext cx="68" cy="131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35" name="Oval 64"/>
              <p:cNvSpPr>
                <a:spLocks noChangeArrowheads="1"/>
              </p:cNvSpPr>
              <p:nvPr/>
            </p:nvSpPr>
            <p:spPr bwMode="auto">
              <a:xfrm rot="-1139285">
                <a:off x="4792" y="2588"/>
                <a:ext cx="68" cy="131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36" name="Oval 65"/>
              <p:cNvSpPr>
                <a:spLocks noChangeArrowheads="1"/>
              </p:cNvSpPr>
              <p:nvPr/>
            </p:nvSpPr>
            <p:spPr bwMode="auto">
              <a:xfrm rot="-2133430">
                <a:off x="4632" y="2669"/>
                <a:ext cx="68" cy="12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37" name="Oval 66"/>
              <p:cNvSpPr>
                <a:spLocks noChangeArrowheads="1"/>
              </p:cNvSpPr>
              <p:nvPr/>
            </p:nvSpPr>
            <p:spPr bwMode="auto">
              <a:xfrm>
                <a:off x="4603" y="1441"/>
                <a:ext cx="72" cy="68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38" name="Oval 67"/>
              <p:cNvSpPr>
                <a:spLocks noChangeArrowheads="1"/>
              </p:cNvSpPr>
              <p:nvPr/>
            </p:nvSpPr>
            <p:spPr bwMode="auto">
              <a:xfrm>
                <a:off x="3711" y="1841"/>
                <a:ext cx="84" cy="7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39" name="Oval 68"/>
              <p:cNvSpPr>
                <a:spLocks noChangeArrowheads="1"/>
              </p:cNvSpPr>
              <p:nvPr/>
            </p:nvSpPr>
            <p:spPr bwMode="auto">
              <a:xfrm>
                <a:off x="3711" y="2085"/>
                <a:ext cx="84" cy="7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40" name="Oval 69"/>
              <p:cNvSpPr>
                <a:spLocks noChangeArrowheads="1"/>
              </p:cNvSpPr>
              <p:nvPr/>
            </p:nvSpPr>
            <p:spPr bwMode="auto">
              <a:xfrm>
                <a:off x="3903" y="2413"/>
                <a:ext cx="84" cy="7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41" name="Oval 70"/>
              <p:cNvSpPr>
                <a:spLocks noChangeArrowheads="1"/>
              </p:cNvSpPr>
              <p:nvPr/>
            </p:nvSpPr>
            <p:spPr bwMode="auto">
              <a:xfrm>
                <a:off x="4103" y="2521"/>
                <a:ext cx="84" cy="7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42" name="Oval 71"/>
              <p:cNvSpPr>
                <a:spLocks noChangeArrowheads="1"/>
              </p:cNvSpPr>
              <p:nvPr/>
            </p:nvSpPr>
            <p:spPr bwMode="auto">
              <a:xfrm>
                <a:off x="4507" y="2537"/>
                <a:ext cx="84" cy="7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43" name="Oval 72"/>
              <p:cNvSpPr>
                <a:spLocks noChangeArrowheads="1"/>
              </p:cNvSpPr>
              <p:nvPr/>
            </p:nvSpPr>
            <p:spPr bwMode="auto">
              <a:xfrm>
                <a:off x="4707" y="2413"/>
                <a:ext cx="84" cy="7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44" name="Oval 73"/>
              <p:cNvSpPr>
                <a:spLocks noChangeArrowheads="1"/>
              </p:cNvSpPr>
              <p:nvPr/>
            </p:nvSpPr>
            <p:spPr bwMode="auto">
              <a:xfrm>
                <a:off x="4871" y="1857"/>
                <a:ext cx="84" cy="7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45" name="Oval 74"/>
              <p:cNvSpPr>
                <a:spLocks noChangeArrowheads="1"/>
              </p:cNvSpPr>
              <p:nvPr/>
            </p:nvSpPr>
            <p:spPr bwMode="auto">
              <a:xfrm>
                <a:off x="4867" y="2069"/>
                <a:ext cx="84" cy="7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46" name="Oval 75"/>
              <p:cNvSpPr>
                <a:spLocks noChangeArrowheads="1"/>
              </p:cNvSpPr>
              <p:nvPr/>
            </p:nvSpPr>
            <p:spPr bwMode="auto">
              <a:xfrm>
                <a:off x="4899" y="1957"/>
                <a:ext cx="72" cy="68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47" name="Oval 76"/>
              <p:cNvSpPr>
                <a:spLocks noChangeArrowheads="1"/>
              </p:cNvSpPr>
              <p:nvPr/>
            </p:nvSpPr>
            <p:spPr bwMode="auto">
              <a:xfrm>
                <a:off x="4627" y="2493"/>
                <a:ext cx="72" cy="68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48" name="Oval 77"/>
              <p:cNvSpPr>
                <a:spLocks noChangeArrowheads="1"/>
              </p:cNvSpPr>
              <p:nvPr/>
            </p:nvSpPr>
            <p:spPr bwMode="auto">
              <a:xfrm>
                <a:off x="3995" y="2501"/>
                <a:ext cx="72" cy="68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49" name="Oval 78"/>
              <p:cNvSpPr>
                <a:spLocks noChangeArrowheads="1"/>
              </p:cNvSpPr>
              <p:nvPr/>
            </p:nvSpPr>
            <p:spPr bwMode="auto">
              <a:xfrm>
                <a:off x="3691" y="1961"/>
                <a:ext cx="84" cy="7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50" name="Oval 79"/>
              <p:cNvSpPr>
                <a:spLocks noChangeArrowheads="1"/>
              </p:cNvSpPr>
              <p:nvPr/>
            </p:nvSpPr>
            <p:spPr bwMode="auto">
              <a:xfrm>
                <a:off x="3887" y="1601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51" name="Oval 80"/>
              <p:cNvSpPr>
                <a:spLocks noChangeArrowheads="1"/>
              </p:cNvSpPr>
              <p:nvPr/>
            </p:nvSpPr>
            <p:spPr bwMode="auto">
              <a:xfrm>
                <a:off x="3783" y="1773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52" name="Oval 81"/>
              <p:cNvSpPr>
                <a:spLocks noChangeArrowheads="1"/>
              </p:cNvSpPr>
              <p:nvPr/>
            </p:nvSpPr>
            <p:spPr bwMode="auto">
              <a:xfrm>
                <a:off x="3783" y="216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53" name="Oval 82"/>
              <p:cNvSpPr>
                <a:spLocks noChangeArrowheads="1"/>
              </p:cNvSpPr>
              <p:nvPr/>
            </p:nvSpPr>
            <p:spPr bwMode="auto">
              <a:xfrm>
                <a:off x="3883" y="2333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54" name="Oval 83"/>
              <p:cNvSpPr>
                <a:spLocks noChangeArrowheads="1"/>
              </p:cNvSpPr>
              <p:nvPr/>
            </p:nvSpPr>
            <p:spPr bwMode="auto">
              <a:xfrm>
                <a:off x="4219" y="2521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55" name="Oval 84"/>
              <p:cNvSpPr>
                <a:spLocks noChangeArrowheads="1"/>
              </p:cNvSpPr>
              <p:nvPr/>
            </p:nvSpPr>
            <p:spPr bwMode="auto">
              <a:xfrm>
                <a:off x="4423" y="250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56" name="Oval 85"/>
              <p:cNvSpPr>
                <a:spLocks noChangeArrowheads="1"/>
              </p:cNvSpPr>
              <p:nvPr/>
            </p:nvSpPr>
            <p:spPr bwMode="auto">
              <a:xfrm>
                <a:off x="4751" y="232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57" name="Oval 86"/>
              <p:cNvSpPr>
                <a:spLocks noChangeArrowheads="1"/>
              </p:cNvSpPr>
              <p:nvPr/>
            </p:nvSpPr>
            <p:spPr bwMode="auto">
              <a:xfrm>
                <a:off x="4839" y="2141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58" name="Oval 87"/>
              <p:cNvSpPr>
                <a:spLocks noChangeArrowheads="1"/>
              </p:cNvSpPr>
              <p:nvPr/>
            </p:nvSpPr>
            <p:spPr bwMode="auto">
              <a:xfrm>
                <a:off x="4827" y="1773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59" name="Oval 88"/>
              <p:cNvSpPr>
                <a:spLocks noChangeArrowheads="1"/>
              </p:cNvSpPr>
              <p:nvPr/>
            </p:nvSpPr>
            <p:spPr bwMode="auto">
              <a:xfrm>
                <a:off x="4715" y="1609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60" name="Oval 89"/>
              <p:cNvSpPr>
                <a:spLocks noChangeArrowheads="1"/>
              </p:cNvSpPr>
              <p:nvPr/>
            </p:nvSpPr>
            <p:spPr bwMode="auto">
              <a:xfrm>
                <a:off x="4215" y="1417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61" name="Oval 90"/>
              <p:cNvSpPr>
                <a:spLocks noChangeArrowheads="1"/>
              </p:cNvSpPr>
              <p:nvPr/>
            </p:nvSpPr>
            <p:spPr bwMode="auto">
              <a:xfrm>
                <a:off x="4407" y="1417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62" name="Oval 91"/>
              <p:cNvSpPr>
                <a:spLocks noChangeArrowheads="1"/>
              </p:cNvSpPr>
              <p:nvPr/>
            </p:nvSpPr>
            <p:spPr bwMode="auto">
              <a:xfrm>
                <a:off x="3863" y="1429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63" name="Oval 92"/>
              <p:cNvSpPr>
                <a:spLocks noChangeArrowheads="1"/>
              </p:cNvSpPr>
              <p:nvPr/>
            </p:nvSpPr>
            <p:spPr bwMode="auto">
              <a:xfrm>
                <a:off x="4063" y="1317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64" name="Oval 93"/>
              <p:cNvSpPr>
                <a:spLocks noChangeArrowheads="1"/>
              </p:cNvSpPr>
              <p:nvPr/>
            </p:nvSpPr>
            <p:spPr bwMode="auto">
              <a:xfrm>
                <a:off x="4555" y="1313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65" name="Oval 94"/>
              <p:cNvSpPr>
                <a:spLocks noChangeArrowheads="1"/>
              </p:cNvSpPr>
              <p:nvPr/>
            </p:nvSpPr>
            <p:spPr bwMode="auto">
              <a:xfrm>
                <a:off x="4735" y="144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66" name="Oval 95"/>
              <p:cNvSpPr>
                <a:spLocks noChangeArrowheads="1"/>
              </p:cNvSpPr>
              <p:nvPr/>
            </p:nvSpPr>
            <p:spPr bwMode="auto">
              <a:xfrm>
                <a:off x="4979" y="1853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67" name="Oval 96"/>
              <p:cNvSpPr>
                <a:spLocks noChangeArrowheads="1"/>
              </p:cNvSpPr>
              <p:nvPr/>
            </p:nvSpPr>
            <p:spPr bwMode="auto">
              <a:xfrm>
                <a:off x="4983" y="2077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68" name="Oval 97"/>
              <p:cNvSpPr>
                <a:spLocks noChangeArrowheads="1"/>
              </p:cNvSpPr>
              <p:nvPr/>
            </p:nvSpPr>
            <p:spPr bwMode="auto">
              <a:xfrm>
                <a:off x="4763" y="2509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69" name="Oval 98"/>
              <p:cNvSpPr>
                <a:spLocks noChangeArrowheads="1"/>
              </p:cNvSpPr>
              <p:nvPr/>
            </p:nvSpPr>
            <p:spPr bwMode="auto">
              <a:xfrm>
                <a:off x="4555" y="2609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70" name="Oval 99"/>
              <p:cNvSpPr>
                <a:spLocks noChangeArrowheads="1"/>
              </p:cNvSpPr>
              <p:nvPr/>
            </p:nvSpPr>
            <p:spPr bwMode="auto">
              <a:xfrm>
                <a:off x="3871" y="250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71" name="Oval 100"/>
              <p:cNvSpPr>
                <a:spLocks noChangeArrowheads="1"/>
              </p:cNvSpPr>
              <p:nvPr/>
            </p:nvSpPr>
            <p:spPr bwMode="auto">
              <a:xfrm>
                <a:off x="4071" y="260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72" name="Oval 101"/>
              <p:cNvSpPr>
                <a:spLocks noChangeArrowheads="1"/>
              </p:cNvSpPr>
              <p:nvPr/>
            </p:nvSpPr>
            <p:spPr bwMode="auto">
              <a:xfrm>
                <a:off x="3615" y="1853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73" name="Oval 102"/>
              <p:cNvSpPr>
                <a:spLocks noChangeArrowheads="1"/>
              </p:cNvSpPr>
              <p:nvPr/>
            </p:nvSpPr>
            <p:spPr bwMode="auto">
              <a:xfrm>
                <a:off x="3635" y="206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74" name="Oval 103"/>
              <p:cNvSpPr>
                <a:spLocks noChangeArrowheads="1"/>
              </p:cNvSpPr>
              <p:nvPr/>
            </p:nvSpPr>
            <p:spPr bwMode="auto">
              <a:xfrm>
                <a:off x="3407" y="1667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75" name="Oval 104"/>
              <p:cNvSpPr>
                <a:spLocks noChangeArrowheads="1"/>
              </p:cNvSpPr>
              <p:nvPr/>
            </p:nvSpPr>
            <p:spPr bwMode="auto">
              <a:xfrm>
                <a:off x="3464" y="1620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76" name="Oval 105"/>
              <p:cNvSpPr>
                <a:spLocks noChangeArrowheads="1"/>
              </p:cNvSpPr>
              <p:nvPr/>
            </p:nvSpPr>
            <p:spPr bwMode="auto">
              <a:xfrm>
                <a:off x="3538" y="1579"/>
                <a:ext cx="60" cy="67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77" name="Oval 106"/>
              <p:cNvSpPr>
                <a:spLocks noChangeArrowheads="1"/>
              </p:cNvSpPr>
              <p:nvPr/>
            </p:nvSpPr>
            <p:spPr bwMode="auto">
              <a:xfrm>
                <a:off x="3589" y="136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78" name="Oval 107"/>
              <p:cNvSpPr>
                <a:spLocks noChangeArrowheads="1"/>
              </p:cNvSpPr>
              <p:nvPr/>
            </p:nvSpPr>
            <p:spPr bwMode="auto">
              <a:xfrm>
                <a:off x="3579" y="1459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79" name="Oval 108"/>
              <p:cNvSpPr>
                <a:spLocks noChangeArrowheads="1"/>
              </p:cNvSpPr>
              <p:nvPr/>
            </p:nvSpPr>
            <p:spPr bwMode="auto">
              <a:xfrm>
                <a:off x="4244" y="1086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80" name="Oval 109"/>
              <p:cNvSpPr>
                <a:spLocks noChangeArrowheads="1"/>
              </p:cNvSpPr>
              <p:nvPr/>
            </p:nvSpPr>
            <p:spPr bwMode="auto">
              <a:xfrm>
                <a:off x="4165" y="1061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81" name="Oval 110"/>
              <p:cNvSpPr>
                <a:spLocks noChangeArrowheads="1"/>
              </p:cNvSpPr>
              <p:nvPr/>
            </p:nvSpPr>
            <p:spPr bwMode="auto">
              <a:xfrm>
                <a:off x="4397" y="1097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82" name="Oval 111"/>
              <p:cNvSpPr>
                <a:spLocks noChangeArrowheads="1"/>
              </p:cNvSpPr>
              <p:nvPr/>
            </p:nvSpPr>
            <p:spPr bwMode="auto">
              <a:xfrm>
                <a:off x="4486" y="1057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83" name="Oval 112"/>
              <p:cNvSpPr>
                <a:spLocks noChangeArrowheads="1"/>
              </p:cNvSpPr>
              <p:nvPr/>
            </p:nvSpPr>
            <p:spPr bwMode="auto">
              <a:xfrm>
                <a:off x="3631" y="1263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84" name="Oval 113"/>
              <p:cNvSpPr>
                <a:spLocks noChangeArrowheads="1"/>
              </p:cNvSpPr>
              <p:nvPr/>
            </p:nvSpPr>
            <p:spPr bwMode="auto">
              <a:xfrm>
                <a:off x="3697" y="1146"/>
                <a:ext cx="67" cy="91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85" name="Oval 114"/>
              <p:cNvSpPr>
                <a:spLocks noChangeArrowheads="1"/>
              </p:cNvSpPr>
              <p:nvPr/>
            </p:nvSpPr>
            <p:spPr bwMode="auto">
              <a:xfrm>
                <a:off x="3921" y="1046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86" name="Oval 115"/>
              <p:cNvSpPr>
                <a:spLocks noChangeArrowheads="1"/>
              </p:cNvSpPr>
              <p:nvPr/>
            </p:nvSpPr>
            <p:spPr bwMode="auto">
              <a:xfrm>
                <a:off x="4381" y="2757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87" name="Oval 116"/>
              <p:cNvSpPr>
                <a:spLocks noChangeArrowheads="1"/>
              </p:cNvSpPr>
              <p:nvPr/>
            </p:nvSpPr>
            <p:spPr bwMode="auto">
              <a:xfrm>
                <a:off x="3841" y="149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88" name="Oval 117"/>
              <p:cNvSpPr>
                <a:spLocks noChangeArrowheads="1"/>
              </p:cNvSpPr>
              <p:nvPr/>
            </p:nvSpPr>
            <p:spPr bwMode="auto">
              <a:xfrm>
                <a:off x="3747" y="1500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89" name="Oval 118"/>
              <p:cNvSpPr>
                <a:spLocks noChangeArrowheads="1"/>
              </p:cNvSpPr>
              <p:nvPr/>
            </p:nvSpPr>
            <p:spPr bwMode="auto">
              <a:xfrm>
                <a:off x="3676" y="1529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90" name="Oval 119"/>
              <p:cNvSpPr>
                <a:spLocks noChangeArrowheads="1"/>
              </p:cNvSpPr>
              <p:nvPr/>
            </p:nvSpPr>
            <p:spPr bwMode="auto">
              <a:xfrm>
                <a:off x="4439" y="2693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91" name="Oval 120"/>
              <p:cNvSpPr>
                <a:spLocks noChangeArrowheads="1"/>
              </p:cNvSpPr>
              <p:nvPr/>
            </p:nvSpPr>
            <p:spPr bwMode="auto">
              <a:xfrm>
                <a:off x="3823" y="2410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92" name="Oval 121"/>
              <p:cNvSpPr>
                <a:spLocks noChangeArrowheads="1"/>
              </p:cNvSpPr>
              <p:nvPr/>
            </p:nvSpPr>
            <p:spPr bwMode="auto">
              <a:xfrm>
                <a:off x="3684" y="1779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93" name="Oval 122"/>
              <p:cNvSpPr>
                <a:spLocks noChangeArrowheads="1"/>
              </p:cNvSpPr>
              <p:nvPr/>
            </p:nvSpPr>
            <p:spPr bwMode="auto">
              <a:xfrm>
                <a:off x="3629" y="1700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94" name="Oval 123"/>
              <p:cNvSpPr>
                <a:spLocks noChangeArrowheads="1"/>
              </p:cNvSpPr>
              <p:nvPr/>
            </p:nvSpPr>
            <p:spPr bwMode="auto">
              <a:xfrm>
                <a:off x="3603" y="1629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95" name="Oval 124"/>
              <p:cNvSpPr>
                <a:spLocks noChangeArrowheads="1"/>
              </p:cNvSpPr>
              <p:nvPr/>
            </p:nvSpPr>
            <p:spPr bwMode="auto">
              <a:xfrm>
                <a:off x="4169" y="1309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96" name="Oval 125"/>
              <p:cNvSpPr>
                <a:spLocks noChangeArrowheads="1"/>
              </p:cNvSpPr>
              <p:nvPr/>
            </p:nvSpPr>
            <p:spPr bwMode="auto">
              <a:xfrm>
                <a:off x="4288" y="1184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97" name="Oval 126"/>
              <p:cNvSpPr>
                <a:spLocks noChangeArrowheads="1"/>
              </p:cNvSpPr>
              <p:nvPr/>
            </p:nvSpPr>
            <p:spPr bwMode="auto">
              <a:xfrm>
                <a:off x="4209" y="1228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98" name="Oval 127"/>
              <p:cNvSpPr>
                <a:spLocks noChangeArrowheads="1"/>
              </p:cNvSpPr>
              <p:nvPr/>
            </p:nvSpPr>
            <p:spPr bwMode="auto">
              <a:xfrm>
                <a:off x="3666" y="240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99" name="Oval 128"/>
              <p:cNvSpPr>
                <a:spLocks noChangeArrowheads="1"/>
              </p:cNvSpPr>
              <p:nvPr/>
            </p:nvSpPr>
            <p:spPr bwMode="auto">
              <a:xfrm>
                <a:off x="3747" y="242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00" name="Oval 129"/>
              <p:cNvSpPr>
                <a:spLocks noChangeArrowheads="1"/>
              </p:cNvSpPr>
              <p:nvPr/>
            </p:nvSpPr>
            <p:spPr bwMode="auto">
              <a:xfrm>
                <a:off x="3684" y="2166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01" name="Oval 130"/>
              <p:cNvSpPr>
                <a:spLocks noChangeArrowheads="1"/>
              </p:cNvSpPr>
              <p:nvPr/>
            </p:nvSpPr>
            <p:spPr bwMode="auto">
              <a:xfrm>
                <a:off x="3595" y="2304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02" name="Oval 131"/>
              <p:cNvSpPr>
                <a:spLocks noChangeArrowheads="1"/>
              </p:cNvSpPr>
              <p:nvPr/>
            </p:nvSpPr>
            <p:spPr bwMode="auto">
              <a:xfrm>
                <a:off x="3636" y="2231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03" name="Oval 132"/>
              <p:cNvSpPr>
                <a:spLocks noChangeArrowheads="1"/>
              </p:cNvSpPr>
              <p:nvPr/>
            </p:nvSpPr>
            <p:spPr bwMode="auto">
              <a:xfrm>
                <a:off x="4158" y="2617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04" name="Oval 133"/>
              <p:cNvSpPr>
                <a:spLocks noChangeArrowheads="1"/>
              </p:cNvSpPr>
              <p:nvPr/>
            </p:nvSpPr>
            <p:spPr bwMode="auto">
              <a:xfrm>
                <a:off x="4186" y="2668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05" name="Oval 134"/>
              <p:cNvSpPr>
                <a:spLocks noChangeArrowheads="1"/>
              </p:cNvSpPr>
              <p:nvPr/>
            </p:nvSpPr>
            <p:spPr bwMode="auto">
              <a:xfrm>
                <a:off x="4249" y="2731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06" name="Oval 135"/>
              <p:cNvSpPr>
                <a:spLocks noChangeArrowheads="1"/>
              </p:cNvSpPr>
              <p:nvPr/>
            </p:nvSpPr>
            <p:spPr bwMode="auto">
              <a:xfrm>
                <a:off x="3651" y="2701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07" name="Oval 136"/>
              <p:cNvSpPr>
                <a:spLocks noChangeArrowheads="1"/>
              </p:cNvSpPr>
              <p:nvPr/>
            </p:nvSpPr>
            <p:spPr bwMode="auto">
              <a:xfrm>
                <a:off x="5045" y="1610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08" name="Oval 137"/>
              <p:cNvSpPr>
                <a:spLocks noChangeArrowheads="1"/>
              </p:cNvSpPr>
              <p:nvPr/>
            </p:nvSpPr>
            <p:spPr bwMode="auto">
              <a:xfrm>
                <a:off x="5013" y="170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09" name="Oval 138"/>
              <p:cNvSpPr>
                <a:spLocks noChangeArrowheads="1"/>
              </p:cNvSpPr>
              <p:nvPr/>
            </p:nvSpPr>
            <p:spPr bwMode="auto">
              <a:xfrm>
                <a:off x="5027" y="2297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10" name="Oval 139"/>
              <p:cNvSpPr>
                <a:spLocks noChangeArrowheads="1"/>
              </p:cNvSpPr>
              <p:nvPr/>
            </p:nvSpPr>
            <p:spPr bwMode="auto">
              <a:xfrm>
                <a:off x="5003" y="2226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11" name="Oval 140"/>
              <p:cNvSpPr>
                <a:spLocks noChangeArrowheads="1"/>
              </p:cNvSpPr>
              <p:nvPr/>
            </p:nvSpPr>
            <p:spPr bwMode="auto">
              <a:xfrm>
                <a:off x="4964" y="216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12" name="Oval 141"/>
              <p:cNvSpPr>
                <a:spLocks noChangeArrowheads="1"/>
              </p:cNvSpPr>
              <p:nvPr/>
            </p:nvSpPr>
            <p:spPr bwMode="auto">
              <a:xfrm>
                <a:off x="4984" y="2413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13" name="Oval 142"/>
              <p:cNvSpPr>
                <a:spLocks noChangeArrowheads="1"/>
              </p:cNvSpPr>
              <p:nvPr/>
            </p:nvSpPr>
            <p:spPr bwMode="auto">
              <a:xfrm>
                <a:off x="4817" y="243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14" name="Oval 143"/>
              <p:cNvSpPr>
                <a:spLocks noChangeArrowheads="1"/>
              </p:cNvSpPr>
              <p:nvPr/>
            </p:nvSpPr>
            <p:spPr bwMode="auto">
              <a:xfrm>
                <a:off x="4474" y="2622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15" name="Oval 144"/>
              <p:cNvSpPr>
                <a:spLocks noChangeArrowheads="1"/>
              </p:cNvSpPr>
              <p:nvPr/>
            </p:nvSpPr>
            <p:spPr bwMode="auto">
              <a:xfrm>
                <a:off x="4890" y="2418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16" name="Oval 145"/>
              <p:cNvSpPr>
                <a:spLocks noChangeArrowheads="1"/>
              </p:cNvSpPr>
              <p:nvPr/>
            </p:nvSpPr>
            <p:spPr bwMode="auto">
              <a:xfrm>
                <a:off x="4391" y="1167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17" name="Oval 146"/>
              <p:cNvSpPr>
                <a:spLocks noChangeArrowheads="1"/>
              </p:cNvSpPr>
              <p:nvPr/>
            </p:nvSpPr>
            <p:spPr bwMode="auto">
              <a:xfrm>
                <a:off x="4458" y="1311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18" name="Oval 147"/>
              <p:cNvSpPr>
                <a:spLocks noChangeArrowheads="1"/>
              </p:cNvSpPr>
              <p:nvPr/>
            </p:nvSpPr>
            <p:spPr bwMode="auto">
              <a:xfrm>
                <a:off x="4434" y="1233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19" name="Oval 148"/>
              <p:cNvSpPr>
                <a:spLocks noChangeArrowheads="1"/>
              </p:cNvSpPr>
              <p:nvPr/>
            </p:nvSpPr>
            <p:spPr bwMode="auto">
              <a:xfrm>
                <a:off x="4790" y="1498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0" name="Oval 149"/>
              <p:cNvSpPr>
                <a:spLocks noChangeArrowheads="1"/>
              </p:cNvSpPr>
              <p:nvPr/>
            </p:nvSpPr>
            <p:spPr bwMode="auto">
              <a:xfrm>
                <a:off x="4886" y="1511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1" name="Oval 150"/>
              <p:cNvSpPr>
                <a:spLocks noChangeArrowheads="1"/>
              </p:cNvSpPr>
              <p:nvPr/>
            </p:nvSpPr>
            <p:spPr bwMode="auto">
              <a:xfrm>
                <a:off x="4984" y="1526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2" name="Oval 151"/>
              <p:cNvSpPr>
                <a:spLocks noChangeArrowheads="1"/>
              </p:cNvSpPr>
              <p:nvPr/>
            </p:nvSpPr>
            <p:spPr bwMode="auto">
              <a:xfrm>
                <a:off x="4944" y="1759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3" name="Oval 152"/>
              <p:cNvSpPr>
                <a:spLocks noChangeArrowheads="1"/>
              </p:cNvSpPr>
              <p:nvPr/>
            </p:nvSpPr>
            <p:spPr bwMode="auto">
              <a:xfrm>
                <a:off x="5114" y="2313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4" name="Oval 153"/>
              <p:cNvSpPr>
                <a:spLocks noChangeArrowheads="1"/>
              </p:cNvSpPr>
              <p:nvPr/>
            </p:nvSpPr>
            <p:spPr bwMode="auto">
              <a:xfrm>
                <a:off x="5119" y="1598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5" name="Oval 154"/>
              <p:cNvSpPr>
                <a:spLocks noChangeArrowheads="1"/>
              </p:cNvSpPr>
              <p:nvPr/>
            </p:nvSpPr>
            <p:spPr bwMode="auto">
              <a:xfrm>
                <a:off x="4391" y="2848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6" name="Oval 155"/>
              <p:cNvSpPr>
                <a:spLocks noChangeArrowheads="1"/>
              </p:cNvSpPr>
              <p:nvPr/>
            </p:nvSpPr>
            <p:spPr bwMode="auto">
              <a:xfrm>
                <a:off x="5046" y="1434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7" name="Oval 156"/>
              <p:cNvSpPr>
                <a:spLocks noChangeArrowheads="1"/>
              </p:cNvSpPr>
              <p:nvPr/>
            </p:nvSpPr>
            <p:spPr bwMode="auto">
              <a:xfrm>
                <a:off x="5185" y="1648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8" name="Oval 157"/>
              <p:cNvSpPr>
                <a:spLocks noChangeArrowheads="1"/>
              </p:cNvSpPr>
              <p:nvPr/>
            </p:nvSpPr>
            <p:spPr bwMode="auto">
              <a:xfrm>
                <a:off x="5023" y="2563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9" name="Oval 158"/>
              <p:cNvSpPr>
                <a:spLocks noChangeArrowheads="1"/>
              </p:cNvSpPr>
              <p:nvPr/>
            </p:nvSpPr>
            <p:spPr bwMode="auto">
              <a:xfrm>
                <a:off x="5036" y="2477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30" name="Oval 159"/>
              <p:cNvSpPr>
                <a:spLocks noChangeArrowheads="1"/>
              </p:cNvSpPr>
              <p:nvPr/>
            </p:nvSpPr>
            <p:spPr bwMode="auto">
              <a:xfrm>
                <a:off x="5183" y="2252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31" name="Oval 160"/>
              <p:cNvSpPr>
                <a:spLocks noChangeArrowheads="1"/>
              </p:cNvSpPr>
              <p:nvPr/>
            </p:nvSpPr>
            <p:spPr bwMode="auto">
              <a:xfrm>
                <a:off x="4240" y="2833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32" name="Oval 161"/>
              <p:cNvSpPr>
                <a:spLocks noChangeArrowheads="1"/>
              </p:cNvSpPr>
              <p:nvPr/>
            </p:nvSpPr>
            <p:spPr bwMode="auto">
              <a:xfrm>
                <a:off x="4481" y="2869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33" name="Oval 162"/>
              <p:cNvSpPr>
                <a:spLocks noChangeArrowheads="1"/>
              </p:cNvSpPr>
              <p:nvPr/>
            </p:nvSpPr>
            <p:spPr bwMode="auto">
              <a:xfrm>
                <a:off x="4149" y="2886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34" name="Oval 163"/>
              <p:cNvSpPr>
                <a:spLocks noChangeArrowheads="1"/>
              </p:cNvSpPr>
              <p:nvPr/>
            </p:nvSpPr>
            <p:spPr bwMode="auto">
              <a:xfrm>
                <a:off x="5011" y="1338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35" name="Oval 164"/>
              <p:cNvSpPr>
                <a:spLocks noChangeArrowheads="1"/>
              </p:cNvSpPr>
              <p:nvPr/>
            </p:nvSpPr>
            <p:spPr bwMode="auto">
              <a:xfrm rot="2424594">
                <a:off x="3598" y="2566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36" name="Oval 165"/>
              <p:cNvSpPr>
                <a:spLocks noChangeArrowheads="1"/>
              </p:cNvSpPr>
              <p:nvPr/>
            </p:nvSpPr>
            <p:spPr bwMode="auto">
              <a:xfrm rot="2947828">
                <a:off x="3513" y="2345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37" name="Oval 166"/>
              <p:cNvSpPr>
                <a:spLocks noChangeArrowheads="1"/>
              </p:cNvSpPr>
              <p:nvPr/>
            </p:nvSpPr>
            <p:spPr bwMode="auto">
              <a:xfrm rot="2583228">
                <a:off x="3461" y="2292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38" name="Oval 167"/>
              <p:cNvSpPr>
                <a:spLocks noChangeArrowheads="1"/>
              </p:cNvSpPr>
              <p:nvPr/>
            </p:nvSpPr>
            <p:spPr bwMode="auto">
              <a:xfrm rot="2654222">
                <a:off x="3573" y="2470"/>
                <a:ext cx="60" cy="76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39" name="Oval 168"/>
              <p:cNvSpPr>
                <a:spLocks noChangeArrowheads="1"/>
              </p:cNvSpPr>
              <p:nvPr/>
            </p:nvSpPr>
            <p:spPr bwMode="auto">
              <a:xfrm rot="2816201">
                <a:off x="3438" y="2678"/>
                <a:ext cx="93" cy="203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0" name="Oval 169"/>
              <p:cNvSpPr>
                <a:spLocks noChangeArrowheads="1"/>
              </p:cNvSpPr>
              <p:nvPr/>
            </p:nvSpPr>
            <p:spPr bwMode="auto">
              <a:xfrm>
                <a:off x="4011" y="2902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1" name="Oval 170"/>
              <p:cNvSpPr>
                <a:spLocks noChangeArrowheads="1"/>
              </p:cNvSpPr>
              <p:nvPr/>
            </p:nvSpPr>
            <p:spPr bwMode="auto">
              <a:xfrm>
                <a:off x="3898" y="2888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2" name="Oval 171"/>
              <p:cNvSpPr>
                <a:spLocks noChangeArrowheads="1"/>
              </p:cNvSpPr>
              <p:nvPr/>
            </p:nvSpPr>
            <p:spPr bwMode="auto">
              <a:xfrm>
                <a:off x="3699" y="2779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3" name="Oval 172"/>
              <p:cNvSpPr>
                <a:spLocks noChangeArrowheads="1"/>
              </p:cNvSpPr>
              <p:nvPr/>
            </p:nvSpPr>
            <p:spPr bwMode="auto">
              <a:xfrm>
                <a:off x="4759" y="2884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4" name="Oval 173"/>
              <p:cNvSpPr>
                <a:spLocks noChangeArrowheads="1"/>
              </p:cNvSpPr>
              <p:nvPr/>
            </p:nvSpPr>
            <p:spPr bwMode="auto">
              <a:xfrm>
                <a:off x="4654" y="2884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5" name="Oval 174"/>
              <p:cNvSpPr>
                <a:spLocks noChangeArrowheads="1"/>
              </p:cNvSpPr>
              <p:nvPr/>
            </p:nvSpPr>
            <p:spPr bwMode="auto">
              <a:xfrm>
                <a:off x="3454" y="2456"/>
                <a:ext cx="64" cy="60"/>
              </a:xfrm>
              <a:prstGeom prst="ellipse">
                <a:avLst/>
              </a:pr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6" name="Oval 175"/>
              <p:cNvSpPr>
                <a:spLocks noChangeArrowheads="1"/>
              </p:cNvSpPr>
              <p:nvPr/>
            </p:nvSpPr>
            <p:spPr bwMode="auto">
              <a:xfrm>
                <a:off x="4928" y="2751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7" name="Oval 176"/>
              <p:cNvSpPr>
                <a:spLocks noChangeArrowheads="1"/>
              </p:cNvSpPr>
              <p:nvPr/>
            </p:nvSpPr>
            <p:spPr bwMode="auto">
              <a:xfrm>
                <a:off x="4982" y="2668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8" name="Oval 177"/>
              <p:cNvSpPr>
                <a:spLocks noChangeArrowheads="1"/>
              </p:cNvSpPr>
              <p:nvPr/>
            </p:nvSpPr>
            <p:spPr bwMode="auto">
              <a:xfrm>
                <a:off x="4943" y="1228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9" name="Oval 178"/>
              <p:cNvSpPr>
                <a:spLocks noChangeArrowheads="1"/>
              </p:cNvSpPr>
              <p:nvPr/>
            </p:nvSpPr>
            <p:spPr bwMode="auto">
              <a:xfrm>
                <a:off x="4906" y="1152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50" name="Oval 179"/>
              <p:cNvSpPr>
                <a:spLocks noChangeArrowheads="1"/>
              </p:cNvSpPr>
              <p:nvPr/>
            </p:nvSpPr>
            <p:spPr bwMode="auto">
              <a:xfrm>
                <a:off x="4729" y="1051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51" name="Oval 180"/>
              <p:cNvSpPr>
                <a:spLocks noChangeArrowheads="1"/>
              </p:cNvSpPr>
              <p:nvPr/>
            </p:nvSpPr>
            <p:spPr bwMode="auto">
              <a:xfrm>
                <a:off x="4638" y="1043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52" name="Oval 181"/>
              <p:cNvSpPr>
                <a:spLocks noChangeArrowheads="1"/>
              </p:cNvSpPr>
              <p:nvPr/>
            </p:nvSpPr>
            <p:spPr bwMode="auto">
              <a:xfrm>
                <a:off x="4039" y="1035"/>
                <a:ext cx="52" cy="60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B2B2B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53" name="Oval 182"/>
              <p:cNvSpPr>
                <a:spLocks noChangeArrowheads="1"/>
              </p:cNvSpPr>
              <p:nvPr/>
            </p:nvSpPr>
            <p:spPr bwMode="auto">
              <a:xfrm rot="7167444">
                <a:off x="3442" y="1422"/>
                <a:ext cx="75" cy="129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DDDDDD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54" name="Oval 183"/>
              <p:cNvSpPr>
                <a:spLocks noChangeArrowheads="1"/>
              </p:cNvSpPr>
              <p:nvPr/>
            </p:nvSpPr>
            <p:spPr bwMode="auto">
              <a:xfrm>
                <a:off x="3470" y="2604"/>
                <a:ext cx="64" cy="60"/>
              </a:xfrm>
              <a:prstGeom prst="ellipse">
                <a:avLst/>
              </a:pr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55" name="Oval 184"/>
              <p:cNvSpPr>
                <a:spLocks noChangeArrowheads="1"/>
              </p:cNvSpPr>
              <p:nvPr/>
            </p:nvSpPr>
            <p:spPr bwMode="auto">
              <a:xfrm>
                <a:off x="3622" y="2864"/>
                <a:ext cx="64" cy="60"/>
              </a:xfrm>
              <a:prstGeom prst="ellipse">
                <a:avLst/>
              </a:pr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56" name="Oval 185"/>
              <p:cNvSpPr>
                <a:spLocks noChangeArrowheads="1"/>
              </p:cNvSpPr>
              <p:nvPr/>
            </p:nvSpPr>
            <p:spPr bwMode="auto">
              <a:xfrm>
                <a:off x="3932" y="1848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57" name="Oval 186"/>
              <p:cNvSpPr>
                <a:spLocks noChangeArrowheads="1"/>
              </p:cNvSpPr>
              <p:nvPr/>
            </p:nvSpPr>
            <p:spPr bwMode="auto">
              <a:xfrm>
                <a:off x="4037" y="1671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58" name="Oval 187"/>
              <p:cNvSpPr>
                <a:spLocks noChangeArrowheads="1"/>
              </p:cNvSpPr>
              <p:nvPr/>
            </p:nvSpPr>
            <p:spPr bwMode="auto">
              <a:xfrm>
                <a:off x="3926" y="2039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59" name="Oval 188"/>
              <p:cNvSpPr>
                <a:spLocks noChangeArrowheads="1"/>
              </p:cNvSpPr>
              <p:nvPr/>
            </p:nvSpPr>
            <p:spPr bwMode="auto">
              <a:xfrm>
                <a:off x="4023" y="2198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60" name="Oval 189"/>
              <p:cNvSpPr>
                <a:spLocks noChangeArrowheads="1"/>
              </p:cNvSpPr>
              <p:nvPr/>
            </p:nvSpPr>
            <p:spPr bwMode="auto">
              <a:xfrm>
                <a:off x="4186" y="2299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61" name="Oval 190"/>
              <p:cNvSpPr>
                <a:spLocks noChangeArrowheads="1"/>
              </p:cNvSpPr>
              <p:nvPr/>
            </p:nvSpPr>
            <p:spPr bwMode="auto">
              <a:xfrm>
                <a:off x="4394" y="2299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62" name="Oval 191"/>
              <p:cNvSpPr>
                <a:spLocks noChangeArrowheads="1"/>
              </p:cNvSpPr>
              <p:nvPr/>
            </p:nvSpPr>
            <p:spPr bwMode="auto">
              <a:xfrm>
                <a:off x="4573" y="2197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63" name="Oval 192"/>
              <p:cNvSpPr>
                <a:spLocks noChangeArrowheads="1"/>
              </p:cNvSpPr>
              <p:nvPr/>
            </p:nvSpPr>
            <p:spPr bwMode="auto">
              <a:xfrm>
                <a:off x="4662" y="2035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64" name="Oval 193"/>
              <p:cNvSpPr>
                <a:spLocks noChangeArrowheads="1"/>
              </p:cNvSpPr>
              <p:nvPr/>
            </p:nvSpPr>
            <p:spPr bwMode="auto">
              <a:xfrm>
                <a:off x="4654" y="1848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65" name="Oval 194"/>
              <p:cNvSpPr>
                <a:spLocks noChangeArrowheads="1"/>
              </p:cNvSpPr>
              <p:nvPr/>
            </p:nvSpPr>
            <p:spPr bwMode="auto">
              <a:xfrm>
                <a:off x="4194" y="1586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66" name="Oval 195"/>
              <p:cNvSpPr>
                <a:spLocks noChangeArrowheads="1"/>
              </p:cNvSpPr>
              <p:nvPr/>
            </p:nvSpPr>
            <p:spPr bwMode="auto">
              <a:xfrm>
                <a:off x="4394" y="1581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67" name="Oval 196"/>
              <p:cNvSpPr>
                <a:spLocks noChangeArrowheads="1"/>
              </p:cNvSpPr>
              <p:nvPr/>
            </p:nvSpPr>
            <p:spPr bwMode="auto">
              <a:xfrm>
                <a:off x="4565" y="1678"/>
                <a:ext cx="88" cy="92"/>
              </a:xfrm>
              <a:prstGeom prst="ellipse">
                <a:avLst/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57150">
                <a:pattFill prst="sphere">
                  <a:fgClr>
                    <a:srgbClr val="777777"/>
                  </a:fgClr>
                  <a:bgClr>
                    <a:srgbClr val="969696"/>
                  </a:bgClr>
                </a:patt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68" name="Oval 197"/>
              <p:cNvSpPr>
                <a:spLocks noChangeArrowheads="1"/>
              </p:cNvSpPr>
              <p:nvPr/>
            </p:nvSpPr>
            <p:spPr bwMode="auto">
              <a:xfrm rot="2501643">
                <a:off x="5010" y="1054"/>
                <a:ext cx="89" cy="152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t="100000" r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69" name="Oval 198"/>
              <p:cNvSpPr>
                <a:spLocks noChangeArrowheads="1"/>
              </p:cNvSpPr>
              <p:nvPr/>
            </p:nvSpPr>
            <p:spPr bwMode="auto">
              <a:xfrm rot="3775625">
                <a:off x="3327" y="2661"/>
                <a:ext cx="89" cy="152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70" name="Oval 199"/>
              <p:cNvSpPr>
                <a:spLocks noChangeArrowheads="1"/>
              </p:cNvSpPr>
              <p:nvPr/>
            </p:nvSpPr>
            <p:spPr bwMode="auto">
              <a:xfrm rot="3775625">
                <a:off x="3379" y="2555"/>
                <a:ext cx="65" cy="78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71" name="Oval 200"/>
              <p:cNvSpPr>
                <a:spLocks noChangeArrowheads="1"/>
              </p:cNvSpPr>
              <p:nvPr/>
            </p:nvSpPr>
            <p:spPr bwMode="auto">
              <a:xfrm rot="3775625">
                <a:off x="3464" y="1448"/>
                <a:ext cx="79" cy="101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72" name="Oval 201"/>
              <p:cNvSpPr>
                <a:spLocks noChangeArrowheads="1"/>
              </p:cNvSpPr>
              <p:nvPr/>
            </p:nvSpPr>
            <p:spPr bwMode="auto">
              <a:xfrm rot="3455091">
                <a:off x="3710" y="2501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73" name="Oval 202"/>
              <p:cNvSpPr>
                <a:spLocks noChangeArrowheads="1"/>
              </p:cNvSpPr>
              <p:nvPr/>
            </p:nvSpPr>
            <p:spPr bwMode="auto">
              <a:xfrm rot="8317294">
                <a:off x="3558" y="1001"/>
                <a:ext cx="93" cy="203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t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74" name="Oval 203"/>
              <p:cNvSpPr>
                <a:spLocks noChangeArrowheads="1"/>
              </p:cNvSpPr>
              <p:nvPr/>
            </p:nvSpPr>
            <p:spPr bwMode="auto">
              <a:xfrm rot="8216201">
                <a:off x="5011" y="2802"/>
                <a:ext cx="93" cy="203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75" name="Oval 204"/>
              <p:cNvSpPr>
                <a:spLocks noChangeArrowheads="1"/>
              </p:cNvSpPr>
              <p:nvPr/>
            </p:nvSpPr>
            <p:spPr bwMode="auto">
              <a:xfrm rot="3775625">
                <a:off x="3439" y="2424"/>
                <a:ext cx="79" cy="101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76" name="Oval 205"/>
              <p:cNvSpPr>
                <a:spLocks noChangeArrowheads="1"/>
              </p:cNvSpPr>
              <p:nvPr/>
            </p:nvSpPr>
            <p:spPr bwMode="auto">
              <a:xfrm rot="3775625">
                <a:off x="4278" y="2899"/>
                <a:ext cx="79" cy="101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77" name="Oval 206"/>
              <p:cNvSpPr>
                <a:spLocks noChangeArrowheads="1"/>
              </p:cNvSpPr>
              <p:nvPr/>
            </p:nvSpPr>
            <p:spPr bwMode="auto">
              <a:xfrm rot="3775625">
                <a:off x="5118" y="2433"/>
                <a:ext cx="79" cy="101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78" name="Oval 207"/>
              <p:cNvSpPr>
                <a:spLocks noChangeArrowheads="1"/>
              </p:cNvSpPr>
              <p:nvPr/>
            </p:nvSpPr>
            <p:spPr bwMode="auto">
              <a:xfrm rot="3775625">
                <a:off x="4334" y="1006"/>
                <a:ext cx="79" cy="101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79" name="Oval 208"/>
              <p:cNvSpPr>
                <a:spLocks noChangeArrowheads="1"/>
              </p:cNvSpPr>
              <p:nvPr/>
            </p:nvSpPr>
            <p:spPr bwMode="auto">
              <a:xfrm rot="3775625">
                <a:off x="5127" y="1481"/>
                <a:ext cx="79" cy="101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80" name="Oval 209"/>
              <p:cNvSpPr>
                <a:spLocks noChangeArrowheads="1"/>
              </p:cNvSpPr>
              <p:nvPr/>
            </p:nvSpPr>
            <p:spPr bwMode="auto">
              <a:xfrm rot="2762036">
                <a:off x="5114" y="1218"/>
                <a:ext cx="89" cy="152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t="100000" r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81" name="Oval 210"/>
              <p:cNvSpPr>
                <a:spLocks noChangeArrowheads="1"/>
              </p:cNvSpPr>
              <p:nvPr/>
            </p:nvSpPr>
            <p:spPr bwMode="auto">
              <a:xfrm rot="7672635">
                <a:off x="3442" y="1142"/>
                <a:ext cx="93" cy="203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t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82" name="Oval 211"/>
              <p:cNvSpPr>
                <a:spLocks noChangeArrowheads="1"/>
              </p:cNvSpPr>
              <p:nvPr/>
            </p:nvSpPr>
            <p:spPr bwMode="auto">
              <a:xfrm rot="2816201">
                <a:off x="3549" y="2820"/>
                <a:ext cx="93" cy="203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83" name="Oval 212"/>
              <p:cNvSpPr>
                <a:spLocks noChangeArrowheads="1"/>
              </p:cNvSpPr>
              <p:nvPr/>
            </p:nvSpPr>
            <p:spPr bwMode="auto">
              <a:xfrm rot="8216201">
                <a:off x="5130" y="2664"/>
                <a:ext cx="93" cy="203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84" name="Oval 213"/>
              <p:cNvSpPr>
                <a:spLocks noChangeArrowheads="1"/>
              </p:cNvSpPr>
              <p:nvPr/>
            </p:nvSpPr>
            <p:spPr bwMode="auto">
              <a:xfrm rot="-165030">
                <a:off x="4294" y="2612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C0C0C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85" name="Oval 214"/>
              <p:cNvSpPr>
                <a:spLocks noChangeArrowheads="1"/>
              </p:cNvSpPr>
              <p:nvPr/>
            </p:nvSpPr>
            <p:spPr bwMode="auto">
              <a:xfrm rot="3820178">
                <a:off x="3525" y="2120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86" name="Oval 215"/>
              <p:cNvSpPr>
                <a:spLocks noChangeArrowheads="1"/>
              </p:cNvSpPr>
              <p:nvPr/>
            </p:nvSpPr>
            <p:spPr bwMode="auto">
              <a:xfrm rot="6423931">
                <a:off x="3498" y="1701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87" name="Oval 216"/>
              <p:cNvSpPr>
                <a:spLocks noChangeArrowheads="1"/>
              </p:cNvSpPr>
              <p:nvPr/>
            </p:nvSpPr>
            <p:spPr bwMode="auto">
              <a:xfrm rot="647032">
                <a:off x="4071" y="2733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88" name="Oval 217"/>
              <p:cNvSpPr>
                <a:spLocks noChangeArrowheads="1"/>
              </p:cNvSpPr>
              <p:nvPr/>
            </p:nvSpPr>
            <p:spPr bwMode="auto">
              <a:xfrm rot="-770041">
                <a:off x="4508" y="2715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89" name="Oval 218"/>
              <p:cNvSpPr>
                <a:spLocks noChangeArrowheads="1"/>
              </p:cNvSpPr>
              <p:nvPr/>
            </p:nvSpPr>
            <p:spPr bwMode="auto">
              <a:xfrm rot="-2224079">
                <a:off x="4869" y="2515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90" name="Oval 219"/>
              <p:cNvSpPr>
                <a:spLocks noChangeArrowheads="1"/>
              </p:cNvSpPr>
              <p:nvPr/>
            </p:nvSpPr>
            <p:spPr bwMode="auto">
              <a:xfrm rot="-4047133">
                <a:off x="5056" y="2141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91" name="Oval 220"/>
              <p:cNvSpPr>
                <a:spLocks noChangeArrowheads="1"/>
              </p:cNvSpPr>
              <p:nvPr/>
            </p:nvSpPr>
            <p:spPr bwMode="auto">
              <a:xfrm rot="-2970350">
                <a:off x="3705" y="1334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92" name="Oval 221"/>
              <p:cNvSpPr>
                <a:spLocks noChangeArrowheads="1"/>
              </p:cNvSpPr>
              <p:nvPr/>
            </p:nvSpPr>
            <p:spPr bwMode="auto">
              <a:xfrm rot="121260">
                <a:off x="4073" y="1141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93" name="Oval 222"/>
              <p:cNvSpPr>
                <a:spLocks noChangeArrowheads="1"/>
              </p:cNvSpPr>
              <p:nvPr/>
            </p:nvSpPr>
            <p:spPr bwMode="auto">
              <a:xfrm rot="121260">
                <a:off x="4488" y="1153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94" name="Oval 223"/>
              <p:cNvSpPr>
                <a:spLocks noChangeArrowheads="1"/>
              </p:cNvSpPr>
              <p:nvPr/>
            </p:nvSpPr>
            <p:spPr bwMode="auto">
              <a:xfrm rot="2654291">
                <a:off x="4849" y="1347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95" name="Oval 224"/>
              <p:cNvSpPr>
                <a:spLocks noChangeArrowheads="1"/>
              </p:cNvSpPr>
              <p:nvPr/>
            </p:nvSpPr>
            <p:spPr bwMode="auto">
              <a:xfrm rot="3415780">
                <a:off x="5052" y="1724"/>
                <a:ext cx="105" cy="146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96" name="Oval 225"/>
              <p:cNvSpPr>
                <a:spLocks noChangeArrowheads="1"/>
              </p:cNvSpPr>
              <p:nvPr/>
            </p:nvSpPr>
            <p:spPr bwMode="auto">
              <a:xfrm rot="-1530233">
                <a:off x="3932" y="1255"/>
                <a:ext cx="80" cy="192"/>
              </a:xfrm>
              <a:prstGeom prst="ellipse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C0C0C0"/>
                  </a:gs>
                </a:gsLst>
                <a:path path="rect">
                  <a:fillToRect l="100000" t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97" name="Oval 226"/>
              <p:cNvSpPr>
                <a:spLocks noChangeArrowheads="1"/>
              </p:cNvSpPr>
              <p:nvPr/>
            </p:nvSpPr>
            <p:spPr bwMode="auto">
              <a:xfrm rot="-1530233">
                <a:off x="4680" y="2555"/>
                <a:ext cx="80" cy="192"/>
              </a:xfrm>
              <a:prstGeom prst="ellipse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C0C0C0"/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98" name="Oval 227"/>
              <p:cNvSpPr>
                <a:spLocks noChangeArrowheads="1"/>
              </p:cNvSpPr>
              <p:nvPr/>
            </p:nvSpPr>
            <p:spPr bwMode="auto">
              <a:xfrm rot="1692529">
                <a:off x="3920" y="2574"/>
                <a:ext cx="80" cy="192"/>
              </a:xfrm>
              <a:prstGeom prst="ellipse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99" name="Oval 228"/>
              <p:cNvSpPr>
                <a:spLocks noChangeArrowheads="1"/>
              </p:cNvSpPr>
              <p:nvPr/>
            </p:nvSpPr>
            <p:spPr bwMode="auto">
              <a:xfrm rot="1692529">
                <a:off x="4660" y="1260"/>
                <a:ext cx="80" cy="192"/>
              </a:xfrm>
              <a:prstGeom prst="ellipse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C0C0C0"/>
                  </a:gs>
                </a:gsLst>
                <a:path path="rect">
                  <a:fillToRect t="100000" r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00" name="Oval 229"/>
              <p:cNvSpPr>
                <a:spLocks noChangeArrowheads="1"/>
              </p:cNvSpPr>
              <p:nvPr/>
            </p:nvSpPr>
            <p:spPr bwMode="auto">
              <a:xfrm rot="5402618">
                <a:off x="3536" y="1901"/>
                <a:ext cx="80" cy="192"/>
              </a:xfrm>
              <a:prstGeom prst="ellipse">
                <a:avLst/>
              </a:prstGeom>
              <a:gradFill rotWithShape="0">
                <a:gsLst>
                  <a:gs pos="0">
                    <a:srgbClr val="C0C0C0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01" name="Oval 230"/>
              <p:cNvSpPr>
                <a:spLocks noChangeArrowheads="1"/>
              </p:cNvSpPr>
              <p:nvPr/>
            </p:nvSpPr>
            <p:spPr bwMode="auto">
              <a:xfrm rot="5402618">
                <a:off x="5042" y="1898"/>
                <a:ext cx="80" cy="192"/>
              </a:xfrm>
              <a:prstGeom prst="ellipse">
                <a:avLst/>
              </a:prstGeom>
              <a:gradFill rotWithShape="0">
                <a:gsLst>
                  <a:gs pos="0">
                    <a:srgbClr val="808080"/>
                  </a:gs>
                  <a:gs pos="100000">
                    <a:srgbClr val="C0C0C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02" name="Oval 231"/>
              <p:cNvSpPr>
                <a:spLocks noChangeArrowheads="1"/>
              </p:cNvSpPr>
              <p:nvPr/>
            </p:nvSpPr>
            <p:spPr bwMode="auto">
              <a:xfrm>
                <a:off x="4140" y="1661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03" name="Oval 232"/>
              <p:cNvSpPr>
                <a:spLocks noChangeArrowheads="1"/>
              </p:cNvSpPr>
              <p:nvPr/>
            </p:nvSpPr>
            <p:spPr bwMode="auto">
              <a:xfrm>
                <a:off x="4025" y="1783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04" name="Oval 233"/>
              <p:cNvSpPr>
                <a:spLocks noChangeArrowheads="1"/>
              </p:cNvSpPr>
              <p:nvPr/>
            </p:nvSpPr>
            <p:spPr bwMode="auto">
              <a:xfrm>
                <a:off x="4291" y="1627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05" name="Oval 234"/>
              <p:cNvSpPr>
                <a:spLocks noChangeArrowheads="1"/>
              </p:cNvSpPr>
              <p:nvPr/>
            </p:nvSpPr>
            <p:spPr bwMode="auto">
              <a:xfrm>
                <a:off x="3976" y="1944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06" name="Oval 235"/>
              <p:cNvSpPr>
                <a:spLocks noChangeArrowheads="1"/>
              </p:cNvSpPr>
              <p:nvPr/>
            </p:nvSpPr>
            <p:spPr bwMode="auto">
              <a:xfrm>
                <a:off x="4011" y="2090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07" name="Oval 236"/>
              <p:cNvSpPr>
                <a:spLocks noChangeArrowheads="1"/>
              </p:cNvSpPr>
              <p:nvPr/>
            </p:nvSpPr>
            <p:spPr bwMode="auto">
              <a:xfrm>
                <a:off x="4126" y="2204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08" name="Oval 237"/>
              <p:cNvSpPr>
                <a:spLocks noChangeArrowheads="1"/>
              </p:cNvSpPr>
              <p:nvPr/>
            </p:nvSpPr>
            <p:spPr bwMode="auto">
              <a:xfrm>
                <a:off x="4451" y="1658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09" name="Oval 238"/>
              <p:cNvSpPr>
                <a:spLocks noChangeArrowheads="1"/>
              </p:cNvSpPr>
              <p:nvPr/>
            </p:nvSpPr>
            <p:spPr bwMode="auto">
              <a:xfrm>
                <a:off x="4570" y="1792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10" name="Oval 239"/>
              <p:cNvSpPr>
                <a:spLocks noChangeArrowheads="1"/>
              </p:cNvSpPr>
              <p:nvPr/>
            </p:nvSpPr>
            <p:spPr bwMode="auto">
              <a:xfrm>
                <a:off x="4624" y="1930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11" name="Oval 240"/>
              <p:cNvSpPr>
                <a:spLocks noChangeArrowheads="1"/>
              </p:cNvSpPr>
              <p:nvPr/>
            </p:nvSpPr>
            <p:spPr bwMode="auto">
              <a:xfrm>
                <a:off x="4562" y="2076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12" name="Oval 241"/>
              <p:cNvSpPr>
                <a:spLocks noChangeArrowheads="1"/>
              </p:cNvSpPr>
              <p:nvPr/>
            </p:nvSpPr>
            <p:spPr bwMode="auto">
              <a:xfrm>
                <a:off x="4462" y="2205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13" name="Oval 242"/>
              <p:cNvSpPr>
                <a:spLocks noChangeArrowheads="1"/>
              </p:cNvSpPr>
              <p:nvPr/>
            </p:nvSpPr>
            <p:spPr bwMode="auto">
              <a:xfrm>
                <a:off x="4272" y="2260"/>
                <a:ext cx="97" cy="98"/>
              </a:xfrm>
              <a:prstGeom prst="ellipse">
                <a:avLst/>
              </a:prstGeom>
              <a:gradFill rotWithShape="0">
                <a:gsLst>
                  <a:gs pos="0">
                    <a:srgbClr val="5F5F5F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14" name="Oval 243"/>
              <p:cNvSpPr>
                <a:spLocks noChangeArrowheads="1"/>
              </p:cNvSpPr>
              <p:nvPr/>
            </p:nvSpPr>
            <p:spPr bwMode="auto">
              <a:xfrm rot="6423931">
                <a:off x="3718" y="1638"/>
                <a:ext cx="61" cy="10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15" name="Oval 244"/>
              <p:cNvSpPr>
                <a:spLocks noChangeArrowheads="1"/>
              </p:cNvSpPr>
              <p:nvPr/>
            </p:nvSpPr>
            <p:spPr bwMode="auto">
              <a:xfrm rot="7543512">
                <a:off x="3767" y="1569"/>
                <a:ext cx="61" cy="10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16" name="Oval 245"/>
              <p:cNvSpPr>
                <a:spLocks noChangeArrowheads="1"/>
              </p:cNvSpPr>
              <p:nvPr/>
            </p:nvSpPr>
            <p:spPr bwMode="auto">
              <a:xfrm rot="-10165734">
                <a:off x="4364" y="1263"/>
                <a:ext cx="61" cy="10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17" name="Oval 246"/>
              <p:cNvSpPr>
                <a:spLocks noChangeArrowheads="1"/>
              </p:cNvSpPr>
              <p:nvPr/>
            </p:nvSpPr>
            <p:spPr bwMode="auto">
              <a:xfrm rot="-7151377">
                <a:off x="4859" y="1578"/>
                <a:ext cx="61" cy="10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18" name="Oval 247"/>
              <p:cNvSpPr>
                <a:spLocks noChangeArrowheads="1"/>
              </p:cNvSpPr>
              <p:nvPr/>
            </p:nvSpPr>
            <p:spPr bwMode="auto">
              <a:xfrm rot="-7151377">
                <a:off x="4901" y="1644"/>
                <a:ext cx="61" cy="10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19" name="Oval 248"/>
              <p:cNvSpPr>
                <a:spLocks noChangeArrowheads="1"/>
              </p:cNvSpPr>
              <p:nvPr/>
            </p:nvSpPr>
            <p:spPr bwMode="auto">
              <a:xfrm rot="-7151377">
                <a:off x="3701" y="2263"/>
                <a:ext cx="61" cy="10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20" name="Oval 249"/>
              <p:cNvSpPr>
                <a:spLocks noChangeArrowheads="1"/>
              </p:cNvSpPr>
              <p:nvPr/>
            </p:nvSpPr>
            <p:spPr bwMode="auto">
              <a:xfrm rot="-7151377">
                <a:off x="3759" y="2314"/>
                <a:ext cx="61" cy="10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21" name="Oval 250"/>
              <p:cNvSpPr>
                <a:spLocks noChangeArrowheads="1"/>
              </p:cNvSpPr>
              <p:nvPr/>
            </p:nvSpPr>
            <p:spPr bwMode="auto">
              <a:xfrm rot="-4166254">
                <a:off x="4915" y="2244"/>
                <a:ext cx="61" cy="10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22" name="Oval 251"/>
              <p:cNvSpPr>
                <a:spLocks noChangeArrowheads="1"/>
              </p:cNvSpPr>
              <p:nvPr/>
            </p:nvSpPr>
            <p:spPr bwMode="auto">
              <a:xfrm rot="-4166254">
                <a:off x="4867" y="2310"/>
                <a:ext cx="61" cy="10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23" name="Oval 252"/>
              <p:cNvSpPr>
                <a:spLocks noChangeArrowheads="1"/>
              </p:cNvSpPr>
              <p:nvPr/>
            </p:nvSpPr>
            <p:spPr bwMode="auto">
              <a:xfrm rot="3775625">
                <a:off x="3412" y="1025"/>
                <a:ext cx="86" cy="7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24" name="Oval 253"/>
              <p:cNvSpPr>
                <a:spLocks noChangeArrowheads="1"/>
              </p:cNvSpPr>
              <p:nvPr/>
            </p:nvSpPr>
            <p:spPr bwMode="auto">
              <a:xfrm rot="3775625">
                <a:off x="3401" y="2895"/>
                <a:ext cx="86" cy="7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25" name="Oval 254"/>
              <p:cNvSpPr>
                <a:spLocks noChangeArrowheads="1"/>
              </p:cNvSpPr>
              <p:nvPr/>
            </p:nvSpPr>
            <p:spPr bwMode="auto">
              <a:xfrm rot="3775625">
                <a:off x="5142" y="2884"/>
                <a:ext cx="86" cy="7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26" name="Oval 255"/>
              <p:cNvSpPr>
                <a:spLocks noChangeArrowheads="1"/>
              </p:cNvSpPr>
              <p:nvPr/>
            </p:nvSpPr>
            <p:spPr bwMode="auto">
              <a:xfrm rot="3775625">
                <a:off x="5147" y="1055"/>
                <a:ext cx="86" cy="73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C0C0C0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27" name="Rectangle 256"/>
              <p:cNvSpPr>
                <a:spLocks noChangeArrowheads="1"/>
              </p:cNvSpPr>
              <p:nvPr/>
            </p:nvSpPr>
            <p:spPr bwMode="auto">
              <a:xfrm rot="-5400000">
                <a:off x="4227" y="1729"/>
                <a:ext cx="2365" cy="3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28" name="Rectangle 257"/>
              <p:cNvSpPr>
                <a:spLocks noChangeArrowheads="1"/>
              </p:cNvSpPr>
              <p:nvPr/>
            </p:nvSpPr>
            <p:spPr bwMode="auto">
              <a:xfrm>
                <a:off x="3208" y="2985"/>
                <a:ext cx="2365" cy="26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29" name="Text Box 258"/>
              <p:cNvSpPr txBox="1">
                <a:spLocks noChangeArrowheads="1"/>
              </p:cNvSpPr>
              <p:nvPr/>
            </p:nvSpPr>
            <p:spPr bwMode="auto">
              <a:xfrm>
                <a:off x="3387" y="3119"/>
                <a:ext cx="20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zh-CN" altLang="en-US" sz="180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衍射斑纹（劳 厄 斑）</a:t>
                </a:r>
              </a:p>
            </p:txBody>
          </p:sp>
          <p:sp>
            <p:nvSpPr>
              <p:cNvPr id="38230" name="Oval 259"/>
              <p:cNvSpPr>
                <a:spLocks noChangeArrowheads="1"/>
              </p:cNvSpPr>
              <p:nvPr/>
            </p:nvSpPr>
            <p:spPr bwMode="auto">
              <a:xfrm rot="-10606867">
                <a:off x="4299" y="1247"/>
                <a:ext cx="103" cy="15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969696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31" name="Rectangle 260"/>
              <p:cNvSpPr>
                <a:spLocks noChangeArrowheads="1"/>
              </p:cNvSpPr>
              <p:nvPr/>
            </p:nvSpPr>
            <p:spPr bwMode="auto">
              <a:xfrm rot="-5400000">
                <a:off x="2049" y="1934"/>
                <a:ext cx="2365" cy="3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32" name="Rectangle 261"/>
              <p:cNvSpPr>
                <a:spLocks noChangeArrowheads="1"/>
              </p:cNvSpPr>
              <p:nvPr/>
            </p:nvSpPr>
            <p:spPr bwMode="auto">
              <a:xfrm>
                <a:off x="3271" y="912"/>
                <a:ext cx="2092" cy="222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895" name="Group 262"/>
            <p:cNvGrpSpPr>
              <a:grpSpLocks/>
            </p:cNvGrpSpPr>
            <p:nvPr/>
          </p:nvGrpSpPr>
          <p:grpSpPr bwMode="auto">
            <a:xfrm>
              <a:off x="359" y="799"/>
              <a:ext cx="2836" cy="2411"/>
              <a:chOff x="272" y="926"/>
              <a:chExt cx="2836" cy="2411"/>
            </a:xfrm>
          </p:grpSpPr>
          <p:grpSp>
            <p:nvGrpSpPr>
              <p:cNvPr id="37896" name="Group 263"/>
              <p:cNvGrpSpPr>
                <a:grpSpLocks/>
              </p:cNvGrpSpPr>
              <p:nvPr/>
            </p:nvGrpSpPr>
            <p:grpSpPr bwMode="auto">
              <a:xfrm>
                <a:off x="272" y="1187"/>
                <a:ext cx="528" cy="1736"/>
                <a:chOff x="564" y="846"/>
                <a:chExt cx="625" cy="1976"/>
              </a:xfrm>
            </p:grpSpPr>
            <p:grpSp>
              <p:nvGrpSpPr>
                <p:cNvPr id="37911" name="Group 264"/>
                <p:cNvGrpSpPr>
                  <a:grpSpLocks/>
                </p:cNvGrpSpPr>
                <p:nvPr/>
              </p:nvGrpSpPr>
              <p:grpSpPr bwMode="auto">
                <a:xfrm rot="16200000" flipH="1">
                  <a:off x="-129" y="1663"/>
                  <a:ext cx="1787" cy="402"/>
                  <a:chOff x="923" y="1409"/>
                  <a:chExt cx="3587" cy="891"/>
                </a:xfrm>
              </p:grpSpPr>
              <p:sp>
                <p:nvSpPr>
                  <p:cNvPr id="95497" name="AutoShape 265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1298" y="1469"/>
                    <a:ext cx="533" cy="818"/>
                  </a:xfrm>
                  <a:custGeom>
                    <a:avLst/>
                    <a:gdLst>
                      <a:gd name="G0" fmla="+- 3292 0 0"/>
                      <a:gd name="G1" fmla="+- 21600 0 3292"/>
                      <a:gd name="G2" fmla="*/ 3292 1 2"/>
                      <a:gd name="G3" fmla="+- 21600 0 G2"/>
                      <a:gd name="G4" fmla="+/ 3292 21600 2"/>
                      <a:gd name="G5" fmla="+/ G1 0 2"/>
                      <a:gd name="G6" fmla="*/ 21600 21600 3292"/>
                      <a:gd name="G7" fmla="*/ G6 1 2"/>
                      <a:gd name="G8" fmla="+- 21600 0 G7"/>
                      <a:gd name="G9" fmla="*/ 21600 1 2"/>
                      <a:gd name="G10" fmla="+- 3292 0 G9"/>
                      <a:gd name="G11" fmla="?: G10 G8 0"/>
                      <a:gd name="G12" fmla="?: G10 G7 21600"/>
                      <a:gd name="T0" fmla="*/ 19954 w 21600"/>
                      <a:gd name="T1" fmla="*/ 10800 h 21600"/>
                      <a:gd name="T2" fmla="*/ 10800 w 21600"/>
                      <a:gd name="T3" fmla="*/ 21600 h 21600"/>
                      <a:gd name="T4" fmla="*/ 1646 w 21600"/>
                      <a:gd name="T5" fmla="*/ 10800 h 21600"/>
                      <a:gd name="T6" fmla="*/ 10800 w 21600"/>
                      <a:gd name="T7" fmla="*/ 0 h 21600"/>
                      <a:gd name="T8" fmla="*/ 3446 w 21600"/>
                      <a:gd name="T9" fmla="*/ 3446 h 21600"/>
                      <a:gd name="T10" fmla="*/ 18154 w 21600"/>
                      <a:gd name="T11" fmla="*/ 18154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3292" y="21600"/>
                        </a:lnTo>
                        <a:lnTo>
                          <a:pt x="18308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CDCDCD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5498" name="AutoShape 266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3518" y="1448"/>
                    <a:ext cx="506" cy="818"/>
                  </a:xfrm>
                  <a:custGeom>
                    <a:avLst/>
                    <a:gdLst>
                      <a:gd name="G0" fmla="+- 3292 0 0"/>
                      <a:gd name="G1" fmla="+- 21600 0 3292"/>
                      <a:gd name="G2" fmla="*/ 3292 1 2"/>
                      <a:gd name="G3" fmla="+- 21600 0 G2"/>
                      <a:gd name="G4" fmla="+/ 3292 21600 2"/>
                      <a:gd name="G5" fmla="+/ G1 0 2"/>
                      <a:gd name="G6" fmla="*/ 21600 21600 3292"/>
                      <a:gd name="G7" fmla="*/ G6 1 2"/>
                      <a:gd name="G8" fmla="+- 21600 0 G7"/>
                      <a:gd name="G9" fmla="*/ 21600 1 2"/>
                      <a:gd name="G10" fmla="+- 3292 0 G9"/>
                      <a:gd name="G11" fmla="?: G10 G8 0"/>
                      <a:gd name="G12" fmla="?: G10 G7 21600"/>
                      <a:gd name="T0" fmla="*/ 19954 w 21600"/>
                      <a:gd name="T1" fmla="*/ 10800 h 21600"/>
                      <a:gd name="T2" fmla="*/ 10800 w 21600"/>
                      <a:gd name="T3" fmla="*/ 21600 h 21600"/>
                      <a:gd name="T4" fmla="*/ 1646 w 21600"/>
                      <a:gd name="T5" fmla="*/ 10800 h 21600"/>
                      <a:gd name="T6" fmla="*/ 10800 w 21600"/>
                      <a:gd name="T7" fmla="*/ 0 h 21600"/>
                      <a:gd name="T8" fmla="*/ 3446 w 21600"/>
                      <a:gd name="T9" fmla="*/ 3446 h 21600"/>
                      <a:gd name="T10" fmla="*/ 18154 w 21600"/>
                      <a:gd name="T11" fmla="*/ 18154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3292" y="21600"/>
                        </a:lnTo>
                        <a:lnTo>
                          <a:pt x="18308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CBCBCB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7956" name="Oval 267"/>
                  <p:cNvSpPr>
                    <a:spLocks noChangeArrowheads="1"/>
                  </p:cNvSpPr>
                  <p:nvPr/>
                </p:nvSpPr>
                <p:spPr bwMode="auto">
                  <a:xfrm>
                    <a:off x="1789" y="1411"/>
                    <a:ext cx="1855" cy="88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DEDEDE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57" name="Oval 268"/>
                  <p:cNvSpPr>
                    <a:spLocks noChangeArrowheads="1"/>
                  </p:cNvSpPr>
                  <p:nvPr/>
                </p:nvSpPr>
                <p:spPr bwMode="auto">
                  <a:xfrm>
                    <a:off x="1983" y="1495"/>
                    <a:ext cx="1492" cy="728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CDCDCD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58" name="AutoShape 269"/>
                  <p:cNvSpPr>
                    <a:spLocks noChangeArrowheads="1"/>
                  </p:cNvSpPr>
                  <p:nvPr/>
                </p:nvSpPr>
                <p:spPr bwMode="auto">
                  <a:xfrm>
                    <a:off x="923" y="1804"/>
                    <a:ext cx="147" cy="1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233 w 21600"/>
                      <a:gd name="T25" fmla="*/ 3208 h 21600"/>
                      <a:gd name="T26" fmla="*/ 18367 w 21600"/>
                      <a:gd name="T27" fmla="*/ 18392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5400" y="10800"/>
                        </a:moveTo>
                        <a:cubicBezTo>
                          <a:pt x="5400" y="13782"/>
                          <a:pt x="7818" y="16200"/>
                          <a:pt x="10800" y="16200"/>
                        </a:cubicBezTo>
                        <a:cubicBezTo>
                          <a:pt x="13782" y="16200"/>
                          <a:pt x="16200" y="13782"/>
                          <a:pt x="16200" y="10800"/>
                        </a:cubicBezTo>
                        <a:cubicBezTo>
                          <a:pt x="16200" y="7818"/>
                          <a:pt x="13782" y="5400"/>
                          <a:pt x="10800" y="5400"/>
                        </a:cubicBezTo>
                        <a:cubicBezTo>
                          <a:pt x="7818" y="5400"/>
                          <a:pt x="5400" y="7818"/>
                          <a:pt x="5400" y="1080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959" name="AutoShape 270"/>
                  <p:cNvSpPr>
                    <a:spLocks noChangeArrowheads="1"/>
                  </p:cNvSpPr>
                  <p:nvPr/>
                </p:nvSpPr>
                <p:spPr bwMode="auto">
                  <a:xfrm>
                    <a:off x="4363" y="1806"/>
                    <a:ext cx="147" cy="1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233 w 21600"/>
                      <a:gd name="T25" fmla="*/ 3208 h 21600"/>
                      <a:gd name="T26" fmla="*/ 18367 w 21600"/>
                      <a:gd name="T27" fmla="*/ 18392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5400" y="10800"/>
                        </a:moveTo>
                        <a:cubicBezTo>
                          <a:pt x="5400" y="13782"/>
                          <a:pt x="7818" y="16200"/>
                          <a:pt x="10800" y="16200"/>
                        </a:cubicBezTo>
                        <a:cubicBezTo>
                          <a:pt x="13782" y="16200"/>
                          <a:pt x="16200" y="13782"/>
                          <a:pt x="16200" y="10800"/>
                        </a:cubicBezTo>
                        <a:cubicBezTo>
                          <a:pt x="16200" y="7818"/>
                          <a:pt x="13782" y="5400"/>
                          <a:pt x="10800" y="5400"/>
                        </a:cubicBezTo>
                        <a:cubicBezTo>
                          <a:pt x="7818" y="5400"/>
                          <a:pt x="5400" y="7818"/>
                          <a:pt x="5400" y="1080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960" name="AutoShape 271"/>
                  <p:cNvSpPr>
                    <a:spLocks noChangeArrowheads="1"/>
                  </p:cNvSpPr>
                  <p:nvPr/>
                </p:nvSpPr>
                <p:spPr bwMode="auto">
                  <a:xfrm rot="5353158">
                    <a:off x="1601" y="1349"/>
                    <a:ext cx="112" cy="101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436 w 21600"/>
                      <a:gd name="T13" fmla="*/ 4503 h 21600"/>
                      <a:gd name="T14" fmla="*/ 17164 w 21600"/>
                      <a:gd name="T15" fmla="*/ 1709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333333"/>
                      </a:gs>
                      <a:gs pos="50000">
                        <a:srgbClr val="C0C0C0"/>
                      </a:gs>
                      <a:gs pos="100000">
                        <a:srgbClr val="333333"/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961" name="AutoShape 272"/>
                  <p:cNvSpPr>
                    <a:spLocks noChangeArrowheads="1"/>
                  </p:cNvSpPr>
                  <p:nvPr/>
                </p:nvSpPr>
                <p:spPr bwMode="auto">
                  <a:xfrm>
                    <a:off x="995" y="1663"/>
                    <a:ext cx="318" cy="390"/>
                  </a:xfrm>
                  <a:prstGeom prst="moon">
                    <a:avLst>
                      <a:gd name="adj" fmla="val 75727"/>
                    </a:avLst>
                  </a:pr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000000"/>
                      </a:gs>
                    </a:gsLst>
                    <a:path path="rect">
                      <a:fillToRect l="50000" t="50000" r="50000" b="50000"/>
                    </a:path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2" name="Freeform 273"/>
                  <p:cNvSpPr>
                    <a:spLocks/>
                  </p:cNvSpPr>
                  <p:nvPr/>
                </p:nvSpPr>
                <p:spPr bwMode="auto">
                  <a:xfrm rot="-163008">
                    <a:off x="1998" y="1701"/>
                    <a:ext cx="708" cy="295"/>
                  </a:xfrm>
                  <a:custGeom>
                    <a:avLst/>
                    <a:gdLst>
                      <a:gd name="T0" fmla="*/ 12 w 752"/>
                      <a:gd name="T1" fmla="*/ 2 h 393"/>
                      <a:gd name="T2" fmla="*/ 50 w 752"/>
                      <a:gd name="T3" fmla="*/ 2 h 393"/>
                      <a:gd name="T4" fmla="*/ 77 w 752"/>
                      <a:gd name="T5" fmla="*/ 2 h 393"/>
                      <a:gd name="T6" fmla="*/ 89 w 752"/>
                      <a:gd name="T7" fmla="*/ 2 h 393"/>
                      <a:gd name="T8" fmla="*/ 124 w 752"/>
                      <a:gd name="T9" fmla="*/ 2 h 393"/>
                      <a:gd name="T10" fmla="*/ 133 w 752"/>
                      <a:gd name="T11" fmla="*/ 2 h 393"/>
                      <a:gd name="T12" fmla="*/ 84 w 752"/>
                      <a:gd name="T13" fmla="*/ 2 h 393"/>
                      <a:gd name="T14" fmla="*/ 14 w 752"/>
                      <a:gd name="T15" fmla="*/ 2 h 393"/>
                      <a:gd name="T16" fmla="*/ 8 w 752"/>
                      <a:gd name="T17" fmla="*/ 2 h 393"/>
                      <a:gd name="T18" fmla="*/ 21 w 752"/>
                      <a:gd name="T19" fmla="*/ 2 h 393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752" h="393">
                        <a:moveTo>
                          <a:pt x="66" y="233"/>
                        </a:moveTo>
                        <a:cubicBezTo>
                          <a:pt x="139" y="242"/>
                          <a:pt x="212" y="252"/>
                          <a:pt x="270" y="278"/>
                        </a:cubicBezTo>
                        <a:cubicBezTo>
                          <a:pt x="328" y="304"/>
                          <a:pt x="377" y="391"/>
                          <a:pt x="414" y="392"/>
                        </a:cubicBezTo>
                        <a:cubicBezTo>
                          <a:pt x="451" y="393"/>
                          <a:pt x="447" y="335"/>
                          <a:pt x="490" y="286"/>
                        </a:cubicBezTo>
                        <a:cubicBezTo>
                          <a:pt x="533" y="237"/>
                          <a:pt x="634" y="137"/>
                          <a:pt x="672" y="96"/>
                        </a:cubicBezTo>
                        <a:cubicBezTo>
                          <a:pt x="710" y="55"/>
                          <a:pt x="752" y="56"/>
                          <a:pt x="717" y="43"/>
                        </a:cubicBezTo>
                        <a:cubicBezTo>
                          <a:pt x="682" y="30"/>
                          <a:pt x="567" y="0"/>
                          <a:pt x="460" y="20"/>
                        </a:cubicBezTo>
                        <a:cubicBezTo>
                          <a:pt x="353" y="40"/>
                          <a:pt x="146" y="137"/>
                          <a:pt x="73" y="164"/>
                        </a:cubicBezTo>
                        <a:cubicBezTo>
                          <a:pt x="0" y="191"/>
                          <a:pt x="14" y="169"/>
                          <a:pt x="20" y="179"/>
                        </a:cubicBezTo>
                        <a:cubicBezTo>
                          <a:pt x="26" y="189"/>
                          <a:pt x="90" y="217"/>
                          <a:pt x="111" y="225"/>
                        </a:cubicBezTo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path path="rect">
                      <a:fillToRect l="50000" t="50000" r="50000" b="50000"/>
                    </a:path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63" name="Rectangle 274"/>
                  <p:cNvSpPr>
                    <a:spLocks noChangeArrowheads="1"/>
                  </p:cNvSpPr>
                  <p:nvPr/>
                </p:nvSpPr>
                <p:spPr bwMode="auto">
                  <a:xfrm rot="-2412069">
                    <a:off x="2318" y="1837"/>
                    <a:ext cx="441" cy="37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292929"/>
                      </a:gs>
                    </a:gsLst>
                    <a:lin ang="2700000" scaled="1"/>
                  </a:gra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4" name="AutoShape 27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290" y="1701"/>
                    <a:ext cx="96" cy="331"/>
                  </a:xfrm>
                  <a:prstGeom prst="moon">
                    <a:avLst>
                      <a:gd name="adj" fmla="val 87500"/>
                    </a:avLst>
                  </a:prstGeom>
                  <a:gradFill rotWithShape="0">
                    <a:gsLst>
                      <a:gs pos="0">
                        <a:srgbClr val="C0C0C0"/>
                      </a:gs>
                      <a:gs pos="100000">
                        <a:srgbClr val="5F5F5F"/>
                      </a:gs>
                    </a:gsLst>
                    <a:path path="rect">
                      <a:fillToRect l="50000" t="50000" r="50000" b="50000"/>
                    </a:path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5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1388" y="1771"/>
                    <a:ext cx="497" cy="167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5F5F5F"/>
                      </a:gs>
                      <a:gs pos="50000">
                        <a:srgbClr val="DDDDDD"/>
                      </a:gs>
                      <a:gs pos="100000">
                        <a:srgbClr val="5F5F5F"/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509" name="AutoShape 277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1174" y="1886"/>
                    <a:ext cx="388" cy="87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777777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7967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3362" y="1833"/>
                    <a:ext cx="877" cy="5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0000"/>
                      </a:gs>
                      <a:gs pos="50000">
                        <a:srgbClr val="C0C0C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8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3659" y="1771"/>
                    <a:ext cx="362" cy="17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5F5F5F"/>
                      </a:gs>
                      <a:gs pos="50000">
                        <a:srgbClr val="DDDDDD"/>
                      </a:gs>
                      <a:gs pos="100000">
                        <a:srgbClr val="5F5F5F"/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512" name="AutoShape 280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3685" y="1816"/>
                    <a:ext cx="386" cy="89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DDDDDD"/>
                      </a:gs>
                      <a:gs pos="100000">
                        <a:srgbClr val="5F5F5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7970" name="AutoShape 28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4113" y="1662"/>
                    <a:ext cx="317" cy="389"/>
                  </a:xfrm>
                  <a:prstGeom prst="moon">
                    <a:avLst>
                      <a:gd name="adj" fmla="val 75727"/>
                    </a:avLst>
                  </a:pr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000000"/>
                      </a:gs>
                    </a:gsLst>
                    <a:path path="rect">
                      <a:fillToRect l="50000" t="50000" r="50000" b="50000"/>
                    </a:path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1" name="AutoShape 282"/>
                  <p:cNvSpPr>
                    <a:spLocks noChangeArrowheads="1"/>
                  </p:cNvSpPr>
                  <p:nvPr/>
                </p:nvSpPr>
                <p:spPr bwMode="auto">
                  <a:xfrm rot="5400000" flipH="1">
                    <a:off x="2021" y="1774"/>
                    <a:ext cx="137" cy="15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153 w 21600"/>
                      <a:gd name="T13" fmla="*/ 3106 h 21600"/>
                      <a:gd name="T14" fmla="*/ 18447 w 21600"/>
                      <a:gd name="T15" fmla="*/ 1849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644" y="21600"/>
                        </a:lnTo>
                        <a:lnTo>
                          <a:pt x="18956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27272"/>
                      </a:gs>
                      <a:gs pos="50000">
                        <a:srgbClr val="DDDDDD"/>
                      </a:gs>
                      <a:gs pos="100000">
                        <a:srgbClr val="727272"/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972" name="Arc 283"/>
                  <p:cNvSpPr>
                    <a:spLocks/>
                  </p:cNvSpPr>
                  <p:nvPr/>
                </p:nvSpPr>
                <p:spPr bwMode="auto">
                  <a:xfrm>
                    <a:off x="1948" y="1409"/>
                    <a:ext cx="1533" cy="453"/>
                  </a:xfrm>
                  <a:custGeom>
                    <a:avLst/>
                    <a:gdLst>
                      <a:gd name="T0" fmla="*/ 0 w 36722"/>
                      <a:gd name="T1" fmla="*/ 0 h 21600"/>
                      <a:gd name="T2" fmla="*/ 0 w 36722"/>
                      <a:gd name="T3" fmla="*/ 0 h 21600"/>
                      <a:gd name="T4" fmla="*/ 0 w 36722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722" h="21600" fill="none" extrusionOk="0">
                        <a:moveTo>
                          <a:pt x="-1" y="10442"/>
                        </a:moveTo>
                        <a:cubicBezTo>
                          <a:pt x="3909" y="3961"/>
                          <a:pt x="10926" y="0"/>
                          <a:pt x="18495" y="0"/>
                        </a:cubicBezTo>
                        <a:cubicBezTo>
                          <a:pt x="25882" y="0"/>
                          <a:pt x="32757" y="3775"/>
                          <a:pt x="36721" y="10009"/>
                        </a:cubicBezTo>
                      </a:path>
                      <a:path w="36722" h="21600" stroke="0" extrusionOk="0">
                        <a:moveTo>
                          <a:pt x="-1" y="10442"/>
                        </a:moveTo>
                        <a:cubicBezTo>
                          <a:pt x="3909" y="3961"/>
                          <a:pt x="10926" y="0"/>
                          <a:pt x="18495" y="0"/>
                        </a:cubicBezTo>
                        <a:cubicBezTo>
                          <a:pt x="25882" y="0"/>
                          <a:pt x="32757" y="3775"/>
                          <a:pt x="36721" y="10009"/>
                        </a:cubicBezTo>
                        <a:lnTo>
                          <a:pt x="18495" y="21600"/>
                        </a:lnTo>
                        <a:lnTo>
                          <a:pt x="-1" y="10442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973" name="Arc 284"/>
                  <p:cNvSpPr>
                    <a:spLocks/>
                  </p:cNvSpPr>
                  <p:nvPr/>
                </p:nvSpPr>
                <p:spPr bwMode="auto">
                  <a:xfrm>
                    <a:off x="1985" y="1856"/>
                    <a:ext cx="1515" cy="444"/>
                  </a:xfrm>
                  <a:custGeom>
                    <a:avLst/>
                    <a:gdLst>
                      <a:gd name="T0" fmla="*/ 0 w 36307"/>
                      <a:gd name="T1" fmla="*/ 0 h 21600"/>
                      <a:gd name="T2" fmla="*/ 0 w 36307"/>
                      <a:gd name="T3" fmla="*/ 0 h 21600"/>
                      <a:gd name="T4" fmla="*/ 0 w 36307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307" h="21600" fill="none" extrusionOk="0">
                        <a:moveTo>
                          <a:pt x="36307" y="11424"/>
                        </a:moveTo>
                        <a:cubicBezTo>
                          <a:pt x="32363" y="17753"/>
                          <a:pt x="25433" y="21600"/>
                          <a:pt x="17976" y="21600"/>
                        </a:cubicBezTo>
                        <a:cubicBezTo>
                          <a:pt x="10751" y="21600"/>
                          <a:pt x="4005" y="17988"/>
                          <a:pt x="0" y="11975"/>
                        </a:cubicBezTo>
                      </a:path>
                      <a:path w="36307" h="21600" stroke="0" extrusionOk="0">
                        <a:moveTo>
                          <a:pt x="36307" y="11424"/>
                        </a:moveTo>
                        <a:cubicBezTo>
                          <a:pt x="32363" y="17753"/>
                          <a:pt x="25433" y="21600"/>
                          <a:pt x="17976" y="21600"/>
                        </a:cubicBezTo>
                        <a:cubicBezTo>
                          <a:pt x="10751" y="21600"/>
                          <a:pt x="4005" y="17988"/>
                          <a:pt x="0" y="11975"/>
                        </a:cubicBezTo>
                        <a:lnTo>
                          <a:pt x="17976" y="0"/>
                        </a:lnTo>
                        <a:lnTo>
                          <a:pt x="36307" y="11424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974" name="Line 2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19" y="1612"/>
                    <a:ext cx="635" cy="5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75" name="Line 286"/>
                  <p:cNvSpPr>
                    <a:spLocks noChangeShapeType="1"/>
                  </p:cNvSpPr>
                  <p:nvPr/>
                </p:nvSpPr>
                <p:spPr bwMode="auto">
                  <a:xfrm>
                    <a:off x="1306" y="2045"/>
                    <a:ext cx="705" cy="6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76" name="Line 287"/>
                  <p:cNvSpPr>
                    <a:spLocks noChangeShapeType="1"/>
                  </p:cNvSpPr>
                  <p:nvPr/>
                </p:nvSpPr>
                <p:spPr bwMode="auto">
                  <a:xfrm>
                    <a:off x="3483" y="1612"/>
                    <a:ext cx="646" cy="5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77" name="Line 2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05" y="2038"/>
                    <a:ext cx="680" cy="5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912" name="WordArt 289"/>
                <p:cNvSpPr>
                  <a:spLocks noChangeArrowheads="1" noChangeShapeType="1"/>
                </p:cNvSpPr>
                <p:nvPr/>
              </p:nvSpPr>
              <p:spPr bwMode="auto">
                <a:xfrm rot="16200000" flipH="1">
                  <a:off x="714" y="859"/>
                  <a:ext cx="91" cy="6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>
                      <a:ln w="38100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solidFill>
                        <a:schemeClr val="tx2"/>
                      </a:solidFill>
                      <a:latin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37913" name="Line 290"/>
                <p:cNvSpPr>
                  <a:spLocks noChangeShapeType="1"/>
                </p:cNvSpPr>
                <p:nvPr/>
              </p:nvSpPr>
              <p:spPr bwMode="auto">
                <a:xfrm flipH="1">
                  <a:off x="723" y="2822"/>
                  <a:ext cx="96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14" name="Line 29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689" y="2041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15" name="Oval 292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707" y="2102"/>
                  <a:ext cx="36" cy="3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16" name="Line 293"/>
                <p:cNvSpPr>
                  <a:spLocks noChangeShapeType="1"/>
                </p:cNvSpPr>
                <p:nvPr/>
              </p:nvSpPr>
              <p:spPr bwMode="auto">
                <a:xfrm rot="-5400000" flipH="1" flipV="1">
                  <a:off x="714" y="2120"/>
                  <a:ext cx="2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17" name="Line 29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689" y="1890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18" name="Oval 295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707" y="1951"/>
                  <a:ext cx="36" cy="3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19" name="Line 296"/>
                <p:cNvSpPr>
                  <a:spLocks noChangeShapeType="1"/>
                </p:cNvSpPr>
                <p:nvPr/>
              </p:nvSpPr>
              <p:spPr bwMode="auto">
                <a:xfrm rot="-5400000" flipH="1" flipV="1">
                  <a:off x="714" y="1969"/>
                  <a:ext cx="2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20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727" y="1836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21" name="Oval 298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744" y="1897"/>
                  <a:ext cx="37" cy="3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2" name="Line 299"/>
                <p:cNvSpPr>
                  <a:spLocks noChangeShapeType="1"/>
                </p:cNvSpPr>
                <p:nvPr/>
              </p:nvSpPr>
              <p:spPr bwMode="auto">
                <a:xfrm rot="-5400000" flipH="1" flipV="1">
                  <a:off x="751" y="1915"/>
                  <a:ext cx="2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23" name="Line 30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782" y="2040"/>
                  <a:ext cx="7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24" name="Oval 301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800" y="2101"/>
                  <a:ext cx="36" cy="32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5" name="Line 302"/>
                <p:cNvSpPr>
                  <a:spLocks noChangeShapeType="1"/>
                </p:cNvSpPr>
                <p:nvPr/>
              </p:nvSpPr>
              <p:spPr bwMode="auto">
                <a:xfrm rot="-5400000" flipH="1" flipV="1">
                  <a:off x="808" y="2117"/>
                  <a:ext cx="22" cy="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26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731" y="1997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27" name="Oval 304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748" y="2058"/>
                  <a:ext cx="37" cy="3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8" name="Line 305"/>
                <p:cNvSpPr>
                  <a:spLocks noChangeShapeType="1"/>
                </p:cNvSpPr>
                <p:nvPr/>
              </p:nvSpPr>
              <p:spPr bwMode="auto">
                <a:xfrm rot="-5400000" flipH="1" flipV="1">
                  <a:off x="755" y="2076"/>
                  <a:ext cx="2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7929" name="Group 306"/>
                <p:cNvGrpSpPr>
                  <a:grpSpLocks/>
                </p:cNvGrpSpPr>
                <p:nvPr/>
              </p:nvGrpSpPr>
              <p:grpSpPr bwMode="auto">
                <a:xfrm rot="16200000" flipH="1">
                  <a:off x="760" y="1637"/>
                  <a:ext cx="424" cy="435"/>
                  <a:chOff x="2353" y="2032"/>
                  <a:chExt cx="852" cy="963"/>
                </a:xfrm>
              </p:grpSpPr>
              <p:grpSp>
                <p:nvGrpSpPr>
                  <p:cNvPr id="37936" name="Group 307"/>
                  <p:cNvGrpSpPr>
                    <a:grpSpLocks/>
                  </p:cNvGrpSpPr>
                  <p:nvPr/>
                </p:nvGrpSpPr>
                <p:grpSpPr bwMode="auto">
                  <a:xfrm rot="20713421" flipH="1">
                    <a:off x="2666" y="2091"/>
                    <a:ext cx="209" cy="904"/>
                    <a:chOff x="871" y="2714"/>
                    <a:chExt cx="209" cy="904"/>
                  </a:xfrm>
                </p:grpSpPr>
                <p:sp>
                  <p:nvSpPr>
                    <p:cNvPr id="37949" name="Freeform 308"/>
                    <p:cNvSpPr>
                      <a:spLocks/>
                    </p:cNvSpPr>
                    <p:nvPr/>
                  </p:nvSpPr>
                  <p:spPr bwMode="auto">
                    <a:xfrm rot="15506539" flipV="1">
                      <a:off x="614" y="3132"/>
                      <a:ext cx="712" cy="40"/>
                    </a:xfrm>
                    <a:custGeom>
                      <a:avLst/>
                      <a:gdLst>
                        <a:gd name="T0" fmla="*/ 0 w 5040"/>
                        <a:gd name="T1" fmla="*/ 0 h 1016"/>
                        <a:gd name="T2" fmla="*/ 0 w 5040"/>
                        <a:gd name="T3" fmla="*/ 0 h 1016"/>
                        <a:gd name="T4" fmla="*/ 0 w 5040"/>
                        <a:gd name="T5" fmla="*/ 0 h 1016"/>
                        <a:gd name="T6" fmla="*/ 0 w 5040"/>
                        <a:gd name="T7" fmla="*/ 0 h 1016"/>
                        <a:gd name="T8" fmla="*/ 0 w 5040"/>
                        <a:gd name="T9" fmla="*/ 0 h 1016"/>
                        <a:gd name="T10" fmla="*/ 0 w 5040"/>
                        <a:gd name="T11" fmla="*/ 0 h 1016"/>
                        <a:gd name="T12" fmla="*/ 0 w 5040"/>
                        <a:gd name="T13" fmla="*/ 0 h 1016"/>
                        <a:gd name="T14" fmla="*/ 0 w 5040"/>
                        <a:gd name="T15" fmla="*/ 0 h 1016"/>
                        <a:gd name="T16" fmla="*/ 0 w 5040"/>
                        <a:gd name="T17" fmla="*/ 0 h 1016"/>
                        <a:gd name="T18" fmla="*/ 0 w 5040"/>
                        <a:gd name="T19" fmla="*/ 0 h 1016"/>
                        <a:gd name="T20" fmla="*/ 0 w 5040"/>
                        <a:gd name="T21" fmla="*/ 0 h 1016"/>
                        <a:gd name="T22" fmla="*/ 0 w 5040"/>
                        <a:gd name="T23" fmla="*/ 0 h 1016"/>
                        <a:gd name="T24" fmla="*/ 0 w 5040"/>
                        <a:gd name="T25" fmla="*/ 0 h 101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0" t="0" r="r" b="b"/>
                      <a:pathLst>
                        <a:path w="5040" h="1016">
                          <a:moveTo>
                            <a:pt x="0" y="8"/>
                          </a:moveTo>
                          <a:cubicBezTo>
                            <a:pt x="148" y="512"/>
                            <a:pt x="296" y="1016"/>
                            <a:pt x="432" y="1016"/>
                          </a:cubicBezTo>
                          <a:cubicBezTo>
                            <a:pt x="568" y="1016"/>
                            <a:pt x="680" y="16"/>
                            <a:pt x="816" y="8"/>
                          </a:cubicBezTo>
                          <a:cubicBezTo>
                            <a:pt x="952" y="0"/>
                            <a:pt x="1104" y="968"/>
                            <a:pt x="1248" y="968"/>
                          </a:cubicBezTo>
                          <a:cubicBezTo>
                            <a:pt x="1392" y="968"/>
                            <a:pt x="1536" y="0"/>
                            <a:pt x="1680" y="8"/>
                          </a:cubicBezTo>
                          <a:cubicBezTo>
                            <a:pt x="1824" y="16"/>
                            <a:pt x="1976" y="1016"/>
                            <a:pt x="2112" y="1016"/>
                          </a:cubicBezTo>
                          <a:cubicBezTo>
                            <a:pt x="2248" y="1016"/>
                            <a:pt x="2360" y="8"/>
                            <a:pt x="2496" y="8"/>
                          </a:cubicBezTo>
                          <a:cubicBezTo>
                            <a:pt x="2632" y="8"/>
                            <a:pt x="2784" y="1016"/>
                            <a:pt x="2928" y="1016"/>
                          </a:cubicBezTo>
                          <a:cubicBezTo>
                            <a:pt x="3072" y="1016"/>
                            <a:pt x="3216" y="16"/>
                            <a:pt x="3360" y="8"/>
                          </a:cubicBezTo>
                          <a:cubicBezTo>
                            <a:pt x="3504" y="0"/>
                            <a:pt x="3656" y="968"/>
                            <a:pt x="3792" y="968"/>
                          </a:cubicBezTo>
                          <a:cubicBezTo>
                            <a:pt x="3928" y="968"/>
                            <a:pt x="4040" y="0"/>
                            <a:pt x="4176" y="8"/>
                          </a:cubicBezTo>
                          <a:cubicBezTo>
                            <a:pt x="4312" y="16"/>
                            <a:pt x="4464" y="1016"/>
                            <a:pt x="4608" y="1016"/>
                          </a:cubicBezTo>
                          <a:cubicBezTo>
                            <a:pt x="4752" y="1016"/>
                            <a:pt x="4896" y="512"/>
                            <a:pt x="5040" y="8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50" name="Line 30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8" y="3478"/>
                      <a:ext cx="42" cy="2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51" name="Line 3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9" y="3474"/>
                      <a:ext cx="27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52" name="Line 31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03" y="2790"/>
                      <a:ext cx="20" cy="3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53" name="Line 312"/>
                    <p:cNvSpPr>
                      <a:spLocks noChangeShapeType="1"/>
                    </p:cNvSpPr>
                    <p:nvPr/>
                  </p:nvSpPr>
                  <p:spPr bwMode="auto">
                    <a:xfrm rot="342559">
                      <a:off x="871" y="2714"/>
                      <a:ext cx="36" cy="117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7937" name="Group 313"/>
                  <p:cNvGrpSpPr>
                    <a:grpSpLocks/>
                  </p:cNvGrpSpPr>
                  <p:nvPr/>
                </p:nvGrpSpPr>
                <p:grpSpPr bwMode="auto">
                  <a:xfrm rot="2255197">
                    <a:off x="2353" y="2078"/>
                    <a:ext cx="209" cy="904"/>
                    <a:chOff x="871" y="2714"/>
                    <a:chExt cx="209" cy="904"/>
                  </a:xfrm>
                </p:grpSpPr>
                <p:sp>
                  <p:nvSpPr>
                    <p:cNvPr id="37944" name="Freeform 314"/>
                    <p:cNvSpPr>
                      <a:spLocks/>
                    </p:cNvSpPr>
                    <p:nvPr/>
                  </p:nvSpPr>
                  <p:spPr bwMode="auto">
                    <a:xfrm rot="15506539" flipV="1">
                      <a:off x="614" y="3132"/>
                      <a:ext cx="712" cy="40"/>
                    </a:xfrm>
                    <a:custGeom>
                      <a:avLst/>
                      <a:gdLst>
                        <a:gd name="T0" fmla="*/ 0 w 5040"/>
                        <a:gd name="T1" fmla="*/ 0 h 1016"/>
                        <a:gd name="T2" fmla="*/ 0 w 5040"/>
                        <a:gd name="T3" fmla="*/ 0 h 1016"/>
                        <a:gd name="T4" fmla="*/ 0 w 5040"/>
                        <a:gd name="T5" fmla="*/ 0 h 1016"/>
                        <a:gd name="T6" fmla="*/ 0 w 5040"/>
                        <a:gd name="T7" fmla="*/ 0 h 1016"/>
                        <a:gd name="T8" fmla="*/ 0 w 5040"/>
                        <a:gd name="T9" fmla="*/ 0 h 1016"/>
                        <a:gd name="T10" fmla="*/ 0 w 5040"/>
                        <a:gd name="T11" fmla="*/ 0 h 1016"/>
                        <a:gd name="T12" fmla="*/ 0 w 5040"/>
                        <a:gd name="T13" fmla="*/ 0 h 1016"/>
                        <a:gd name="T14" fmla="*/ 0 w 5040"/>
                        <a:gd name="T15" fmla="*/ 0 h 1016"/>
                        <a:gd name="T16" fmla="*/ 0 w 5040"/>
                        <a:gd name="T17" fmla="*/ 0 h 1016"/>
                        <a:gd name="T18" fmla="*/ 0 w 5040"/>
                        <a:gd name="T19" fmla="*/ 0 h 1016"/>
                        <a:gd name="T20" fmla="*/ 0 w 5040"/>
                        <a:gd name="T21" fmla="*/ 0 h 1016"/>
                        <a:gd name="T22" fmla="*/ 0 w 5040"/>
                        <a:gd name="T23" fmla="*/ 0 h 1016"/>
                        <a:gd name="T24" fmla="*/ 0 w 5040"/>
                        <a:gd name="T25" fmla="*/ 0 h 101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0" t="0" r="r" b="b"/>
                      <a:pathLst>
                        <a:path w="5040" h="1016">
                          <a:moveTo>
                            <a:pt x="0" y="8"/>
                          </a:moveTo>
                          <a:cubicBezTo>
                            <a:pt x="148" y="512"/>
                            <a:pt x="296" y="1016"/>
                            <a:pt x="432" y="1016"/>
                          </a:cubicBezTo>
                          <a:cubicBezTo>
                            <a:pt x="568" y="1016"/>
                            <a:pt x="680" y="16"/>
                            <a:pt x="816" y="8"/>
                          </a:cubicBezTo>
                          <a:cubicBezTo>
                            <a:pt x="952" y="0"/>
                            <a:pt x="1104" y="968"/>
                            <a:pt x="1248" y="968"/>
                          </a:cubicBezTo>
                          <a:cubicBezTo>
                            <a:pt x="1392" y="968"/>
                            <a:pt x="1536" y="0"/>
                            <a:pt x="1680" y="8"/>
                          </a:cubicBezTo>
                          <a:cubicBezTo>
                            <a:pt x="1824" y="16"/>
                            <a:pt x="1976" y="1016"/>
                            <a:pt x="2112" y="1016"/>
                          </a:cubicBezTo>
                          <a:cubicBezTo>
                            <a:pt x="2248" y="1016"/>
                            <a:pt x="2360" y="8"/>
                            <a:pt x="2496" y="8"/>
                          </a:cubicBezTo>
                          <a:cubicBezTo>
                            <a:pt x="2632" y="8"/>
                            <a:pt x="2784" y="1016"/>
                            <a:pt x="2928" y="1016"/>
                          </a:cubicBezTo>
                          <a:cubicBezTo>
                            <a:pt x="3072" y="1016"/>
                            <a:pt x="3216" y="16"/>
                            <a:pt x="3360" y="8"/>
                          </a:cubicBezTo>
                          <a:cubicBezTo>
                            <a:pt x="3504" y="0"/>
                            <a:pt x="3656" y="968"/>
                            <a:pt x="3792" y="968"/>
                          </a:cubicBezTo>
                          <a:cubicBezTo>
                            <a:pt x="3928" y="968"/>
                            <a:pt x="4040" y="0"/>
                            <a:pt x="4176" y="8"/>
                          </a:cubicBezTo>
                          <a:cubicBezTo>
                            <a:pt x="4312" y="16"/>
                            <a:pt x="4464" y="1016"/>
                            <a:pt x="4608" y="1016"/>
                          </a:cubicBezTo>
                          <a:cubicBezTo>
                            <a:pt x="4752" y="1016"/>
                            <a:pt x="4896" y="512"/>
                            <a:pt x="5040" y="8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45" name="Line 3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8" y="3478"/>
                      <a:ext cx="42" cy="2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46" name="Line 3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9" y="3474"/>
                      <a:ext cx="27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47" name="Line 31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03" y="2790"/>
                      <a:ext cx="20" cy="3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48" name="Line 318"/>
                    <p:cNvSpPr>
                      <a:spLocks noChangeShapeType="1"/>
                    </p:cNvSpPr>
                    <p:nvPr/>
                  </p:nvSpPr>
                  <p:spPr bwMode="auto">
                    <a:xfrm rot="342559">
                      <a:off x="871" y="2714"/>
                      <a:ext cx="36" cy="117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7938" name="Group 319"/>
                  <p:cNvGrpSpPr>
                    <a:grpSpLocks/>
                  </p:cNvGrpSpPr>
                  <p:nvPr/>
                </p:nvGrpSpPr>
                <p:grpSpPr bwMode="auto">
                  <a:xfrm rot="-1262476">
                    <a:off x="2996" y="2032"/>
                    <a:ext cx="209" cy="904"/>
                    <a:chOff x="871" y="2714"/>
                    <a:chExt cx="209" cy="904"/>
                  </a:xfrm>
                </p:grpSpPr>
                <p:sp>
                  <p:nvSpPr>
                    <p:cNvPr id="37939" name="Freeform 320"/>
                    <p:cNvSpPr>
                      <a:spLocks/>
                    </p:cNvSpPr>
                    <p:nvPr/>
                  </p:nvSpPr>
                  <p:spPr bwMode="auto">
                    <a:xfrm rot="15506539" flipV="1">
                      <a:off x="614" y="3132"/>
                      <a:ext cx="712" cy="40"/>
                    </a:xfrm>
                    <a:custGeom>
                      <a:avLst/>
                      <a:gdLst>
                        <a:gd name="T0" fmla="*/ 0 w 5040"/>
                        <a:gd name="T1" fmla="*/ 0 h 1016"/>
                        <a:gd name="T2" fmla="*/ 0 w 5040"/>
                        <a:gd name="T3" fmla="*/ 0 h 1016"/>
                        <a:gd name="T4" fmla="*/ 0 w 5040"/>
                        <a:gd name="T5" fmla="*/ 0 h 1016"/>
                        <a:gd name="T6" fmla="*/ 0 w 5040"/>
                        <a:gd name="T7" fmla="*/ 0 h 1016"/>
                        <a:gd name="T8" fmla="*/ 0 w 5040"/>
                        <a:gd name="T9" fmla="*/ 0 h 1016"/>
                        <a:gd name="T10" fmla="*/ 0 w 5040"/>
                        <a:gd name="T11" fmla="*/ 0 h 1016"/>
                        <a:gd name="T12" fmla="*/ 0 w 5040"/>
                        <a:gd name="T13" fmla="*/ 0 h 1016"/>
                        <a:gd name="T14" fmla="*/ 0 w 5040"/>
                        <a:gd name="T15" fmla="*/ 0 h 1016"/>
                        <a:gd name="T16" fmla="*/ 0 w 5040"/>
                        <a:gd name="T17" fmla="*/ 0 h 1016"/>
                        <a:gd name="T18" fmla="*/ 0 w 5040"/>
                        <a:gd name="T19" fmla="*/ 0 h 1016"/>
                        <a:gd name="T20" fmla="*/ 0 w 5040"/>
                        <a:gd name="T21" fmla="*/ 0 h 1016"/>
                        <a:gd name="T22" fmla="*/ 0 w 5040"/>
                        <a:gd name="T23" fmla="*/ 0 h 1016"/>
                        <a:gd name="T24" fmla="*/ 0 w 5040"/>
                        <a:gd name="T25" fmla="*/ 0 h 101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0" t="0" r="r" b="b"/>
                      <a:pathLst>
                        <a:path w="5040" h="1016">
                          <a:moveTo>
                            <a:pt x="0" y="8"/>
                          </a:moveTo>
                          <a:cubicBezTo>
                            <a:pt x="148" y="512"/>
                            <a:pt x="296" y="1016"/>
                            <a:pt x="432" y="1016"/>
                          </a:cubicBezTo>
                          <a:cubicBezTo>
                            <a:pt x="568" y="1016"/>
                            <a:pt x="680" y="16"/>
                            <a:pt x="816" y="8"/>
                          </a:cubicBezTo>
                          <a:cubicBezTo>
                            <a:pt x="952" y="0"/>
                            <a:pt x="1104" y="968"/>
                            <a:pt x="1248" y="968"/>
                          </a:cubicBezTo>
                          <a:cubicBezTo>
                            <a:pt x="1392" y="968"/>
                            <a:pt x="1536" y="0"/>
                            <a:pt x="1680" y="8"/>
                          </a:cubicBezTo>
                          <a:cubicBezTo>
                            <a:pt x="1824" y="16"/>
                            <a:pt x="1976" y="1016"/>
                            <a:pt x="2112" y="1016"/>
                          </a:cubicBezTo>
                          <a:cubicBezTo>
                            <a:pt x="2248" y="1016"/>
                            <a:pt x="2360" y="8"/>
                            <a:pt x="2496" y="8"/>
                          </a:cubicBezTo>
                          <a:cubicBezTo>
                            <a:pt x="2632" y="8"/>
                            <a:pt x="2784" y="1016"/>
                            <a:pt x="2928" y="1016"/>
                          </a:cubicBezTo>
                          <a:cubicBezTo>
                            <a:pt x="3072" y="1016"/>
                            <a:pt x="3216" y="16"/>
                            <a:pt x="3360" y="8"/>
                          </a:cubicBezTo>
                          <a:cubicBezTo>
                            <a:pt x="3504" y="0"/>
                            <a:pt x="3656" y="968"/>
                            <a:pt x="3792" y="968"/>
                          </a:cubicBezTo>
                          <a:cubicBezTo>
                            <a:pt x="3928" y="968"/>
                            <a:pt x="4040" y="0"/>
                            <a:pt x="4176" y="8"/>
                          </a:cubicBezTo>
                          <a:cubicBezTo>
                            <a:pt x="4312" y="16"/>
                            <a:pt x="4464" y="1016"/>
                            <a:pt x="4608" y="1016"/>
                          </a:cubicBezTo>
                          <a:cubicBezTo>
                            <a:pt x="4752" y="1016"/>
                            <a:pt x="4896" y="512"/>
                            <a:pt x="5040" y="8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40" name="Line 3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8" y="3478"/>
                      <a:ext cx="42" cy="2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41" name="Line 3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9" y="3474"/>
                      <a:ext cx="27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42" name="Line 32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03" y="2790"/>
                      <a:ext cx="20" cy="3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bg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43" name="Line 324"/>
                    <p:cNvSpPr>
                      <a:spLocks noChangeShapeType="1"/>
                    </p:cNvSpPr>
                    <p:nvPr/>
                  </p:nvSpPr>
                  <p:spPr bwMode="auto">
                    <a:xfrm rot="342559">
                      <a:off x="871" y="2714"/>
                      <a:ext cx="36" cy="117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37930" name="Line 32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767" y="1882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31" name="Oval 326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785" y="1943"/>
                  <a:ext cx="36" cy="3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2" name="Line 327"/>
                <p:cNvSpPr>
                  <a:spLocks noChangeShapeType="1"/>
                </p:cNvSpPr>
                <p:nvPr/>
              </p:nvSpPr>
              <p:spPr bwMode="auto">
                <a:xfrm rot="-5400000" flipH="1" flipV="1">
                  <a:off x="792" y="1961"/>
                  <a:ext cx="2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33" name="Line 3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787" y="1772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34" name="Oval 329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805" y="1833"/>
                  <a:ext cx="36" cy="3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5" name="Line 330"/>
                <p:cNvSpPr>
                  <a:spLocks noChangeShapeType="1"/>
                </p:cNvSpPr>
                <p:nvPr/>
              </p:nvSpPr>
              <p:spPr bwMode="auto">
                <a:xfrm rot="-5400000" flipH="1" flipV="1">
                  <a:off x="812" y="1851"/>
                  <a:ext cx="2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897" name="Rectangle 331" descr="深色上对角线"/>
              <p:cNvSpPr>
                <a:spLocks noChangeArrowheads="1"/>
              </p:cNvSpPr>
              <p:nvPr/>
            </p:nvSpPr>
            <p:spPr bwMode="auto">
              <a:xfrm>
                <a:off x="840" y="950"/>
                <a:ext cx="82" cy="2373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898" name="AutoShape 332"/>
              <p:cNvSpPr>
                <a:spLocks noChangeArrowheads="1"/>
              </p:cNvSpPr>
              <p:nvPr/>
            </p:nvSpPr>
            <p:spPr bwMode="auto">
              <a:xfrm rot="5400000">
                <a:off x="798" y="2024"/>
                <a:ext cx="166" cy="1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54 w 21600"/>
                  <a:gd name="T13" fmla="*/ 4508 h 21600"/>
                  <a:gd name="T14" fmla="*/ 17046 w 21600"/>
                  <a:gd name="T15" fmla="*/ 1709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899" name="Rectangle 333" descr="大纸屑"/>
              <p:cNvSpPr>
                <a:spLocks noChangeArrowheads="1"/>
              </p:cNvSpPr>
              <p:nvPr/>
            </p:nvSpPr>
            <p:spPr bwMode="auto">
              <a:xfrm>
                <a:off x="1325" y="1742"/>
                <a:ext cx="150" cy="739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00" name="Rectangle 334"/>
              <p:cNvSpPr>
                <a:spLocks noChangeArrowheads="1"/>
              </p:cNvSpPr>
              <p:nvPr/>
            </p:nvSpPr>
            <p:spPr bwMode="auto">
              <a:xfrm>
                <a:off x="2736" y="926"/>
                <a:ext cx="40" cy="2411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01" name="Line 335"/>
              <p:cNvSpPr>
                <a:spLocks noChangeShapeType="1"/>
              </p:cNvSpPr>
              <p:nvPr/>
            </p:nvSpPr>
            <p:spPr bwMode="auto">
              <a:xfrm>
                <a:off x="905" y="2071"/>
                <a:ext cx="417" cy="0"/>
              </a:xfrm>
              <a:prstGeom prst="line">
                <a:avLst/>
              </a:prstGeom>
              <a:noFill/>
              <a:ln w="38100">
                <a:solidFill>
                  <a:srgbClr val="969696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2" name="Line 336"/>
              <p:cNvSpPr>
                <a:spLocks noChangeShapeType="1"/>
              </p:cNvSpPr>
              <p:nvPr/>
            </p:nvSpPr>
            <p:spPr bwMode="auto">
              <a:xfrm flipV="1">
                <a:off x="1511" y="1259"/>
                <a:ext cx="1236" cy="775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3" name="Line 337"/>
              <p:cNvSpPr>
                <a:spLocks noChangeShapeType="1"/>
              </p:cNvSpPr>
              <p:nvPr/>
            </p:nvSpPr>
            <p:spPr bwMode="auto">
              <a:xfrm>
                <a:off x="1511" y="2086"/>
                <a:ext cx="1205" cy="0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4" name="Line 338"/>
              <p:cNvSpPr>
                <a:spLocks noChangeShapeType="1"/>
              </p:cNvSpPr>
              <p:nvPr/>
            </p:nvSpPr>
            <p:spPr bwMode="auto">
              <a:xfrm>
                <a:off x="1496" y="2139"/>
                <a:ext cx="1250" cy="682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5" name="Line 339"/>
              <p:cNvSpPr>
                <a:spLocks noChangeShapeType="1"/>
              </p:cNvSpPr>
              <p:nvPr/>
            </p:nvSpPr>
            <p:spPr bwMode="auto">
              <a:xfrm flipV="1">
                <a:off x="1519" y="1700"/>
                <a:ext cx="1206" cy="364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6" name="Line 340"/>
              <p:cNvSpPr>
                <a:spLocks noChangeShapeType="1"/>
              </p:cNvSpPr>
              <p:nvPr/>
            </p:nvSpPr>
            <p:spPr bwMode="auto">
              <a:xfrm>
                <a:off x="1526" y="2116"/>
                <a:ext cx="1199" cy="296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7" name="Text Box 341"/>
              <p:cNvSpPr txBox="1">
                <a:spLocks noChangeArrowheads="1"/>
              </p:cNvSpPr>
              <p:nvPr/>
            </p:nvSpPr>
            <p:spPr bwMode="auto">
              <a:xfrm>
                <a:off x="1156" y="1082"/>
                <a:ext cx="5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zh-CN" altLang="en-US" sz="1800">
                    <a:solidFill>
                      <a:schemeClr val="tx1"/>
                    </a:solidFill>
                    <a:ea typeface="华文中宋" panose="02010600040101010101" pitchFamily="2" charset="-122"/>
                  </a:rPr>
                  <a:t>晶体</a:t>
                </a:r>
              </a:p>
            </p:txBody>
          </p:sp>
          <p:sp>
            <p:nvSpPr>
              <p:cNvPr id="37908" name="Text Box 342"/>
              <p:cNvSpPr txBox="1">
                <a:spLocks noChangeArrowheads="1"/>
              </p:cNvSpPr>
              <p:nvPr/>
            </p:nvSpPr>
            <p:spPr bwMode="auto">
              <a:xfrm>
                <a:off x="910" y="2085"/>
                <a:ext cx="307" cy="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333399"/>
                    </a:solidFill>
                    <a:ea typeface="华文中宋" panose="02010600040101010101" pitchFamily="2" charset="-122"/>
                  </a:rPr>
                  <a:t>X</a:t>
                </a:r>
                <a:r>
                  <a:rPr lang="zh-CN" altLang="en-US" sz="1800">
                    <a:solidFill>
                      <a:schemeClr val="tx1"/>
                    </a:solidFill>
                    <a:ea typeface="华文中宋" panose="02010600040101010101" pitchFamily="2" charset="-122"/>
                  </a:rPr>
                  <a:t>射线</a:t>
                </a:r>
              </a:p>
            </p:txBody>
          </p:sp>
          <p:sp>
            <p:nvSpPr>
              <p:cNvPr id="37909" name="Text Box 343"/>
              <p:cNvSpPr txBox="1">
                <a:spLocks noChangeArrowheads="1"/>
              </p:cNvSpPr>
              <p:nvPr/>
            </p:nvSpPr>
            <p:spPr bwMode="auto">
              <a:xfrm>
                <a:off x="884" y="1373"/>
                <a:ext cx="110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zh-CN" altLang="en-US" sz="1800">
                    <a:solidFill>
                      <a:schemeClr val="tx1"/>
                    </a:solidFill>
                    <a:ea typeface="华文中宋" panose="02010600040101010101" pitchFamily="2" charset="-122"/>
                  </a:rPr>
                  <a:t>（硫化铜）</a:t>
                </a:r>
              </a:p>
            </p:txBody>
          </p:sp>
          <p:sp>
            <p:nvSpPr>
              <p:cNvPr id="37910" name="Text Box 344"/>
              <p:cNvSpPr txBox="1">
                <a:spLocks noChangeArrowheads="1"/>
              </p:cNvSpPr>
              <p:nvPr/>
            </p:nvSpPr>
            <p:spPr bwMode="auto">
              <a:xfrm>
                <a:off x="2801" y="1499"/>
                <a:ext cx="307" cy="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zh-CN" altLang="en-US" sz="1800">
                    <a:solidFill>
                      <a:schemeClr val="tx1"/>
                    </a:solidFill>
                    <a:ea typeface="华文中宋" panose="02010600040101010101" pitchFamily="2" charset="-122"/>
                  </a:rPr>
                  <a:t>记录干板</a:t>
                </a:r>
              </a:p>
            </p:txBody>
          </p:sp>
        </p:grp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autoUpdateAnimBg="0"/>
      <p:bldP spid="95236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95613" y="0"/>
            <a:ext cx="6148387" cy="530225"/>
          </a:xfrm>
        </p:spPr>
        <p:txBody>
          <a:bodyPr/>
          <a:lstStyle/>
          <a:p>
            <a:r>
              <a:rPr lang="zh-CN" altLang="en-US" smtClean="0">
                <a:solidFill>
                  <a:schemeClr val="bg1"/>
                </a:solidFill>
              </a:rPr>
              <a:t>布喇格父子</a:t>
            </a:r>
          </a:p>
        </p:txBody>
      </p:sp>
      <p:sp>
        <p:nvSpPr>
          <p:cNvPr id="38915" name="Rectangle 3" descr="羊皮纸"/>
          <p:cNvSpPr>
            <a:spLocks noChangeArrowheads="1"/>
          </p:cNvSpPr>
          <p:nvPr/>
        </p:nvSpPr>
        <p:spPr bwMode="auto">
          <a:xfrm>
            <a:off x="0" y="4763"/>
            <a:ext cx="9144000" cy="68453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96260" name="Group 4"/>
          <p:cNvGrpSpPr>
            <a:grpSpLocks/>
          </p:cNvGrpSpPr>
          <p:nvPr/>
        </p:nvGrpSpPr>
        <p:grpSpPr bwMode="auto">
          <a:xfrm>
            <a:off x="292100" y="382588"/>
            <a:ext cx="8493125" cy="6162675"/>
            <a:chOff x="184" y="241"/>
            <a:chExt cx="5350" cy="3882"/>
          </a:xfrm>
        </p:grpSpPr>
        <p:grpSp>
          <p:nvGrpSpPr>
            <p:cNvPr id="38917" name="Group 5"/>
            <p:cNvGrpSpPr>
              <a:grpSpLocks/>
            </p:cNvGrpSpPr>
            <p:nvPr/>
          </p:nvGrpSpPr>
          <p:grpSpPr bwMode="auto">
            <a:xfrm>
              <a:off x="184" y="241"/>
              <a:ext cx="1634" cy="3882"/>
              <a:chOff x="137" y="105"/>
              <a:chExt cx="1634" cy="3882"/>
            </a:xfrm>
          </p:grpSpPr>
          <p:sp>
            <p:nvSpPr>
              <p:cNvPr id="39329" name="Rectangle 6" descr="新闻纸"/>
              <p:cNvSpPr>
                <a:spLocks noChangeArrowheads="1"/>
              </p:cNvSpPr>
              <p:nvPr/>
            </p:nvSpPr>
            <p:spPr bwMode="auto">
              <a:xfrm>
                <a:off x="198" y="185"/>
                <a:ext cx="1508" cy="3740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9330" name="Rectangle 7"/>
              <p:cNvSpPr>
                <a:spLocks noChangeArrowheads="1"/>
              </p:cNvSpPr>
              <p:nvPr/>
            </p:nvSpPr>
            <p:spPr bwMode="auto">
              <a:xfrm>
                <a:off x="137" y="105"/>
                <a:ext cx="1634" cy="3882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331" name="Group 8"/>
              <p:cNvGrpSpPr>
                <a:grpSpLocks/>
              </p:cNvGrpSpPr>
              <p:nvPr/>
            </p:nvGrpSpPr>
            <p:grpSpPr bwMode="auto">
              <a:xfrm>
                <a:off x="306" y="223"/>
                <a:ext cx="1294" cy="3611"/>
                <a:chOff x="241" y="442"/>
                <a:chExt cx="1294" cy="3611"/>
              </a:xfrm>
            </p:grpSpPr>
            <p:sp>
              <p:nvSpPr>
                <p:cNvPr id="39332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41" y="442"/>
                  <a:ext cx="1294" cy="36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1800">
                      <a:solidFill>
                        <a:srgbClr val="333399"/>
                      </a:solidFill>
                      <a:ea typeface="华文中宋" panose="02010600040101010101" pitchFamily="2" charset="-122"/>
                    </a:rPr>
                    <a:t>   </a:t>
                  </a:r>
                  <a:r>
                    <a:rPr lang="en-US" altLang="zh-CN" sz="2800" b="1">
                      <a:solidFill>
                        <a:srgbClr val="333399"/>
                      </a:solidFill>
                      <a:ea typeface="华文中宋" panose="02010600040101010101" pitchFamily="2" charset="-122"/>
                    </a:rPr>
                    <a:t>1912</a:t>
                  </a:r>
                  <a:r>
                    <a:rPr lang="zh-CN" altLang="en-US" sz="2800">
                      <a:solidFill>
                        <a:schemeClr val="tx1"/>
                      </a:solidFill>
                      <a:ea typeface="华文中宋" panose="02010600040101010101" pitchFamily="2" charset="-122"/>
                    </a:rPr>
                    <a:t>年，英国物理学家布喇格父子提出 </a:t>
                  </a:r>
                  <a:r>
                    <a:rPr lang="en-US" altLang="zh-CN" sz="2800" b="1">
                      <a:solidFill>
                        <a:srgbClr val="333399"/>
                      </a:solidFill>
                      <a:ea typeface="华文中宋" panose="02010600040101010101" pitchFamily="2" charset="-122"/>
                    </a:rPr>
                    <a:t>X</a:t>
                  </a:r>
                  <a:r>
                    <a:rPr lang="zh-CN" altLang="en-US" sz="2800">
                      <a:solidFill>
                        <a:schemeClr val="tx1"/>
                      </a:solidFill>
                      <a:ea typeface="华文中宋" panose="02010600040101010101" pitchFamily="2" charset="-122"/>
                    </a:rPr>
                    <a:t>射线在晶体上衍射的一种简明的理论解释      布喇格定律，又称布喇格条件。</a:t>
                  </a:r>
                </a:p>
              </p:txBody>
            </p:sp>
            <p:sp>
              <p:nvSpPr>
                <p:cNvPr id="39333" name="Line 10"/>
                <p:cNvSpPr>
                  <a:spLocks noChangeShapeType="1"/>
                </p:cNvSpPr>
                <p:nvPr/>
              </p:nvSpPr>
              <p:spPr bwMode="auto">
                <a:xfrm>
                  <a:off x="817" y="2906"/>
                  <a:ext cx="30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8918" name="Group 11"/>
            <p:cNvGrpSpPr>
              <a:grpSpLocks/>
            </p:cNvGrpSpPr>
            <p:nvPr/>
          </p:nvGrpSpPr>
          <p:grpSpPr bwMode="auto">
            <a:xfrm>
              <a:off x="1949" y="294"/>
              <a:ext cx="3585" cy="3743"/>
              <a:chOff x="1949" y="294"/>
              <a:chExt cx="3585" cy="3743"/>
            </a:xfrm>
          </p:grpSpPr>
          <p:sp>
            <p:nvSpPr>
              <p:cNvPr id="38919" name="Text Box 12"/>
              <p:cNvSpPr txBox="1">
                <a:spLocks noChangeArrowheads="1"/>
              </p:cNvSpPr>
              <p:nvPr/>
            </p:nvSpPr>
            <p:spPr bwMode="auto">
              <a:xfrm>
                <a:off x="2072" y="3519"/>
                <a:ext cx="3462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000">
                    <a:solidFill>
                      <a:srgbClr val="333399"/>
                    </a:solidFill>
                    <a:ea typeface="华文中宋" panose="02010600040101010101" pitchFamily="2" charset="-122"/>
                  </a:rPr>
                  <a:t>    </a:t>
                </a:r>
                <a:r>
                  <a:rPr lang="en-US" altLang="zh-CN" sz="2000" b="1">
                    <a:solidFill>
                      <a:srgbClr val="333399"/>
                    </a:solidFill>
                    <a:ea typeface="华文中宋" panose="02010600040101010101" pitchFamily="2" charset="-122"/>
                  </a:rPr>
                  <a:t>1915</a:t>
                </a:r>
                <a:r>
                  <a:rPr lang="zh-CN" altLang="en-US" sz="2000">
                    <a:solidFill>
                      <a:schemeClr val="tx1"/>
                    </a:solidFill>
                    <a:ea typeface="华文中宋" panose="02010600040101010101" pitchFamily="2" charset="-122"/>
                  </a:rPr>
                  <a:t>年布喇格父子获诺贝尔物理学奖，小布喇格当年</a:t>
                </a:r>
                <a:r>
                  <a:rPr lang="en-US" altLang="zh-CN" sz="2000" b="1">
                    <a:solidFill>
                      <a:srgbClr val="333399"/>
                    </a:solidFill>
                    <a:ea typeface="华文中宋" panose="02010600040101010101" pitchFamily="2" charset="-122"/>
                  </a:rPr>
                  <a:t>25</a:t>
                </a:r>
                <a:r>
                  <a:rPr lang="zh-CN" altLang="en-US" sz="2000">
                    <a:solidFill>
                      <a:schemeClr val="tx1"/>
                    </a:solidFill>
                    <a:ea typeface="华文中宋" panose="02010600040101010101" pitchFamily="2" charset="-122"/>
                  </a:rPr>
                  <a:t>岁，是历届诺贝尔奖最年轻的得主。</a:t>
                </a:r>
              </a:p>
            </p:txBody>
          </p:sp>
          <p:grpSp>
            <p:nvGrpSpPr>
              <p:cNvPr id="38920" name="Group 13"/>
              <p:cNvGrpSpPr>
                <a:grpSpLocks/>
              </p:cNvGrpSpPr>
              <p:nvPr/>
            </p:nvGrpSpPr>
            <p:grpSpPr bwMode="auto">
              <a:xfrm>
                <a:off x="3761" y="294"/>
                <a:ext cx="1692" cy="2167"/>
                <a:chOff x="3761" y="294"/>
                <a:chExt cx="1692" cy="2167"/>
              </a:xfrm>
            </p:grpSpPr>
            <p:sp>
              <p:nvSpPr>
                <p:cNvPr id="39132" name="Rectangle 14"/>
                <p:cNvSpPr>
                  <a:spLocks noChangeArrowheads="1"/>
                </p:cNvSpPr>
                <p:nvPr/>
              </p:nvSpPr>
              <p:spPr bwMode="auto">
                <a:xfrm>
                  <a:off x="3761" y="294"/>
                  <a:ext cx="1666" cy="2159"/>
                </a:xfrm>
                <a:prstGeom prst="rect">
                  <a:avLst/>
                </a:prstGeom>
                <a:gradFill rotWithShape="0">
                  <a:gsLst>
                    <a:gs pos="0">
                      <a:srgbClr val="A1A1A1"/>
                    </a:gs>
                    <a:gs pos="100000">
                      <a:srgbClr val="4D4D4D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33" name="Freeform 15"/>
                <p:cNvSpPr>
                  <a:spLocks/>
                </p:cNvSpPr>
                <p:nvPr/>
              </p:nvSpPr>
              <p:spPr bwMode="auto">
                <a:xfrm>
                  <a:off x="3834" y="892"/>
                  <a:ext cx="150" cy="384"/>
                </a:xfrm>
                <a:custGeom>
                  <a:avLst/>
                  <a:gdLst>
                    <a:gd name="T0" fmla="*/ 1414 w 138"/>
                    <a:gd name="T1" fmla="*/ 0 h 369"/>
                    <a:gd name="T2" fmla="*/ 1197 w 138"/>
                    <a:gd name="T3" fmla="*/ 111 h 369"/>
                    <a:gd name="T4" fmla="*/ 470 w 138"/>
                    <a:gd name="T5" fmla="*/ 249 h 369"/>
                    <a:gd name="T6" fmla="*/ 221 w 138"/>
                    <a:gd name="T7" fmla="*/ 330 h 369"/>
                    <a:gd name="T8" fmla="*/ 90 w 138"/>
                    <a:gd name="T9" fmla="*/ 511 h 369"/>
                    <a:gd name="T10" fmla="*/ 0 w 138"/>
                    <a:gd name="T11" fmla="*/ 604 h 369"/>
                    <a:gd name="T12" fmla="*/ 149 w 138"/>
                    <a:gd name="T13" fmla="*/ 784 h 369"/>
                    <a:gd name="T14" fmla="*/ 563 w 138"/>
                    <a:gd name="T15" fmla="*/ 950 h 369"/>
                    <a:gd name="T16" fmla="*/ 799 w 138"/>
                    <a:gd name="T17" fmla="*/ 1127 h 369"/>
                    <a:gd name="T18" fmla="*/ 1101 w 138"/>
                    <a:gd name="T19" fmla="*/ 837 h 369"/>
                    <a:gd name="T20" fmla="*/ 1141 w 138"/>
                    <a:gd name="T21" fmla="*/ 475 h 369"/>
                    <a:gd name="T22" fmla="*/ 1183 w 138"/>
                    <a:gd name="T23" fmla="*/ 212 h 369"/>
                    <a:gd name="T24" fmla="*/ 1414 w 138"/>
                    <a:gd name="T25" fmla="*/ 0 h 36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38" h="369">
                      <a:moveTo>
                        <a:pt x="138" y="0"/>
                      </a:moveTo>
                      <a:lnTo>
                        <a:pt x="117" y="36"/>
                      </a:lnTo>
                      <a:lnTo>
                        <a:pt x="45" y="81"/>
                      </a:lnTo>
                      <a:lnTo>
                        <a:pt x="21" y="108"/>
                      </a:lnTo>
                      <a:lnTo>
                        <a:pt x="9" y="168"/>
                      </a:lnTo>
                      <a:lnTo>
                        <a:pt x="0" y="198"/>
                      </a:lnTo>
                      <a:lnTo>
                        <a:pt x="15" y="258"/>
                      </a:lnTo>
                      <a:lnTo>
                        <a:pt x="54" y="312"/>
                      </a:lnTo>
                      <a:lnTo>
                        <a:pt x="78" y="369"/>
                      </a:lnTo>
                      <a:lnTo>
                        <a:pt x="108" y="273"/>
                      </a:lnTo>
                      <a:lnTo>
                        <a:pt x="111" y="156"/>
                      </a:lnTo>
                      <a:lnTo>
                        <a:pt x="114" y="69"/>
                      </a:lnTo>
                      <a:lnTo>
                        <a:pt x="138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B4B4B"/>
                    </a:gs>
                    <a:gs pos="100000">
                      <a:srgbClr val="38383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34" name="Freeform 16"/>
                <p:cNvSpPr>
                  <a:spLocks/>
                </p:cNvSpPr>
                <p:nvPr/>
              </p:nvSpPr>
              <p:spPr bwMode="auto">
                <a:xfrm>
                  <a:off x="3912" y="665"/>
                  <a:ext cx="1275" cy="1511"/>
                </a:xfrm>
                <a:custGeom>
                  <a:avLst/>
                  <a:gdLst>
                    <a:gd name="T0" fmla="*/ 0 w 3016"/>
                    <a:gd name="T1" fmla="*/ 0 h 3305"/>
                    <a:gd name="T2" fmla="*/ 0 w 3016"/>
                    <a:gd name="T3" fmla="*/ 0 h 3305"/>
                    <a:gd name="T4" fmla="*/ 0 w 3016"/>
                    <a:gd name="T5" fmla="*/ 0 h 3305"/>
                    <a:gd name="T6" fmla="*/ 0 w 3016"/>
                    <a:gd name="T7" fmla="*/ 0 h 3305"/>
                    <a:gd name="T8" fmla="*/ 0 w 3016"/>
                    <a:gd name="T9" fmla="*/ 0 h 3305"/>
                    <a:gd name="T10" fmla="*/ 0 w 3016"/>
                    <a:gd name="T11" fmla="*/ 0 h 3305"/>
                    <a:gd name="T12" fmla="*/ 0 w 3016"/>
                    <a:gd name="T13" fmla="*/ 0 h 3305"/>
                    <a:gd name="T14" fmla="*/ 0 w 3016"/>
                    <a:gd name="T15" fmla="*/ 0 h 3305"/>
                    <a:gd name="T16" fmla="*/ 0 w 3016"/>
                    <a:gd name="T17" fmla="*/ 0 h 3305"/>
                    <a:gd name="T18" fmla="*/ 0 w 3016"/>
                    <a:gd name="T19" fmla="*/ 0 h 3305"/>
                    <a:gd name="T20" fmla="*/ 0 w 3016"/>
                    <a:gd name="T21" fmla="*/ 0 h 3305"/>
                    <a:gd name="T22" fmla="*/ 0 w 3016"/>
                    <a:gd name="T23" fmla="*/ 0 h 3305"/>
                    <a:gd name="T24" fmla="*/ 0 w 3016"/>
                    <a:gd name="T25" fmla="*/ 0 h 3305"/>
                    <a:gd name="T26" fmla="*/ 0 w 3016"/>
                    <a:gd name="T27" fmla="*/ 0 h 3305"/>
                    <a:gd name="T28" fmla="*/ 0 w 3016"/>
                    <a:gd name="T29" fmla="*/ 0 h 3305"/>
                    <a:gd name="T30" fmla="*/ 0 w 3016"/>
                    <a:gd name="T31" fmla="*/ 0 h 3305"/>
                    <a:gd name="T32" fmla="*/ 0 w 3016"/>
                    <a:gd name="T33" fmla="*/ 0 h 3305"/>
                    <a:gd name="T34" fmla="*/ 0 w 3016"/>
                    <a:gd name="T35" fmla="*/ 0 h 3305"/>
                    <a:gd name="T36" fmla="*/ 0 w 3016"/>
                    <a:gd name="T37" fmla="*/ 0 h 3305"/>
                    <a:gd name="T38" fmla="*/ 0 w 3016"/>
                    <a:gd name="T39" fmla="*/ 0 h 3305"/>
                    <a:gd name="T40" fmla="*/ 0 w 3016"/>
                    <a:gd name="T41" fmla="*/ 0 h 3305"/>
                    <a:gd name="T42" fmla="*/ 0 w 3016"/>
                    <a:gd name="T43" fmla="*/ 0 h 3305"/>
                    <a:gd name="T44" fmla="*/ 0 w 3016"/>
                    <a:gd name="T45" fmla="*/ 0 h 3305"/>
                    <a:gd name="T46" fmla="*/ 0 w 3016"/>
                    <a:gd name="T47" fmla="*/ 0 h 3305"/>
                    <a:gd name="T48" fmla="*/ 0 w 3016"/>
                    <a:gd name="T49" fmla="*/ 0 h 3305"/>
                    <a:gd name="T50" fmla="*/ 0 w 3016"/>
                    <a:gd name="T51" fmla="*/ 0 h 3305"/>
                    <a:gd name="T52" fmla="*/ 0 w 3016"/>
                    <a:gd name="T53" fmla="*/ 0 h 3305"/>
                    <a:gd name="T54" fmla="*/ 0 w 3016"/>
                    <a:gd name="T55" fmla="*/ 0 h 3305"/>
                    <a:gd name="T56" fmla="*/ 0 w 3016"/>
                    <a:gd name="T57" fmla="*/ 0 h 3305"/>
                    <a:gd name="T58" fmla="*/ 0 w 3016"/>
                    <a:gd name="T59" fmla="*/ 0 h 3305"/>
                    <a:gd name="T60" fmla="*/ 0 w 3016"/>
                    <a:gd name="T61" fmla="*/ 0 h 3305"/>
                    <a:gd name="T62" fmla="*/ 0 w 3016"/>
                    <a:gd name="T63" fmla="*/ 0 h 3305"/>
                    <a:gd name="T64" fmla="*/ 0 w 3016"/>
                    <a:gd name="T65" fmla="*/ 0 h 3305"/>
                    <a:gd name="T66" fmla="*/ 0 w 3016"/>
                    <a:gd name="T67" fmla="*/ 0 h 3305"/>
                    <a:gd name="T68" fmla="*/ 0 w 3016"/>
                    <a:gd name="T69" fmla="*/ 0 h 3305"/>
                    <a:gd name="T70" fmla="*/ 0 w 3016"/>
                    <a:gd name="T71" fmla="*/ 0 h 3305"/>
                    <a:gd name="T72" fmla="*/ 0 w 3016"/>
                    <a:gd name="T73" fmla="*/ 0 h 3305"/>
                    <a:gd name="T74" fmla="*/ 0 w 3016"/>
                    <a:gd name="T75" fmla="*/ 0 h 3305"/>
                    <a:gd name="T76" fmla="*/ 0 w 3016"/>
                    <a:gd name="T77" fmla="*/ 0 h 3305"/>
                    <a:gd name="T78" fmla="*/ 0 w 3016"/>
                    <a:gd name="T79" fmla="*/ 0 h 3305"/>
                    <a:gd name="T80" fmla="*/ 0 w 3016"/>
                    <a:gd name="T81" fmla="*/ 0 h 3305"/>
                    <a:gd name="T82" fmla="*/ 0 w 3016"/>
                    <a:gd name="T83" fmla="*/ 0 h 3305"/>
                    <a:gd name="T84" fmla="*/ 0 w 3016"/>
                    <a:gd name="T85" fmla="*/ 0 h 3305"/>
                    <a:gd name="T86" fmla="*/ 0 w 3016"/>
                    <a:gd name="T87" fmla="*/ 0 h 3305"/>
                    <a:gd name="T88" fmla="*/ 0 w 3016"/>
                    <a:gd name="T89" fmla="*/ 0 h 3305"/>
                    <a:gd name="T90" fmla="*/ 0 w 3016"/>
                    <a:gd name="T91" fmla="*/ 0 h 3305"/>
                    <a:gd name="T92" fmla="*/ 0 w 3016"/>
                    <a:gd name="T93" fmla="*/ 0 h 3305"/>
                    <a:gd name="T94" fmla="*/ 0 w 3016"/>
                    <a:gd name="T95" fmla="*/ 0 h 3305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016" h="3305">
                      <a:moveTo>
                        <a:pt x="83" y="645"/>
                      </a:moveTo>
                      <a:lnTo>
                        <a:pt x="30" y="720"/>
                      </a:lnTo>
                      <a:lnTo>
                        <a:pt x="7" y="789"/>
                      </a:lnTo>
                      <a:lnTo>
                        <a:pt x="23" y="864"/>
                      </a:lnTo>
                      <a:lnTo>
                        <a:pt x="0" y="955"/>
                      </a:lnTo>
                      <a:lnTo>
                        <a:pt x="0" y="1024"/>
                      </a:lnTo>
                      <a:lnTo>
                        <a:pt x="7" y="1122"/>
                      </a:lnTo>
                      <a:lnTo>
                        <a:pt x="76" y="1266"/>
                      </a:lnTo>
                      <a:lnTo>
                        <a:pt x="38" y="1471"/>
                      </a:lnTo>
                      <a:lnTo>
                        <a:pt x="15" y="1607"/>
                      </a:lnTo>
                      <a:lnTo>
                        <a:pt x="38" y="1774"/>
                      </a:lnTo>
                      <a:lnTo>
                        <a:pt x="83" y="1865"/>
                      </a:lnTo>
                      <a:lnTo>
                        <a:pt x="121" y="2070"/>
                      </a:lnTo>
                      <a:lnTo>
                        <a:pt x="159" y="2176"/>
                      </a:lnTo>
                      <a:lnTo>
                        <a:pt x="189" y="2244"/>
                      </a:lnTo>
                      <a:lnTo>
                        <a:pt x="220" y="2418"/>
                      </a:lnTo>
                      <a:lnTo>
                        <a:pt x="273" y="2532"/>
                      </a:lnTo>
                      <a:lnTo>
                        <a:pt x="341" y="2683"/>
                      </a:lnTo>
                      <a:lnTo>
                        <a:pt x="439" y="2865"/>
                      </a:lnTo>
                      <a:lnTo>
                        <a:pt x="477" y="2918"/>
                      </a:lnTo>
                      <a:lnTo>
                        <a:pt x="538" y="3009"/>
                      </a:lnTo>
                      <a:lnTo>
                        <a:pt x="614" y="3093"/>
                      </a:lnTo>
                      <a:lnTo>
                        <a:pt x="652" y="3123"/>
                      </a:lnTo>
                      <a:lnTo>
                        <a:pt x="667" y="3199"/>
                      </a:lnTo>
                      <a:lnTo>
                        <a:pt x="712" y="3244"/>
                      </a:lnTo>
                      <a:lnTo>
                        <a:pt x="758" y="3275"/>
                      </a:lnTo>
                      <a:lnTo>
                        <a:pt x="818" y="3282"/>
                      </a:lnTo>
                      <a:lnTo>
                        <a:pt x="917" y="3252"/>
                      </a:lnTo>
                      <a:lnTo>
                        <a:pt x="985" y="3290"/>
                      </a:lnTo>
                      <a:lnTo>
                        <a:pt x="1038" y="3305"/>
                      </a:lnTo>
                      <a:lnTo>
                        <a:pt x="1114" y="3267"/>
                      </a:lnTo>
                      <a:lnTo>
                        <a:pt x="1167" y="3244"/>
                      </a:lnTo>
                      <a:lnTo>
                        <a:pt x="1288" y="3252"/>
                      </a:lnTo>
                      <a:lnTo>
                        <a:pt x="1463" y="3222"/>
                      </a:lnTo>
                      <a:lnTo>
                        <a:pt x="1523" y="3214"/>
                      </a:lnTo>
                      <a:lnTo>
                        <a:pt x="1576" y="3191"/>
                      </a:lnTo>
                      <a:lnTo>
                        <a:pt x="1652" y="3153"/>
                      </a:lnTo>
                      <a:lnTo>
                        <a:pt x="1804" y="3108"/>
                      </a:lnTo>
                      <a:lnTo>
                        <a:pt x="2016" y="2964"/>
                      </a:lnTo>
                      <a:lnTo>
                        <a:pt x="2221" y="2843"/>
                      </a:lnTo>
                      <a:lnTo>
                        <a:pt x="2410" y="2706"/>
                      </a:lnTo>
                      <a:lnTo>
                        <a:pt x="2546" y="2600"/>
                      </a:lnTo>
                      <a:lnTo>
                        <a:pt x="2622" y="2464"/>
                      </a:lnTo>
                      <a:lnTo>
                        <a:pt x="2653" y="2251"/>
                      </a:lnTo>
                      <a:lnTo>
                        <a:pt x="2645" y="2168"/>
                      </a:lnTo>
                      <a:lnTo>
                        <a:pt x="2569" y="2153"/>
                      </a:lnTo>
                      <a:lnTo>
                        <a:pt x="2683" y="2115"/>
                      </a:lnTo>
                      <a:lnTo>
                        <a:pt x="2759" y="2047"/>
                      </a:lnTo>
                      <a:lnTo>
                        <a:pt x="2872" y="1948"/>
                      </a:lnTo>
                      <a:lnTo>
                        <a:pt x="2941" y="1857"/>
                      </a:lnTo>
                      <a:lnTo>
                        <a:pt x="2978" y="1774"/>
                      </a:lnTo>
                      <a:lnTo>
                        <a:pt x="2986" y="1683"/>
                      </a:lnTo>
                      <a:lnTo>
                        <a:pt x="3016" y="1539"/>
                      </a:lnTo>
                      <a:lnTo>
                        <a:pt x="3001" y="1448"/>
                      </a:lnTo>
                      <a:lnTo>
                        <a:pt x="2963" y="1327"/>
                      </a:lnTo>
                      <a:lnTo>
                        <a:pt x="2933" y="1296"/>
                      </a:lnTo>
                      <a:lnTo>
                        <a:pt x="2812" y="1274"/>
                      </a:lnTo>
                      <a:lnTo>
                        <a:pt x="2698" y="1312"/>
                      </a:lnTo>
                      <a:lnTo>
                        <a:pt x="2630" y="1342"/>
                      </a:lnTo>
                      <a:lnTo>
                        <a:pt x="2554" y="1387"/>
                      </a:lnTo>
                      <a:lnTo>
                        <a:pt x="2554" y="1463"/>
                      </a:lnTo>
                      <a:lnTo>
                        <a:pt x="2448" y="1531"/>
                      </a:lnTo>
                      <a:lnTo>
                        <a:pt x="2433" y="1584"/>
                      </a:lnTo>
                      <a:lnTo>
                        <a:pt x="2327" y="1433"/>
                      </a:lnTo>
                      <a:lnTo>
                        <a:pt x="2349" y="1289"/>
                      </a:lnTo>
                      <a:lnTo>
                        <a:pt x="2342" y="1152"/>
                      </a:lnTo>
                      <a:lnTo>
                        <a:pt x="2289" y="993"/>
                      </a:lnTo>
                      <a:lnTo>
                        <a:pt x="2289" y="910"/>
                      </a:lnTo>
                      <a:lnTo>
                        <a:pt x="2334" y="910"/>
                      </a:lnTo>
                      <a:lnTo>
                        <a:pt x="2304" y="857"/>
                      </a:lnTo>
                      <a:lnTo>
                        <a:pt x="2289" y="758"/>
                      </a:lnTo>
                      <a:lnTo>
                        <a:pt x="2327" y="720"/>
                      </a:lnTo>
                      <a:lnTo>
                        <a:pt x="2395" y="743"/>
                      </a:lnTo>
                      <a:lnTo>
                        <a:pt x="2372" y="607"/>
                      </a:lnTo>
                      <a:lnTo>
                        <a:pt x="2327" y="569"/>
                      </a:lnTo>
                      <a:lnTo>
                        <a:pt x="2175" y="660"/>
                      </a:lnTo>
                      <a:lnTo>
                        <a:pt x="2039" y="705"/>
                      </a:lnTo>
                      <a:lnTo>
                        <a:pt x="1887" y="705"/>
                      </a:lnTo>
                      <a:lnTo>
                        <a:pt x="1743" y="630"/>
                      </a:lnTo>
                      <a:lnTo>
                        <a:pt x="1569" y="637"/>
                      </a:lnTo>
                      <a:lnTo>
                        <a:pt x="1410" y="683"/>
                      </a:lnTo>
                      <a:lnTo>
                        <a:pt x="1334" y="645"/>
                      </a:lnTo>
                      <a:lnTo>
                        <a:pt x="1250" y="614"/>
                      </a:lnTo>
                      <a:lnTo>
                        <a:pt x="1061" y="637"/>
                      </a:lnTo>
                      <a:lnTo>
                        <a:pt x="894" y="554"/>
                      </a:lnTo>
                      <a:lnTo>
                        <a:pt x="682" y="379"/>
                      </a:lnTo>
                      <a:lnTo>
                        <a:pt x="568" y="251"/>
                      </a:lnTo>
                      <a:lnTo>
                        <a:pt x="583" y="122"/>
                      </a:lnTo>
                      <a:lnTo>
                        <a:pt x="561" y="0"/>
                      </a:lnTo>
                      <a:lnTo>
                        <a:pt x="394" y="23"/>
                      </a:lnTo>
                      <a:lnTo>
                        <a:pt x="379" y="198"/>
                      </a:lnTo>
                      <a:lnTo>
                        <a:pt x="341" y="288"/>
                      </a:lnTo>
                      <a:lnTo>
                        <a:pt x="273" y="357"/>
                      </a:lnTo>
                      <a:lnTo>
                        <a:pt x="189" y="546"/>
                      </a:lnTo>
                      <a:lnTo>
                        <a:pt x="106" y="592"/>
                      </a:lnTo>
                      <a:lnTo>
                        <a:pt x="83" y="64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9E9E9"/>
                    </a:gs>
                    <a:gs pos="100000">
                      <a:srgbClr val="F8F8F8"/>
                    </a:gs>
                  </a:gsLst>
                  <a:lin ang="0" scaled="1"/>
                </a:gradFill>
                <a:ln w="9525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35" name="Freeform 17"/>
                <p:cNvSpPr>
                  <a:spLocks/>
                </p:cNvSpPr>
                <p:nvPr/>
              </p:nvSpPr>
              <p:spPr bwMode="auto">
                <a:xfrm>
                  <a:off x="3920" y="1284"/>
                  <a:ext cx="521" cy="894"/>
                </a:xfrm>
                <a:custGeom>
                  <a:avLst/>
                  <a:gdLst>
                    <a:gd name="T0" fmla="*/ 6 w 568"/>
                    <a:gd name="T1" fmla="*/ 0 h 904"/>
                    <a:gd name="T2" fmla="*/ 6 w 568"/>
                    <a:gd name="T3" fmla="*/ 24 h 904"/>
                    <a:gd name="T4" fmla="*/ 8 w 568"/>
                    <a:gd name="T5" fmla="*/ 40 h 904"/>
                    <a:gd name="T6" fmla="*/ 14 w 568"/>
                    <a:gd name="T7" fmla="*/ 60 h 904"/>
                    <a:gd name="T8" fmla="*/ 20 w 568"/>
                    <a:gd name="T9" fmla="*/ 64 h 904"/>
                    <a:gd name="T10" fmla="*/ 24 w 568"/>
                    <a:gd name="T11" fmla="*/ 60 h 904"/>
                    <a:gd name="T12" fmla="*/ 28 w 568"/>
                    <a:gd name="T13" fmla="*/ 125 h 904"/>
                    <a:gd name="T14" fmla="*/ 27 w 568"/>
                    <a:gd name="T15" fmla="*/ 164 h 904"/>
                    <a:gd name="T16" fmla="*/ 25 w 568"/>
                    <a:gd name="T17" fmla="*/ 214 h 904"/>
                    <a:gd name="T18" fmla="*/ 26 w 568"/>
                    <a:gd name="T19" fmla="*/ 244 h 904"/>
                    <a:gd name="T20" fmla="*/ 28 w 568"/>
                    <a:gd name="T21" fmla="*/ 277 h 904"/>
                    <a:gd name="T22" fmla="*/ 32 w 568"/>
                    <a:gd name="T23" fmla="*/ 286 h 904"/>
                    <a:gd name="T24" fmla="*/ 31 w 568"/>
                    <a:gd name="T25" fmla="*/ 307 h 904"/>
                    <a:gd name="T26" fmla="*/ 28 w 568"/>
                    <a:gd name="T27" fmla="*/ 346 h 904"/>
                    <a:gd name="T28" fmla="*/ 26 w 568"/>
                    <a:gd name="T29" fmla="*/ 378 h 904"/>
                    <a:gd name="T30" fmla="*/ 28 w 568"/>
                    <a:gd name="T31" fmla="*/ 394 h 904"/>
                    <a:gd name="T32" fmla="*/ 28 w 568"/>
                    <a:gd name="T33" fmla="*/ 426 h 904"/>
                    <a:gd name="T34" fmla="*/ 26 w 568"/>
                    <a:gd name="T35" fmla="*/ 449 h 904"/>
                    <a:gd name="T36" fmla="*/ 30 w 568"/>
                    <a:gd name="T37" fmla="*/ 475 h 904"/>
                    <a:gd name="T38" fmla="*/ 35 w 568"/>
                    <a:gd name="T39" fmla="*/ 481 h 904"/>
                    <a:gd name="T40" fmla="*/ 37 w 568"/>
                    <a:gd name="T41" fmla="*/ 481 h 904"/>
                    <a:gd name="T42" fmla="*/ 39 w 568"/>
                    <a:gd name="T43" fmla="*/ 492 h 904"/>
                    <a:gd name="T44" fmla="*/ 37 w 568"/>
                    <a:gd name="T45" fmla="*/ 503 h 904"/>
                    <a:gd name="T46" fmla="*/ 33 w 568"/>
                    <a:gd name="T47" fmla="*/ 501 h 904"/>
                    <a:gd name="T48" fmla="*/ 30 w 568"/>
                    <a:gd name="T49" fmla="*/ 507 h 904"/>
                    <a:gd name="T50" fmla="*/ 28 w 568"/>
                    <a:gd name="T51" fmla="*/ 525 h 904"/>
                    <a:gd name="T52" fmla="*/ 28 w 568"/>
                    <a:gd name="T53" fmla="*/ 549 h 904"/>
                    <a:gd name="T54" fmla="*/ 30 w 568"/>
                    <a:gd name="T55" fmla="*/ 594 h 904"/>
                    <a:gd name="T56" fmla="*/ 33 w 568"/>
                    <a:gd name="T57" fmla="*/ 616 h 904"/>
                    <a:gd name="T58" fmla="*/ 36 w 568"/>
                    <a:gd name="T59" fmla="*/ 616 h 904"/>
                    <a:gd name="T60" fmla="*/ 38 w 568"/>
                    <a:gd name="T61" fmla="*/ 622 h 904"/>
                    <a:gd name="T62" fmla="*/ 40 w 568"/>
                    <a:gd name="T63" fmla="*/ 609 h 904"/>
                    <a:gd name="T64" fmla="*/ 46 w 568"/>
                    <a:gd name="T65" fmla="*/ 637 h 904"/>
                    <a:gd name="T66" fmla="*/ 50 w 568"/>
                    <a:gd name="T67" fmla="*/ 634 h 904"/>
                    <a:gd name="T68" fmla="*/ 48 w 568"/>
                    <a:gd name="T69" fmla="*/ 648 h 904"/>
                    <a:gd name="T70" fmla="*/ 43 w 568"/>
                    <a:gd name="T71" fmla="*/ 658 h 904"/>
                    <a:gd name="T72" fmla="*/ 39 w 568"/>
                    <a:gd name="T73" fmla="*/ 657 h 904"/>
                    <a:gd name="T74" fmla="*/ 36 w 568"/>
                    <a:gd name="T75" fmla="*/ 648 h 904"/>
                    <a:gd name="T76" fmla="*/ 33 w 568"/>
                    <a:gd name="T77" fmla="*/ 662 h 904"/>
                    <a:gd name="T78" fmla="*/ 28 w 568"/>
                    <a:gd name="T79" fmla="*/ 629 h 904"/>
                    <a:gd name="T80" fmla="*/ 26 w 568"/>
                    <a:gd name="T81" fmla="*/ 597 h 904"/>
                    <a:gd name="T82" fmla="*/ 20 w 568"/>
                    <a:gd name="T83" fmla="*/ 543 h 904"/>
                    <a:gd name="T84" fmla="*/ 16 w 568"/>
                    <a:gd name="T85" fmla="*/ 497 h 904"/>
                    <a:gd name="T86" fmla="*/ 13 w 568"/>
                    <a:gd name="T87" fmla="*/ 435 h 904"/>
                    <a:gd name="T88" fmla="*/ 10 w 568"/>
                    <a:gd name="T89" fmla="*/ 376 h 904"/>
                    <a:gd name="T90" fmla="*/ 8 w 568"/>
                    <a:gd name="T91" fmla="*/ 324 h 904"/>
                    <a:gd name="T92" fmla="*/ 6 w 568"/>
                    <a:gd name="T93" fmla="*/ 268 h 904"/>
                    <a:gd name="T94" fmla="*/ 6 w 568"/>
                    <a:gd name="T95" fmla="*/ 203 h 904"/>
                    <a:gd name="T96" fmla="*/ 6 w 568"/>
                    <a:gd name="T97" fmla="*/ 160 h 904"/>
                    <a:gd name="T98" fmla="*/ 0 w 568"/>
                    <a:gd name="T99" fmla="*/ 109 h 904"/>
                    <a:gd name="T100" fmla="*/ 6 w 568"/>
                    <a:gd name="T101" fmla="*/ 45 h 904"/>
                    <a:gd name="T102" fmla="*/ 6 w 568"/>
                    <a:gd name="T103" fmla="*/ 0 h 904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568" h="904">
                      <a:moveTo>
                        <a:pt x="20" y="0"/>
                      </a:moveTo>
                      <a:lnTo>
                        <a:pt x="44" y="24"/>
                      </a:lnTo>
                      <a:lnTo>
                        <a:pt x="88" y="40"/>
                      </a:lnTo>
                      <a:lnTo>
                        <a:pt x="140" y="88"/>
                      </a:lnTo>
                      <a:lnTo>
                        <a:pt x="216" y="92"/>
                      </a:lnTo>
                      <a:lnTo>
                        <a:pt x="260" y="88"/>
                      </a:lnTo>
                      <a:lnTo>
                        <a:pt x="304" y="172"/>
                      </a:lnTo>
                      <a:lnTo>
                        <a:pt x="300" y="220"/>
                      </a:lnTo>
                      <a:lnTo>
                        <a:pt x="276" y="292"/>
                      </a:lnTo>
                      <a:lnTo>
                        <a:pt x="288" y="332"/>
                      </a:lnTo>
                      <a:lnTo>
                        <a:pt x="320" y="376"/>
                      </a:lnTo>
                      <a:lnTo>
                        <a:pt x="356" y="388"/>
                      </a:lnTo>
                      <a:lnTo>
                        <a:pt x="348" y="420"/>
                      </a:lnTo>
                      <a:lnTo>
                        <a:pt x="312" y="472"/>
                      </a:lnTo>
                      <a:lnTo>
                        <a:pt x="288" y="516"/>
                      </a:lnTo>
                      <a:lnTo>
                        <a:pt x="308" y="540"/>
                      </a:lnTo>
                      <a:lnTo>
                        <a:pt x="316" y="580"/>
                      </a:lnTo>
                      <a:lnTo>
                        <a:pt x="292" y="612"/>
                      </a:lnTo>
                      <a:lnTo>
                        <a:pt x="332" y="648"/>
                      </a:lnTo>
                      <a:lnTo>
                        <a:pt x="392" y="656"/>
                      </a:lnTo>
                      <a:lnTo>
                        <a:pt x="420" y="656"/>
                      </a:lnTo>
                      <a:lnTo>
                        <a:pt x="448" y="672"/>
                      </a:lnTo>
                      <a:lnTo>
                        <a:pt x="412" y="688"/>
                      </a:lnTo>
                      <a:lnTo>
                        <a:pt x="368" y="684"/>
                      </a:lnTo>
                      <a:lnTo>
                        <a:pt x="340" y="692"/>
                      </a:lnTo>
                      <a:lnTo>
                        <a:pt x="320" y="716"/>
                      </a:lnTo>
                      <a:lnTo>
                        <a:pt x="308" y="748"/>
                      </a:lnTo>
                      <a:lnTo>
                        <a:pt x="336" y="812"/>
                      </a:lnTo>
                      <a:lnTo>
                        <a:pt x="364" y="840"/>
                      </a:lnTo>
                      <a:lnTo>
                        <a:pt x="396" y="840"/>
                      </a:lnTo>
                      <a:lnTo>
                        <a:pt x="424" y="848"/>
                      </a:lnTo>
                      <a:lnTo>
                        <a:pt x="456" y="832"/>
                      </a:lnTo>
                      <a:lnTo>
                        <a:pt x="516" y="868"/>
                      </a:lnTo>
                      <a:lnTo>
                        <a:pt x="568" y="864"/>
                      </a:lnTo>
                      <a:lnTo>
                        <a:pt x="540" y="884"/>
                      </a:lnTo>
                      <a:lnTo>
                        <a:pt x="488" y="900"/>
                      </a:lnTo>
                      <a:lnTo>
                        <a:pt x="436" y="896"/>
                      </a:lnTo>
                      <a:lnTo>
                        <a:pt x="404" y="884"/>
                      </a:lnTo>
                      <a:lnTo>
                        <a:pt x="372" y="904"/>
                      </a:lnTo>
                      <a:lnTo>
                        <a:pt x="304" y="856"/>
                      </a:lnTo>
                      <a:lnTo>
                        <a:pt x="288" y="816"/>
                      </a:lnTo>
                      <a:lnTo>
                        <a:pt x="220" y="740"/>
                      </a:lnTo>
                      <a:lnTo>
                        <a:pt x="176" y="680"/>
                      </a:lnTo>
                      <a:lnTo>
                        <a:pt x="136" y="592"/>
                      </a:lnTo>
                      <a:lnTo>
                        <a:pt x="100" y="512"/>
                      </a:lnTo>
                      <a:lnTo>
                        <a:pt x="88" y="444"/>
                      </a:lnTo>
                      <a:lnTo>
                        <a:pt x="56" y="364"/>
                      </a:lnTo>
                      <a:lnTo>
                        <a:pt x="36" y="276"/>
                      </a:lnTo>
                      <a:lnTo>
                        <a:pt x="16" y="216"/>
                      </a:lnTo>
                      <a:lnTo>
                        <a:pt x="0" y="140"/>
                      </a:lnTo>
                      <a:lnTo>
                        <a:pt x="8" y="48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CBCBC"/>
                    </a:gs>
                    <a:gs pos="100000">
                      <a:srgbClr val="D0D0D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36" name="Freeform 18"/>
                <p:cNvSpPr>
                  <a:spLocks/>
                </p:cNvSpPr>
                <p:nvPr/>
              </p:nvSpPr>
              <p:spPr bwMode="auto">
                <a:xfrm rot="85990">
                  <a:off x="3922" y="1506"/>
                  <a:ext cx="137" cy="264"/>
                </a:xfrm>
                <a:custGeom>
                  <a:avLst/>
                  <a:gdLst>
                    <a:gd name="T0" fmla="*/ 0 w 144"/>
                    <a:gd name="T1" fmla="*/ 0 h 267"/>
                    <a:gd name="T2" fmla="*/ 10 w 144"/>
                    <a:gd name="T3" fmla="*/ 44 h 267"/>
                    <a:gd name="T4" fmla="*/ 10 w 144"/>
                    <a:gd name="T5" fmla="*/ 98 h 267"/>
                    <a:gd name="T6" fmla="*/ 12 w 144"/>
                    <a:gd name="T7" fmla="*/ 133 h 267"/>
                    <a:gd name="T8" fmla="*/ 15 w 144"/>
                    <a:gd name="T9" fmla="*/ 168 h 267"/>
                    <a:gd name="T10" fmla="*/ 25 w 144"/>
                    <a:gd name="T11" fmla="*/ 192 h 267"/>
                    <a:gd name="T12" fmla="*/ 35 w 144"/>
                    <a:gd name="T13" fmla="*/ 196 h 267"/>
                    <a:gd name="T14" fmla="*/ 33 w 144"/>
                    <a:gd name="T15" fmla="*/ 148 h 267"/>
                    <a:gd name="T16" fmla="*/ 33 w 144"/>
                    <a:gd name="T17" fmla="*/ 125 h 267"/>
                    <a:gd name="T18" fmla="*/ 37 w 144"/>
                    <a:gd name="T19" fmla="*/ 109 h 267"/>
                    <a:gd name="T20" fmla="*/ 28 w 144"/>
                    <a:gd name="T21" fmla="*/ 77 h 267"/>
                    <a:gd name="T22" fmla="*/ 23 w 144"/>
                    <a:gd name="T23" fmla="*/ 44 h 267"/>
                    <a:gd name="T24" fmla="*/ 26 w 144"/>
                    <a:gd name="T25" fmla="*/ 30 h 267"/>
                    <a:gd name="T26" fmla="*/ 20 w 144"/>
                    <a:gd name="T27" fmla="*/ 24 h 267"/>
                    <a:gd name="T28" fmla="*/ 10 w 144"/>
                    <a:gd name="T29" fmla="*/ 21 h 267"/>
                    <a:gd name="T30" fmla="*/ 0 w 144"/>
                    <a:gd name="T31" fmla="*/ 0 h 26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44" h="267">
                      <a:moveTo>
                        <a:pt x="0" y="0"/>
                      </a:moveTo>
                      <a:lnTo>
                        <a:pt x="18" y="57"/>
                      </a:lnTo>
                      <a:lnTo>
                        <a:pt x="30" y="126"/>
                      </a:lnTo>
                      <a:lnTo>
                        <a:pt x="51" y="189"/>
                      </a:lnTo>
                      <a:lnTo>
                        <a:pt x="60" y="225"/>
                      </a:lnTo>
                      <a:lnTo>
                        <a:pt x="96" y="261"/>
                      </a:lnTo>
                      <a:lnTo>
                        <a:pt x="138" y="267"/>
                      </a:lnTo>
                      <a:lnTo>
                        <a:pt x="135" y="204"/>
                      </a:lnTo>
                      <a:lnTo>
                        <a:pt x="132" y="174"/>
                      </a:lnTo>
                      <a:lnTo>
                        <a:pt x="144" y="141"/>
                      </a:lnTo>
                      <a:lnTo>
                        <a:pt x="114" y="105"/>
                      </a:lnTo>
                      <a:lnTo>
                        <a:pt x="90" y="63"/>
                      </a:lnTo>
                      <a:lnTo>
                        <a:pt x="105" y="30"/>
                      </a:lnTo>
                      <a:lnTo>
                        <a:pt x="75" y="24"/>
                      </a:lnTo>
                      <a:lnTo>
                        <a:pt x="42" y="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38383"/>
                    </a:gs>
                    <a:gs pos="100000">
                      <a:srgbClr val="BABABA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37" name="Freeform 19"/>
                <p:cNvSpPr>
                  <a:spLocks/>
                </p:cNvSpPr>
                <p:nvPr/>
              </p:nvSpPr>
              <p:spPr bwMode="auto">
                <a:xfrm>
                  <a:off x="3915" y="1313"/>
                  <a:ext cx="133" cy="240"/>
                </a:xfrm>
                <a:custGeom>
                  <a:avLst/>
                  <a:gdLst>
                    <a:gd name="T0" fmla="*/ 5 w 147"/>
                    <a:gd name="T1" fmla="*/ 0 h 243"/>
                    <a:gd name="T2" fmla="*/ 3 w 147"/>
                    <a:gd name="T3" fmla="*/ 40 h 243"/>
                    <a:gd name="T4" fmla="*/ 0 w 147"/>
                    <a:gd name="T5" fmla="*/ 77 h 243"/>
                    <a:gd name="T6" fmla="*/ 5 w 147"/>
                    <a:gd name="T7" fmla="*/ 107 h 243"/>
                    <a:gd name="T8" fmla="*/ 5 w 147"/>
                    <a:gd name="T9" fmla="*/ 167 h 243"/>
                    <a:gd name="T10" fmla="*/ 5 w 147"/>
                    <a:gd name="T11" fmla="*/ 173 h 243"/>
                    <a:gd name="T12" fmla="*/ 8 w 147"/>
                    <a:gd name="T13" fmla="*/ 142 h 243"/>
                    <a:gd name="T14" fmla="*/ 9 w 147"/>
                    <a:gd name="T15" fmla="*/ 124 h 243"/>
                    <a:gd name="T16" fmla="*/ 6 w 147"/>
                    <a:gd name="T17" fmla="*/ 121 h 243"/>
                    <a:gd name="T18" fmla="*/ 5 w 147"/>
                    <a:gd name="T19" fmla="*/ 104 h 243"/>
                    <a:gd name="T20" fmla="*/ 5 w 147"/>
                    <a:gd name="T21" fmla="*/ 92 h 243"/>
                    <a:gd name="T22" fmla="*/ 6 w 147"/>
                    <a:gd name="T23" fmla="*/ 65 h 243"/>
                    <a:gd name="T24" fmla="*/ 9 w 147"/>
                    <a:gd name="T25" fmla="*/ 40 h 243"/>
                    <a:gd name="T26" fmla="*/ 5 w 147"/>
                    <a:gd name="T27" fmla="*/ 3 h 243"/>
                    <a:gd name="T28" fmla="*/ 5 w 147"/>
                    <a:gd name="T29" fmla="*/ 3 h 243"/>
                    <a:gd name="T30" fmla="*/ 5 w 147"/>
                    <a:gd name="T31" fmla="*/ 0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47" h="243">
                      <a:moveTo>
                        <a:pt x="27" y="0"/>
                      </a:moveTo>
                      <a:lnTo>
                        <a:pt x="3" y="60"/>
                      </a:lnTo>
                      <a:lnTo>
                        <a:pt x="0" y="105"/>
                      </a:lnTo>
                      <a:lnTo>
                        <a:pt x="6" y="150"/>
                      </a:lnTo>
                      <a:lnTo>
                        <a:pt x="33" y="234"/>
                      </a:lnTo>
                      <a:lnTo>
                        <a:pt x="90" y="243"/>
                      </a:lnTo>
                      <a:lnTo>
                        <a:pt x="132" y="198"/>
                      </a:lnTo>
                      <a:lnTo>
                        <a:pt x="141" y="180"/>
                      </a:lnTo>
                      <a:lnTo>
                        <a:pt x="108" y="177"/>
                      </a:lnTo>
                      <a:lnTo>
                        <a:pt x="81" y="144"/>
                      </a:lnTo>
                      <a:lnTo>
                        <a:pt x="81" y="120"/>
                      </a:lnTo>
                      <a:lnTo>
                        <a:pt x="102" y="93"/>
                      </a:lnTo>
                      <a:lnTo>
                        <a:pt x="147" y="66"/>
                      </a:lnTo>
                      <a:lnTo>
                        <a:pt x="90" y="3"/>
                      </a:lnTo>
                      <a:lnTo>
                        <a:pt x="69" y="3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09090"/>
                    </a:gs>
                    <a:gs pos="100000">
                      <a:srgbClr val="C1C1C1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38" name="Freeform 20"/>
                <p:cNvSpPr>
                  <a:spLocks/>
                </p:cNvSpPr>
                <p:nvPr/>
              </p:nvSpPr>
              <p:spPr bwMode="auto">
                <a:xfrm rot="159583">
                  <a:off x="3971" y="1694"/>
                  <a:ext cx="209" cy="407"/>
                </a:xfrm>
                <a:custGeom>
                  <a:avLst/>
                  <a:gdLst>
                    <a:gd name="T0" fmla="*/ 0 w 220"/>
                    <a:gd name="T1" fmla="*/ 0 h 388"/>
                    <a:gd name="T2" fmla="*/ 16 w 220"/>
                    <a:gd name="T3" fmla="*/ 151 h 388"/>
                    <a:gd name="T4" fmla="*/ 26 w 220"/>
                    <a:gd name="T5" fmla="*/ 229 h 388"/>
                    <a:gd name="T6" fmla="*/ 31 w 220"/>
                    <a:gd name="T7" fmla="*/ 336 h 388"/>
                    <a:gd name="T8" fmla="*/ 36 w 220"/>
                    <a:gd name="T9" fmla="*/ 454 h 388"/>
                    <a:gd name="T10" fmla="*/ 40 w 220"/>
                    <a:gd name="T11" fmla="*/ 576 h 388"/>
                    <a:gd name="T12" fmla="*/ 46 w 220"/>
                    <a:gd name="T13" fmla="*/ 837 h 388"/>
                    <a:gd name="T14" fmla="*/ 50 w 220"/>
                    <a:gd name="T15" fmla="*/ 994 h 388"/>
                    <a:gd name="T16" fmla="*/ 52 w 220"/>
                    <a:gd name="T17" fmla="*/ 1162 h 388"/>
                    <a:gd name="T18" fmla="*/ 50 w 220"/>
                    <a:gd name="T19" fmla="*/ 1393 h 388"/>
                    <a:gd name="T20" fmla="*/ 48 w 220"/>
                    <a:gd name="T21" fmla="*/ 1480 h 388"/>
                    <a:gd name="T22" fmla="*/ 34 w 220"/>
                    <a:gd name="T23" fmla="*/ 1188 h 388"/>
                    <a:gd name="T24" fmla="*/ 23 w 220"/>
                    <a:gd name="T25" fmla="*/ 904 h 388"/>
                    <a:gd name="T26" fmla="*/ 15 w 220"/>
                    <a:gd name="T27" fmla="*/ 678 h 388"/>
                    <a:gd name="T28" fmla="*/ 10 w 220"/>
                    <a:gd name="T29" fmla="*/ 384 h 388"/>
                    <a:gd name="T30" fmla="*/ 4 w 220"/>
                    <a:gd name="T31" fmla="*/ 166 h 388"/>
                    <a:gd name="T32" fmla="*/ 0 w 220"/>
                    <a:gd name="T33" fmla="*/ 0 h 38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20" h="388">
                      <a:moveTo>
                        <a:pt x="0" y="0"/>
                      </a:moveTo>
                      <a:lnTo>
                        <a:pt x="64" y="40"/>
                      </a:lnTo>
                      <a:lnTo>
                        <a:pt x="104" y="60"/>
                      </a:lnTo>
                      <a:lnTo>
                        <a:pt x="128" y="88"/>
                      </a:lnTo>
                      <a:lnTo>
                        <a:pt x="148" y="120"/>
                      </a:lnTo>
                      <a:lnTo>
                        <a:pt x="164" y="152"/>
                      </a:lnTo>
                      <a:lnTo>
                        <a:pt x="192" y="220"/>
                      </a:lnTo>
                      <a:lnTo>
                        <a:pt x="212" y="260"/>
                      </a:lnTo>
                      <a:lnTo>
                        <a:pt x="220" y="304"/>
                      </a:lnTo>
                      <a:lnTo>
                        <a:pt x="212" y="364"/>
                      </a:lnTo>
                      <a:lnTo>
                        <a:pt x="200" y="388"/>
                      </a:lnTo>
                      <a:lnTo>
                        <a:pt x="140" y="312"/>
                      </a:lnTo>
                      <a:lnTo>
                        <a:pt x="88" y="236"/>
                      </a:lnTo>
                      <a:lnTo>
                        <a:pt x="60" y="176"/>
                      </a:lnTo>
                      <a:lnTo>
                        <a:pt x="24" y="100"/>
                      </a:lnTo>
                      <a:lnTo>
                        <a:pt x="4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37373"/>
                    </a:gs>
                    <a:gs pos="100000">
                      <a:srgbClr val="B8B8B8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39" name="Freeform 21"/>
                <p:cNvSpPr>
                  <a:spLocks/>
                </p:cNvSpPr>
                <p:nvPr/>
              </p:nvSpPr>
              <p:spPr bwMode="auto">
                <a:xfrm>
                  <a:off x="4121" y="1905"/>
                  <a:ext cx="203" cy="130"/>
                </a:xfrm>
                <a:custGeom>
                  <a:avLst/>
                  <a:gdLst>
                    <a:gd name="T0" fmla="*/ 20 w 200"/>
                    <a:gd name="T1" fmla="*/ 0 h 96"/>
                    <a:gd name="T2" fmla="*/ 96 w 200"/>
                    <a:gd name="T3" fmla="*/ 39699 h 96"/>
                    <a:gd name="T4" fmla="*/ 164 w 200"/>
                    <a:gd name="T5" fmla="*/ 59673 h 96"/>
                    <a:gd name="T6" fmla="*/ 268 w 200"/>
                    <a:gd name="T7" fmla="*/ 119945 h 96"/>
                    <a:gd name="T8" fmla="*/ 300 w 200"/>
                    <a:gd name="T9" fmla="*/ 175463 h 96"/>
                    <a:gd name="T10" fmla="*/ 222 w 200"/>
                    <a:gd name="T11" fmla="*/ 232208 h 96"/>
                    <a:gd name="T12" fmla="*/ 123 w 200"/>
                    <a:gd name="T13" fmla="*/ 292405 h 96"/>
                    <a:gd name="T14" fmla="*/ 96 w 200"/>
                    <a:gd name="T15" fmla="*/ 465294 h 96"/>
                    <a:gd name="T16" fmla="*/ 76 w 200"/>
                    <a:gd name="T17" fmla="*/ 387518 h 96"/>
                    <a:gd name="T18" fmla="*/ 64 w 200"/>
                    <a:gd name="T19" fmla="*/ 215930 h 96"/>
                    <a:gd name="T20" fmla="*/ 0 w 200"/>
                    <a:gd name="T21" fmla="*/ 154299 h 96"/>
                    <a:gd name="T22" fmla="*/ 20 w 200"/>
                    <a:gd name="T23" fmla="*/ 0 h 9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00" h="96">
                      <a:moveTo>
                        <a:pt x="20" y="0"/>
                      </a:moveTo>
                      <a:lnTo>
                        <a:pt x="68" y="8"/>
                      </a:lnTo>
                      <a:lnTo>
                        <a:pt x="108" y="12"/>
                      </a:lnTo>
                      <a:lnTo>
                        <a:pt x="176" y="24"/>
                      </a:lnTo>
                      <a:lnTo>
                        <a:pt x="200" y="36"/>
                      </a:lnTo>
                      <a:lnTo>
                        <a:pt x="148" y="48"/>
                      </a:lnTo>
                      <a:lnTo>
                        <a:pt x="84" y="60"/>
                      </a:lnTo>
                      <a:lnTo>
                        <a:pt x="68" y="96"/>
                      </a:lnTo>
                      <a:lnTo>
                        <a:pt x="48" y="80"/>
                      </a:lnTo>
                      <a:lnTo>
                        <a:pt x="36" y="44"/>
                      </a:lnTo>
                      <a:lnTo>
                        <a:pt x="0" y="32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9A9A9"/>
                    </a:gs>
                    <a:gs pos="100000">
                      <a:srgbClr val="7E7E7E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40" name="Freeform 22"/>
                <p:cNvSpPr>
                  <a:spLocks/>
                </p:cNvSpPr>
                <p:nvPr/>
              </p:nvSpPr>
              <p:spPr bwMode="auto">
                <a:xfrm>
                  <a:off x="4121" y="1834"/>
                  <a:ext cx="213" cy="122"/>
                </a:xfrm>
                <a:custGeom>
                  <a:avLst/>
                  <a:gdLst>
                    <a:gd name="T0" fmla="*/ 0 w 232"/>
                    <a:gd name="T1" fmla="*/ 20 h 124"/>
                    <a:gd name="T2" fmla="*/ 6 w 232"/>
                    <a:gd name="T3" fmla="*/ 31 h 124"/>
                    <a:gd name="T4" fmla="*/ 6 w 232"/>
                    <a:gd name="T5" fmla="*/ 52 h 124"/>
                    <a:gd name="T6" fmla="*/ 6 w 232"/>
                    <a:gd name="T7" fmla="*/ 70 h 124"/>
                    <a:gd name="T8" fmla="*/ 9 w 232"/>
                    <a:gd name="T9" fmla="*/ 72 h 124"/>
                    <a:gd name="T10" fmla="*/ 16 w 232"/>
                    <a:gd name="T11" fmla="*/ 74 h 124"/>
                    <a:gd name="T12" fmla="*/ 19 w 232"/>
                    <a:gd name="T13" fmla="*/ 78 h 124"/>
                    <a:gd name="T14" fmla="*/ 22 w 232"/>
                    <a:gd name="T15" fmla="*/ 80 h 124"/>
                    <a:gd name="T16" fmla="*/ 12 w 232"/>
                    <a:gd name="T17" fmla="*/ 64 h 124"/>
                    <a:gd name="T18" fmla="*/ 8 w 232"/>
                    <a:gd name="T19" fmla="*/ 44 h 124"/>
                    <a:gd name="T20" fmla="*/ 9 w 232"/>
                    <a:gd name="T21" fmla="*/ 31 h 124"/>
                    <a:gd name="T22" fmla="*/ 6 w 232"/>
                    <a:gd name="T23" fmla="*/ 0 h 124"/>
                    <a:gd name="T24" fmla="*/ 0 w 232"/>
                    <a:gd name="T25" fmla="*/ 20 h 1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32" h="124">
                      <a:moveTo>
                        <a:pt x="0" y="20"/>
                      </a:moveTo>
                      <a:lnTo>
                        <a:pt x="24" y="44"/>
                      </a:lnTo>
                      <a:lnTo>
                        <a:pt x="40" y="80"/>
                      </a:lnTo>
                      <a:lnTo>
                        <a:pt x="64" y="104"/>
                      </a:lnTo>
                      <a:lnTo>
                        <a:pt x="96" y="108"/>
                      </a:lnTo>
                      <a:lnTo>
                        <a:pt x="168" y="112"/>
                      </a:lnTo>
                      <a:lnTo>
                        <a:pt x="208" y="120"/>
                      </a:lnTo>
                      <a:lnTo>
                        <a:pt x="232" y="124"/>
                      </a:lnTo>
                      <a:lnTo>
                        <a:pt x="116" y="92"/>
                      </a:lnTo>
                      <a:lnTo>
                        <a:pt x="88" y="72"/>
                      </a:lnTo>
                      <a:lnTo>
                        <a:pt x="92" y="36"/>
                      </a:lnTo>
                      <a:lnTo>
                        <a:pt x="5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7A7A7"/>
                    </a:gs>
                    <a:gs pos="100000">
                      <a:srgbClr val="7C7C7C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41" name="Freeform 23"/>
                <p:cNvSpPr>
                  <a:spLocks/>
                </p:cNvSpPr>
                <p:nvPr/>
              </p:nvSpPr>
              <p:spPr bwMode="auto">
                <a:xfrm>
                  <a:off x="4110" y="1630"/>
                  <a:ext cx="140" cy="210"/>
                </a:xfrm>
                <a:custGeom>
                  <a:avLst/>
                  <a:gdLst>
                    <a:gd name="T0" fmla="*/ 9 w 152"/>
                    <a:gd name="T1" fmla="*/ 0 h 212"/>
                    <a:gd name="T2" fmla="*/ 13 w 152"/>
                    <a:gd name="T3" fmla="*/ 28 h 212"/>
                    <a:gd name="T4" fmla="*/ 16 w 152"/>
                    <a:gd name="T5" fmla="*/ 36 h 212"/>
                    <a:gd name="T6" fmla="*/ 16 w 152"/>
                    <a:gd name="T7" fmla="*/ 53 h 212"/>
                    <a:gd name="T8" fmla="*/ 13 w 152"/>
                    <a:gd name="T9" fmla="*/ 108 h 212"/>
                    <a:gd name="T10" fmla="*/ 12 w 152"/>
                    <a:gd name="T11" fmla="*/ 135 h 212"/>
                    <a:gd name="T12" fmla="*/ 15 w 152"/>
                    <a:gd name="T13" fmla="*/ 143 h 212"/>
                    <a:gd name="T14" fmla="*/ 6 w 152"/>
                    <a:gd name="T15" fmla="*/ 153 h 212"/>
                    <a:gd name="T16" fmla="*/ 6 w 152"/>
                    <a:gd name="T17" fmla="*/ 157 h 212"/>
                    <a:gd name="T18" fmla="*/ 0 w 152"/>
                    <a:gd name="T19" fmla="*/ 141 h 212"/>
                    <a:gd name="T20" fmla="*/ 6 w 152"/>
                    <a:gd name="T21" fmla="*/ 116 h 212"/>
                    <a:gd name="T22" fmla="*/ 6 w 152"/>
                    <a:gd name="T23" fmla="*/ 68 h 212"/>
                    <a:gd name="T24" fmla="*/ 6 w 152"/>
                    <a:gd name="T25" fmla="*/ 52 h 212"/>
                    <a:gd name="T26" fmla="*/ 9 w 152"/>
                    <a:gd name="T27" fmla="*/ 40 h 212"/>
                    <a:gd name="T28" fmla="*/ 9 w 152"/>
                    <a:gd name="T29" fmla="*/ 0 h 21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2" h="212">
                      <a:moveTo>
                        <a:pt x="88" y="0"/>
                      </a:moveTo>
                      <a:lnTo>
                        <a:pt x="124" y="28"/>
                      </a:lnTo>
                      <a:lnTo>
                        <a:pt x="152" y="36"/>
                      </a:lnTo>
                      <a:lnTo>
                        <a:pt x="152" y="76"/>
                      </a:lnTo>
                      <a:lnTo>
                        <a:pt x="116" y="136"/>
                      </a:lnTo>
                      <a:lnTo>
                        <a:pt x="112" y="168"/>
                      </a:lnTo>
                      <a:lnTo>
                        <a:pt x="140" y="184"/>
                      </a:lnTo>
                      <a:lnTo>
                        <a:pt x="48" y="204"/>
                      </a:lnTo>
                      <a:lnTo>
                        <a:pt x="16" y="212"/>
                      </a:lnTo>
                      <a:lnTo>
                        <a:pt x="0" y="180"/>
                      </a:lnTo>
                      <a:lnTo>
                        <a:pt x="12" y="144"/>
                      </a:lnTo>
                      <a:lnTo>
                        <a:pt x="32" y="96"/>
                      </a:lnTo>
                      <a:lnTo>
                        <a:pt x="56" y="52"/>
                      </a:lnTo>
                      <a:lnTo>
                        <a:pt x="84" y="40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39393"/>
                    </a:gs>
                    <a:gs pos="100000">
                      <a:srgbClr val="B2B2B2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42" name="Freeform 24"/>
                <p:cNvSpPr>
                  <a:spLocks/>
                </p:cNvSpPr>
                <p:nvPr/>
              </p:nvSpPr>
              <p:spPr bwMode="auto">
                <a:xfrm>
                  <a:off x="3900" y="593"/>
                  <a:ext cx="453" cy="632"/>
                </a:xfrm>
                <a:custGeom>
                  <a:avLst/>
                  <a:gdLst>
                    <a:gd name="T0" fmla="*/ 15 w 492"/>
                    <a:gd name="T1" fmla="*/ 118 h 640"/>
                    <a:gd name="T2" fmla="*/ 6 w 492"/>
                    <a:gd name="T3" fmla="*/ 178 h 640"/>
                    <a:gd name="T4" fmla="*/ 6 w 492"/>
                    <a:gd name="T5" fmla="*/ 247 h 640"/>
                    <a:gd name="T6" fmla="*/ 0 w 492"/>
                    <a:gd name="T7" fmla="*/ 356 h 640"/>
                    <a:gd name="T8" fmla="*/ 6 w 492"/>
                    <a:gd name="T9" fmla="*/ 400 h 640"/>
                    <a:gd name="T10" fmla="*/ 6 w 492"/>
                    <a:gd name="T11" fmla="*/ 417 h 640"/>
                    <a:gd name="T12" fmla="*/ 6 w 492"/>
                    <a:gd name="T13" fmla="*/ 444 h 640"/>
                    <a:gd name="T14" fmla="*/ 7 w 492"/>
                    <a:gd name="T15" fmla="*/ 444 h 640"/>
                    <a:gd name="T16" fmla="*/ 16 w 492"/>
                    <a:gd name="T17" fmla="*/ 441 h 640"/>
                    <a:gd name="T18" fmla="*/ 23 w 492"/>
                    <a:gd name="T19" fmla="*/ 450 h 640"/>
                    <a:gd name="T20" fmla="*/ 24 w 492"/>
                    <a:gd name="T21" fmla="*/ 433 h 640"/>
                    <a:gd name="T22" fmla="*/ 21 w 492"/>
                    <a:gd name="T23" fmla="*/ 389 h 640"/>
                    <a:gd name="T24" fmla="*/ 15 w 492"/>
                    <a:gd name="T25" fmla="*/ 360 h 640"/>
                    <a:gd name="T26" fmla="*/ 14 w 492"/>
                    <a:gd name="T27" fmla="*/ 324 h 640"/>
                    <a:gd name="T28" fmla="*/ 14 w 492"/>
                    <a:gd name="T29" fmla="*/ 274 h 640"/>
                    <a:gd name="T30" fmla="*/ 16 w 492"/>
                    <a:gd name="T31" fmla="*/ 250 h 640"/>
                    <a:gd name="T32" fmla="*/ 18 w 492"/>
                    <a:gd name="T33" fmla="*/ 214 h 640"/>
                    <a:gd name="T34" fmla="*/ 21 w 492"/>
                    <a:gd name="T35" fmla="*/ 186 h 640"/>
                    <a:gd name="T36" fmla="*/ 25 w 492"/>
                    <a:gd name="T37" fmla="*/ 144 h 640"/>
                    <a:gd name="T38" fmla="*/ 34 w 492"/>
                    <a:gd name="T39" fmla="*/ 104 h 640"/>
                    <a:gd name="T40" fmla="*/ 39 w 492"/>
                    <a:gd name="T41" fmla="*/ 68 h 640"/>
                    <a:gd name="T42" fmla="*/ 49 w 492"/>
                    <a:gd name="T43" fmla="*/ 40 h 640"/>
                    <a:gd name="T44" fmla="*/ 41 w 492"/>
                    <a:gd name="T45" fmla="*/ 0 h 640"/>
                    <a:gd name="T46" fmla="*/ 31 w 492"/>
                    <a:gd name="T47" fmla="*/ 36 h 640"/>
                    <a:gd name="T48" fmla="*/ 25 w 492"/>
                    <a:gd name="T49" fmla="*/ 40 h 640"/>
                    <a:gd name="T50" fmla="*/ 17 w 492"/>
                    <a:gd name="T51" fmla="*/ 68 h 640"/>
                    <a:gd name="T52" fmla="*/ 15 w 492"/>
                    <a:gd name="T53" fmla="*/ 118 h 64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492" h="640">
                      <a:moveTo>
                        <a:pt x="148" y="172"/>
                      </a:moveTo>
                      <a:lnTo>
                        <a:pt x="60" y="252"/>
                      </a:lnTo>
                      <a:lnTo>
                        <a:pt x="32" y="348"/>
                      </a:lnTo>
                      <a:lnTo>
                        <a:pt x="0" y="508"/>
                      </a:lnTo>
                      <a:lnTo>
                        <a:pt x="12" y="568"/>
                      </a:lnTo>
                      <a:lnTo>
                        <a:pt x="12" y="592"/>
                      </a:lnTo>
                      <a:lnTo>
                        <a:pt x="36" y="632"/>
                      </a:lnTo>
                      <a:lnTo>
                        <a:pt x="76" y="632"/>
                      </a:lnTo>
                      <a:lnTo>
                        <a:pt x="160" y="628"/>
                      </a:lnTo>
                      <a:lnTo>
                        <a:pt x="228" y="640"/>
                      </a:lnTo>
                      <a:lnTo>
                        <a:pt x="240" y="616"/>
                      </a:lnTo>
                      <a:lnTo>
                        <a:pt x="208" y="552"/>
                      </a:lnTo>
                      <a:lnTo>
                        <a:pt x="156" y="512"/>
                      </a:lnTo>
                      <a:lnTo>
                        <a:pt x="140" y="460"/>
                      </a:lnTo>
                      <a:lnTo>
                        <a:pt x="144" y="392"/>
                      </a:lnTo>
                      <a:lnTo>
                        <a:pt x="160" y="352"/>
                      </a:lnTo>
                      <a:lnTo>
                        <a:pt x="188" y="304"/>
                      </a:lnTo>
                      <a:lnTo>
                        <a:pt x="212" y="264"/>
                      </a:lnTo>
                      <a:lnTo>
                        <a:pt x="252" y="200"/>
                      </a:lnTo>
                      <a:lnTo>
                        <a:pt x="340" y="144"/>
                      </a:lnTo>
                      <a:lnTo>
                        <a:pt x="400" y="96"/>
                      </a:lnTo>
                      <a:lnTo>
                        <a:pt x="492" y="56"/>
                      </a:lnTo>
                      <a:lnTo>
                        <a:pt x="408" y="0"/>
                      </a:lnTo>
                      <a:lnTo>
                        <a:pt x="316" y="36"/>
                      </a:lnTo>
                      <a:lnTo>
                        <a:pt x="244" y="52"/>
                      </a:lnTo>
                      <a:lnTo>
                        <a:pt x="180" y="96"/>
                      </a:lnTo>
                      <a:lnTo>
                        <a:pt x="148" y="17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4B4B4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43" name="Freeform 25"/>
                <p:cNvSpPr>
                  <a:spLocks/>
                </p:cNvSpPr>
                <p:nvPr/>
              </p:nvSpPr>
              <p:spPr bwMode="auto">
                <a:xfrm>
                  <a:off x="4130" y="1402"/>
                  <a:ext cx="80" cy="198"/>
                </a:xfrm>
                <a:custGeom>
                  <a:avLst/>
                  <a:gdLst>
                    <a:gd name="T0" fmla="*/ 6 w 87"/>
                    <a:gd name="T1" fmla="*/ 6 h 200"/>
                    <a:gd name="T2" fmla="*/ 6 w 87"/>
                    <a:gd name="T3" fmla="*/ 50 h 200"/>
                    <a:gd name="T4" fmla="*/ 6 w 87"/>
                    <a:gd name="T5" fmla="*/ 58 h 200"/>
                    <a:gd name="T6" fmla="*/ 0 w 87"/>
                    <a:gd name="T7" fmla="*/ 107 h 200"/>
                    <a:gd name="T8" fmla="*/ 2 w 87"/>
                    <a:gd name="T9" fmla="*/ 126 h 200"/>
                    <a:gd name="T10" fmla="*/ 6 w 87"/>
                    <a:gd name="T11" fmla="*/ 141 h 200"/>
                    <a:gd name="T12" fmla="*/ 6 w 87"/>
                    <a:gd name="T13" fmla="*/ 147 h 200"/>
                    <a:gd name="T14" fmla="*/ 6 w 87"/>
                    <a:gd name="T15" fmla="*/ 115 h 200"/>
                    <a:gd name="T16" fmla="*/ 8 w 87"/>
                    <a:gd name="T17" fmla="*/ 50 h 200"/>
                    <a:gd name="T18" fmla="*/ 8 w 87"/>
                    <a:gd name="T19" fmla="*/ 18 h 200"/>
                    <a:gd name="T20" fmla="*/ 8 w 87"/>
                    <a:gd name="T21" fmla="*/ 0 h 200"/>
                    <a:gd name="T22" fmla="*/ 6 w 87"/>
                    <a:gd name="T23" fmla="*/ 6 h 20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87" h="200">
                      <a:moveTo>
                        <a:pt x="71" y="6"/>
                      </a:moveTo>
                      <a:lnTo>
                        <a:pt x="35" y="51"/>
                      </a:lnTo>
                      <a:lnTo>
                        <a:pt x="15" y="86"/>
                      </a:lnTo>
                      <a:lnTo>
                        <a:pt x="0" y="135"/>
                      </a:lnTo>
                      <a:lnTo>
                        <a:pt x="2" y="158"/>
                      </a:lnTo>
                      <a:lnTo>
                        <a:pt x="18" y="188"/>
                      </a:lnTo>
                      <a:lnTo>
                        <a:pt x="36" y="200"/>
                      </a:lnTo>
                      <a:lnTo>
                        <a:pt x="39" y="143"/>
                      </a:lnTo>
                      <a:lnTo>
                        <a:pt x="83" y="71"/>
                      </a:lnTo>
                      <a:lnTo>
                        <a:pt x="87" y="18"/>
                      </a:lnTo>
                      <a:lnTo>
                        <a:pt x="86" y="0"/>
                      </a:lnTo>
                      <a:lnTo>
                        <a:pt x="71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EAEAE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44" name="Freeform 26"/>
                <p:cNvSpPr>
                  <a:spLocks/>
                </p:cNvSpPr>
                <p:nvPr/>
              </p:nvSpPr>
              <p:spPr bwMode="auto">
                <a:xfrm>
                  <a:off x="4071" y="1297"/>
                  <a:ext cx="150" cy="182"/>
                </a:xfrm>
                <a:custGeom>
                  <a:avLst/>
                  <a:gdLst>
                    <a:gd name="T0" fmla="*/ 15 w 162"/>
                    <a:gd name="T1" fmla="*/ 0 h 184"/>
                    <a:gd name="T2" fmla="*/ 18 w 162"/>
                    <a:gd name="T3" fmla="*/ 21 h 184"/>
                    <a:gd name="T4" fmla="*/ 19 w 162"/>
                    <a:gd name="T5" fmla="*/ 46 h 184"/>
                    <a:gd name="T6" fmla="*/ 18 w 162"/>
                    <a:gd name="T7" fmla="*/ 84 h 184"/>
                    <a:gd name="T8" fmla="*/ 16 w 162"/>
                    <a:gd name="T9" fmla="*/ 99 h 184"/>
                    <a:gd name="T10" fmla="*/ 9 w 162"/>
                    <a:gd name="T11" fmla="*/ 133 h 184"/>
                    <a:gd name="T12" fmla="*/ 6 w 162"/>
                    <a:gd name="T13" fmla="*/ 128 h 184"/>
                    <a:gd name="T14" fmla="*/ 6 w 162"/>
                    <a:gd name="T15" fmla="*/ 122 h 184"/>
                    <a:gd name="T16" fmla="*/ 6 w 162"/>
                    <a:gd name="T17" fmla="*/ 128 h 184"/>
                    <a:gd name="T18" fmla="*/ 0 w 162"/>
                    <a:gd name="T19" fmla="*/ 122 h 184"/>
                    <a:gd name="T20" fmla="*/ 6 w 162"/>
                    <a:gd name="T21" fmla="*/ 105 h 184"/>
                    <a:gd name="T22" fmla="*/ 6 w 162"/>
                    <a:gd name="T23" fmla="*/ 84 h 184"/>
                    <a:gd name="T24" fmla="*/ 6 w 162"/>
                    <a:gd name="T25" fmla="*/ 48 h 184"/>
                    <a:gd name="T26" fmla="*/ 9 w 162"/>
                    <a:gd name="T27" fmla="*/ 46 h 184"/>
                    <a:gd name="T28" fmla="*/ 14 w 162"/>
                    <a:gd name="T29" fmla="*/ 37 h 184"/>
                    <a:gd name="T30" fmla="*/ 16 w 162"/>
                    <a:gd name="T31" fmla="*/ 15 h 184"/>
                    <a:gd name="T32" fmla="*/ 18 w 162"/>
                    <a:gd name="T33" fmla="*/ 10 h 18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62" h="184">
                      <a:moveTo>
                        <a:pt x="120" y="0"/>
                      </a:moveTo>
                      <a:lnTo>
                        <a:pt x="154" y="21"/>
                      </a:lnTo>
                      <a:lnTo>
                        <a:pt x="162" y="63"/>
                      </a:lnTo>
                      <a:lnTo>
                        <a:pt x="150" y="112"/>
                      </a:lnTo>
                      <a:lnTo>
                        <a:pt x="132" y="127"/>
                      </a:lnTo>
                      <a:lnTo>
                        <a:pt x="79" y="184"/>
                      </a:lnTo>
                      <a:lnTo>
                        <a:pt x="63" y="174"/>
                      </a:lnTo>
                      <a:lnTo>
                        <a:pt x="48" y="162"/>
                      </a:lnTo>
                      <a:lnTo>
                        <a:pt x="12" y="174"/>
                      </a:lnTo>
                      <a:lnTo>
                        <a:pt x="0" y="163"/>
                      </a:lnTo>
                      <a:lnTo>
                        <a:pt x="25" y="133"/>
                      </a:lnTo>
                      <a:lnTo>
                        <a:pt x="55" y="112"/>
                      </a:lnTo>
                      <a:lnTo>
                        <a:pt x="55" y="76"/>
                      </a:lnTo>
                      <a:lnTo>
                        <a:pt x="78" y="69"/>
                      </a:lnTo>
                      <a:lnTo>
                        <a:pt x="112" y="37"/>
                      </a:lnTo>
                      <a:lnTo>
                        <a:pt x="127" y="15"/>
                      </a:lnTo>
                      <a:lnTo>
                        <a:pt x="147" y="10"/>
                      </a:lnTo>
                    </a:path>
                  </a:pathLst>
                </a:custGeom>
                <a:gradFill rotWithShape="0">
                  <a:gsLst>
                    <a:gs pos="0">
                      <a:srgbClr val="B0B0B0"/>
                    </a:gs>
                    <a:gs pos="100000">
                      <a:srgbClr val="5A5A5A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45" name="Freeform 27"/>
                <p:cNvSpPr>
                  <a:spLocks/>
                </p:cNvSpPr>
                <p:nvPr/>
              </p:nvSpPr>
              <p:spPr bwMode="auto">
                <a:xfrm>
                  <a:off x="3929" y="1232"/>
                  <a:ext cx="243" cy="96"/>
                </a:xfrm>
                <a:custGeom>
                  <a:avLst/>
                  <a:gdLst>
                    <a:gd name="T0" fmla="*/ 0 w 244"/>
                    <a:gd name="T1" fmla="*/ 36 h 96"/>
                    <a:gd name="T2" fmla="*/ 68 w 244"/>
                    <a:gd name="T3" fmla="*/ 0 h 96"/>
                    <a:gd name="T4" fmla="*/ 122 w 244"/>
                    <a:gd name="T5" fmla="*/ 0 h 96"/>
                    <a:gd name="T6" fmla="*/ 172 w 244"/>
                    <a:gd name="T7" fmla="*/ 36 h 96"/>
                    <a:gd name="T8" fmla="*/ 216 w 244"/>
                    <a:gd name="T9" fmla="*/ 56 h 96"/>
                    <a:gd name="T10" fmla="*/ 122 w 244"/>
                    <a:gd name="T11" fmla="*/ 48 h 96"/>
                    <a:gd name="T12" fmla="*/ 80 w 244"/>
                    <a:gd name="T13" fmla="*/ 72 h 96"/>
                    <a:gd name="T14" fmla="*/ 56 w 244"/>
                    <a:gd name="T15" fmla="*/ 96 h 96"/>
                    <a:gd name="T16" fmla="*/ 12 w 244"/>
                    <a:gd name="T17" fmla="*/ 84 h 96"/>
                    <a:gd name="T18" fmla="*/ 0 w 244"/>
                    <a:gd name="T19" fmla="*/ 36 h 9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44" h="96">
                      <a:moveTo>
                        <a:pt x="0" y="36"/>
                      </a:moveTo>
                      <a:lnTo>
                        <a:pt x="68" y="0"/>
                      </a:lnTo>
                      <a:lnTo>
                        <a:pt x="140" y="0"/>
                      </a:lnTo>
                      <a:lnTo>
                        <a:pt x="200" y="36"/>
                      </a:lnTo>
                      <a:lnTo>
                        <a:pt x="244" y="56"/>
                      </a:lnTo>
                      <a:lnTo>
                        <a:pt x="128" y="48"/>
                      </a:lnTo>
                      <a:lnTo>
                        <a:pt x="80" y="72"/>
                      </a:lnTo>
                      <a:lnTo>
                        <a:pt x="56" y="96"/>
                      </a:lnTo>
                      <a:lnTo>
                        <a:pt x="12" y="84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29292"/>
                    </a:gs>
                    <a:gs pos="100000">
                      <a:srgbClr val="616161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46" name="Freeform 28"/>
                <p:cNvSpPr>
                  <a:spLocks/>
                </p:cNvSpPr>
                <p:nvPr/>
              </p:nvSpPr>
              <p:spPr bwMode="auto">
                <a:xfrm>
                  <a:off x="4360" y="1220"/>
                  <a:ext cx="344" cy="113"/>
                </a:xfrm>
                <a:custGeom>
                  <a:avLst/>
                  <a:gdLst>
                    <a:gd name="T0" fmla="*/ 0 w 375"/>
                    <a:gd name="T1" fmla="*/ 51 h 113"/>
                    <a:gd name="T2" fmla="*/ 3 w 375"/>
                    <a:gd name="T3" fmla="*/ 62 h 113"/>
                    <a:gd name="T4" fmla="*/ 6 w 375"/>
                    <a:gd name="T5" fmla="*/ 81 h 113"/>
                    <a:gd name="T6" fmla="*/ 6 w 375"/>
                    <a:gd name="T7" fmla="*/ 99 h 113"/>
                    <a:gd name="T8" fmla="*/ 6 w 375"/>
                    <a:gd name="T9" fmla="*/ 110 h 113"/>
                    <a:gd name="T10" fmla="*/ 9 w 375"/>
                    <a:gd name="T11" fmla="*/ 108 h 113"/>
                    <a:gd name="T12" fmla="*/ 12 w 375"/>
                    <a:gd name="T13" fmla="*/ 77 h 113"/>
                    <a:gd name="T14" fmla="*/ 14 w 375"/>
                    <a:gd name="T15" fmla="*/ 63 h 113"/>
                    <a:gd name="T16" fmla="*/ 17 w 375"/>
                    <a:gd name="T17" fmla="*/ 62 h 113"/>
                    <a:gd name="T18" fmla="*/ 20 w 375"/>
                    <a:gd name="T19" fmla="*/ 66 h 113"/>
                    <a:gd name="T20" fmla="*/ 24 w 375"/>
                    <a:gd name="T21" fmla="*/ 72 h 113"/>
                    <a:gd name="T22" fmla="*/ 29 w 375"/>
                    <a:gd name="T23" fmla="*/ 90 h 113"/>
                    <a:gd name="T24" fmla="*/ 31 w 375"/>
                    <a:gd name="T25" fmla="*/ 113 h 113"/>
                    <a:gd name="T26" fmla="*/ 33 w 375"/>
                    <a:gd name="T27" fmla="*/ 99 h 113"/>
                    <a:gd name="T28" fmla="*/ 33 w 375"/>
                    <a:gd name="T29" fmla="*/ 84 h 113"/>
                    <a:gd name="T30" fmla="*/ 33 w 375"/>
                    <a:gd name="T31" fmla="*/ 56 h 113"/>
                    <a:gd name="T32" fmla="*/ 32 w 375"/>
                    <a:gd name="T33" fmla="*/ 36 h 113"/>
                    <a:gd name="T34" fmla="*/ 28 w 375"/>
                    <a:gd name="T35" fmla="*/ 11 h 113"/>
                    <a:gd name="T36" fmla="*/ 18 w 375"/>
                    <a:gd name="T37" fmla="*/ 8 h 113"/>
                    <a:gd name="T38" fmla="*/ 12 w 375"/>
                    <a:gd name="T39" fmla="*/ 0 h 113"/>
                    <a:gd name="T40" fmla="*/ 6 w 375"/>
                    <a:gd name="T41" fmla="*/ 17 h 113"/>
                    <a:gd name="T42" fmla="*/ 6 w 375"/>
                    <a:gd name="T43" fmla="*/ 42 h 113"/>
                    <a:gd name="T44" fmla="*/ 0 w 375"/>
                    <a:gd name="T45" fmla="*/ 51 h 11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375" h="113">
                      <a:moveTo>
                        <a:pt x="0" y="51"/>
                      </a:moveTo>
                      <a:lnTo>
                        <a:pt x="3" y="62"/>
                      </a:lnTo>
                      <a:lnTo>
                        <a:pt x="28" y="81"/>
                      </a:lnTo>
                      <a:lnTo>
                        <a:pt x="45" y="99"/>
                      </a:lnTo>
                      <a:lnTo>
                        <a:pt x="69" y="110"/>
                      </a:lnTo>
                      <a:lnTo>
                        <a:pt x="97" y="108"/>
                      </a:lnTo>
                      <a:lnTo>
                        <a:pt x="120" y="77"/>
                      </a:lnTo>
                      <a:lnTo>
                        <a:pt x="144" y="63"/>
                      </a:lnTo>
                      <a:lnTo>
                        <a:pt x="180" y="62"/>
                      </a:lnTo>
                      <a:lnTo>
                        <a:pt x="216" y="66"/>
                      </a:lnTo>
                      <a:lnTo>
                        <a:pt x="253" y="72"/>
                      </a:lnTo>
                      <a:lnTo>
                        <a:pt x="324" y="90"/>
                      </a:lnTo>
                      <a:lnTo>
                        <a:pt x="348" y="113"/>
                      </a:lnTo>
                      <a:lnTo>
                        <a:pt x="367" y="99"/>
                      </a:lnTo>
                      <a:lnTo>
                        <a:pt x="375" y="84"/>
                      </a:lnTo>
                      <a:lnTo>
                        <a:pt x="370" y="56"/>
                      </a:lnTo>
                      <a:lnTo>
                        <a:pt x="354" y="36"/>
                      </a:lnTo>
                      <a:lnTo>
                        <a:pt x="307" y="11"/>
                      </a:lnTo>
                      <a:lnTo>
                        <a:pt x="207" y="8"/>
                      </a:lnTo>
                      <a:lnTo>
                        <a:pt x="118" y="0"/>
                      </a:lnTo>
                      <a:lnTo>
                        <a:pt x="52" y="17"/>
                      </a:lnTo>
                      <a:lnTo>
                        <a:pt x="9" y="42"/>
                      </a:lnTo>
                      <a:lnTo>
                        <a:pt x="0" y="5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78787"/>
                    </a:gs>
                    <a:gs pos="100000">
                      <a:srgbClr val="E3E3E3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47" name="Freeform 29"/>
                <p:cNvSpPr>
                  <a:spLocks/>
                </p:cNvSpPr>
                <p:nvPr/>
              </p:nvSpPr>
              <p:spPr bwMode="auto">
                <a:xfrm>
                  <a:off x="3824" y="2114"/>
                  <a:ext cx="619" cy="333"/>
                </a:xfrm>
                <a:custGeom>
                  <a:avLst/>
                  <a:gdLst>
                    <a:gd name="T0" fmla="*/ 0 w 1463"/>
                    <a:gd name="T1" fmla="*/ 0 h 728"/>
                    <a:gd name="T2" fmla="*/ 0 w 1463"/>
                    <a:gd name="T3" fmla="*/ 0 h 728"/>
                    <a:gd name="T4" fmla="*/ 0 w 1463"/>
                    <a:gd name="T5" fmla="*/ 0 h 728"/>
                    <a:gd name="T6" fmla="*/ 0 w 1463"/>
                    <a:gd name="T7" fmla="*/ 0 h 728"/>
                    <a:gd name="T8" fmla="*/ 0 w 1463"/>
                    <a:gd name="T9" fmla="*/ 0 h 728"/>
                    <a:gd name="T10" fmla="*/ 0 w 1463"/>
                    <a:gd name="T11" fmla="*/ 0 h 728"/>
                    <a:gd name="T12" fmla="*/ 0 w 1463"/>
                    <a:gd name="T13" fmla="*/ 0 h 728"/>
                    <a:gd name="T14" fmla="*/ 0 w 1463"/>
                    <a:gd name="T15" fmla="*/ 0 h 728"/>
                    <a:gd name="T16" fmla="*/ 0 w 1463"/>
                    <a:gd name="T17" fmla="*/ 0 h 728"/>
                    <a:gd name="T18" fmla="*/ 0 w 1463"/>
                    <a:gd name="T19" fmla="*/ 0 h 728"/>
                    <a:gd name="T20" fmla="*/ 0 w 1463"/>
                    <a:gd name="T21" fmla="*/ 0 h 728"/>
                    <a:gd name="T22" fmla="*/ 0 w 1463"/>
                    <a:gd name="T23" fmla="*/ 0 h 728"/>
                    <a:gd name="T24" fmla="*/ 0 w 1463"/>
                    <a:gd name="T25" fmla="*/ 0 h 728"/>
                    <a:gd name="T26" fmla="*/ 0 w 1463"/>
                    <a:gd name="T27" fmla="*/ 0 h 728"/>
                    <a:gd name="T28" fmla="*/ 0 w 1463"/>
                    <a:gd name="T29" fmla="*/ 0 h 72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463" h="728">
                      <a:moveTo>
                        <a:pt x="803" y="0"/>
                      </a:moveTo>
                      <a:lnTo>
                        <a:pt x="682" y="84"/>
                      </a:lnTo>
                      <a:lnTo>
                        <a:pt x="583" y="198"/>
                      </a:lnTo>
                      <a:lnTo>
                        <a:pt x="432" y="379"/>
                      </a:lnTo>
                      <a:lnTo>
                        <a:pt x="348" y="425"/>
                      </a:lnTo>
                      <a:lnTo>
                        <a:pt x="182" y="478"/>
                      </a:lnTo>
                      <a:lnTo>
                        <a:pt x="30" y="599"/>
                      </a:lnTo>
                      <a:lnTo>
                        <a:pt x="0" y="705"/>
                      </a:lnTo>
                      <a:lnTo>
                        <a:pt x="1463" y="728"/>
                      </a:lnTo>
                      <a:lnTo>
                        <a:pt x="1356" y="508"/>
                      </a:lnTo>
                      <a:lnTo>
                        <a:pt x="1182" y="258"/>
                      </a:lnTo>
                      <a:lnTo>
                        <a:pt x="1061" y="167"/>
                      </a:lnTo>
                      <a:lnTo>
                        <a:pt x="985" y="107"/>
                      </a:lnTo>
                      <a:lnTo>
                        <a:pt x="879" y="38"/>
                      </a:lnTo>
                      <a:lnTo>
                        <a:pt x="80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B5B5B"/>
                    </a:gs>
                    <a:gs pos="100000">
                      <a:srgbClr val="89898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48" name="Freeform 30"/>
                <p:cNvSpPr>
                  <a:spLocks/>
                </p:cNvSpPr>
                <p:nvPr/>
              </p:nvSpPr>
              <p:spPr bwMode="auto">
                <a:xfrm>
                  <a:off x="3842" y="383"/>
                  <a:ext cx="1333" cy="1014"/>
                </a:xfrm>
                <a:custGeom>
                  <a:avLst/>
                  <a:gdLst>
                    <a:gd name="T0" fmla="*/ 0 w 3092"/>
                    <a:gd name="T1" fmla="*/ 0 h 2168"/>
                    <a:gd name="T2" fmla="*/ 0 w 3092"/>
                    <a:gd name="T3" fmla="*/ 0 h 2168"/>
                    <a:gd name="T4" fmla="*/ 0 w 3092"/>
                    <a:gd name="T5" fmla="*/ 0 h 2168"/>
                    <a:gd name="T6" fmla="*/ 0 w 3092"/>
                    <a:gd name="T7" fmla="*/ 0 h 2168"/>
                    <a:gd name="T8" fmla="*/ 0 w 3092"/>
                    <a:gd name="T9" fmla="*/ 0 h 2168"/>
                    <a:gd name="T10" fmla="*/ 0 w 3092"/>
                    <a:gd name="T11" fmla="*/ 0 h 2168"/>
                    <a:gd name="T12" fmla="*/ 0 w 3092"/>
                    <a:gd name="T13" fmla="*/ 0 h 2168"/>
                    <a:gd name="T14" fmla="*/ 0 w 3092"/>
                    <a:gd name="T15" fmla="*/ 0 h 2168"/>
                    <a:gd name="T16" fmla="*/ 0 w 3092"/>
                    <a:gd name="T17" fmla="*/ 0 h 2168"/>
                    <a:gd name="T18" fmla="*/ 0 w 3092"/>
                    <a:gd name="T19" fmla="*/ 0 h 2168"/>
                    <a:gd name="T20" fmla="*/ 0 w 3092"/>
                    <a:gd name="T21" fmla="*/ 0 h 2168"/>
                    <a:gd name="T22" fmla="*/ 0 w 3092"/>
                    <a:gd name="T23" fmla="*/ 0 h 2168"/>
                    <a:gd name="T24" fmla="*/ 0 w 3092"/>
                    <a:gd name="T25" fmla="*/ 0 h 2168"/>
                    <a:gd name="T26" fmla="*/ 0 w 3092"/>
                    <a:gd name="T27" fmla="*/ 0 h 2168"/>
                    <a:gd name="T28" fmla="*/ 0 w 3092"/>
                    <a:gd name="T29" fmla="*/ 0 h 2168"/>
                    <a:gd name="T30" fmla="*/ 0 w 3092"/>
                    <a:gd name="T31" fmla="*/ 0 h 2168"/>
                    <a:gd name="T32" fmla="*/ 0 w 3092"/>
                    <a:gd name="T33" fmla="*/ 0 h 2168"/>
                    <a:gd name="T34" fmla="*/ 0 w 3092"/>
                    <a:gd name="T35" fmla="*/ 0 h 2168"/>
                    <a:gd name="T36" fmla="*/ 0 w 3092"/>
                    <a:gd name="T37" fmla="*/ 0 h 2168"/>
                    <a:gd name="T38" fmla="*/ 0 w 3092"/>
                    <a:gd name="T39" fmla="*/ 0 h 2168"/>
                    <a:gd name="T40" fmla="*/ 0 w 3092"/>
                    <a:gd name="T41" fmla="*/ 0 h 2168"/>
                    <a:gd name="T42" fmla="*/ 0 w 3092"/>
                    <a:gd name="T43" fmla="*/ 0 h 2168"/>
                    <a:gd name="T44" fmla="*/ 0 w 3092"/>
                    <a:gd name="T45" fmla="*/ 0 h 2168"/>
                    <a:gd name="T46" fmla="*/ 0 w 3092"/>
                    <a:gd name="T47" fmla="*/ 0 h 2168"/>
                    <a:gd name="T48" fmla="*/ 0 w 3092"/>
                    <a:gd name="T49" fmla="*/ 0 h 2168"/>
                    <a:gd name="T50" fmla="*/ 0 w 3092"/>
                    <a:gd name="T51" fmla="*/ 0 h 2168"/>
                    <a:gd name="T52" fmla="*/ 0 w 3092"/>
                    <a:gd name="T53" fmla="*/ 0 h 2168"/>
                    <a:gd name="T54" fmla="*/ 0 w 3092"/>
                    <a:gd name="T55" fmla="*/ 0 h 2168"/>
                    <a:gd name="T56" fmla="*/ 0 w 3092"/>
                    <a:gd name="T57" fmla="*/ 0 h 2168"/>
                    <a:gd name="T58" fmla="*/ 0 w 3092"/>
                    <a:gd name="T59" fmla="*/ 0 h 2168"/>
                    <a:gd name="T60" fmla="*/ 0 w 3092"/>
                    <a:gd name="T61" fmla="*/ 0 h 2168"/>
                    <a:gd name="T62" fmla="*/ 0 w 3092"/>
                    <a:gd name="T63" fmla="*/ 0 h 2168"/>
                    <a:gd name="T64" fmla="*/ 0 w 3092"/>
                    <a:gd name="T65" fmla="*/ 0 h 2168"/>
                    <a:gd name="T66" fmla="*/ 0 w 3092"/>
                    <a:gd name="T67" fmla="*/ 0 h 2168"/>
                    <a:gd name="T68" fmla="*/ 0 w 3092"/>
                    <a:gd name="T69" fmla="*/ 0 h 2168"/>
                    <a:gd name="T70" fmla="*/ 0 w 3092"/>
                    <a:gd name="T71" fmla="*/ 0 h 2168"/>
                    <a:gd name="T72" fmla="*/ 0 w 3092"/>
                    <a:gd name="T73" fmla="*/ 0 h 2168"/>
                    <a:gd name="T74" fmla="*/ 0 w 3092"/>
                    <a:gd name="T75" fmla="*/ 0 h 2168"/>
                    <a:gd name="T76" fmla="*/ 0 w 3092"/>
                    <a:gd name="T77" fmla="*/ 0 h 2168"/>
                    <a:gd name="T78" fmla="*/ 0 w 3092"/>
                    <a:gd name="T79" fmla="*/ 0 h 2168"/>
                    <a:gd name="T80" fmla="*/ 0 w 3092"/>
                    <a:gd name="T81" fmla="*/ 0 h 2168"/>
                    <a:gd name="T82" fmla="*/ 0 w 3092"/>
                    <a:gd name="T83" fmla="*/ 0 h 2168"/>
                    <a:gd name="T84" fmla="*/ 0 w 3092"/>
                    <a:gd name="T85" fmla="*/ 0 h 2168"/>
                    <a:gd name="T86" fmla="*/ 0 w 3092"/>
                    <a:gd name="T87" fmla="*/ 0 h 2168"/>
                    <a:gd name="T88" fmla="*/ 0 w 3092"/>
                    <a:gd name="T89" fmla="*/ 0 h 2168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3092" h="2168">
                      <a:moveTo>
                        <a:pt x="0" y="1501"/>
                      </a:moveTo>
                      <a:lnTo>
                        <a:pt x="15" y="1387"/>
                      </a:lnTo>
                      <a:lnTo>
                        <a:pt x="68" y="1266"/>
                      </a:lnTo>
                      <a:lnTo>
                        <a:pt x="113" y="1046"/>
                      </a:lnTo>
                      <a:lnTo>
                        <a:pt x="121" y="970"/>
                      </a:lnTo>
                      <a:lnTo>
                        <a:pt x="151" y="735"/>
                      </a:lnTo>
                      <a:lnTo>
                        <a:pt x="182" y="659"/>
                      </a:lnTo>
                      <a:lnTo>
                        <a:pt x="295" y="531"/>
                      </a:lnTo>
                      <a:lnTo>
                        <a:pt x="500" y="334"/>
                      </a:lnTo>
                      <a:lnTo>
                        <a:pt x="583" y="288"/>
                      </a:lnTo>
                      <a:lnTo>
                        <a:pt x="629" y="212"/>
                      </a:lnTo>
                      <a:lnTo>
                        <a:pt x="735" y="197"/>
                      </a:lnTo>
                      <a:lnTo>
                        <a:pt x="1008" y="121"/>
                      </a:lnTo>
                      <a:lnTo>
                        <a:pt x="1137" y="83"/>
                      </a:lnTo>
                      <a:lnTo>
                        <a:pt x="1212" y="23"/>
                      </a:lnTo>
                      <a:lnTo>
                        <a:pt x="1288" y="30"/>
                      </a:lnTo>
                      <a:lnTo>
                        <a:pt x="1394" y="30"/>
                      </a:lnTo>
                      <a:lnTo>
                        <a:pt x="1697" y="0"/>
                      </a:lnTo>
                      <a:lnTo>
                        <a:pt x="2137" y="68"/>
                      </a:lnTo>
                      <a:lnTo>
                        <a:pt x="2334" y="46"/>
                      </a:lnTo>
                      <a:lnTo>
                        <a:pt x="2425" y="68"/>
                      </a:lnTo>
                      <a:lnTo>
                        <a:pt x="2599" y="182"/>
                      </a:lnTo>
                      <a:lnTo>
                        <a:pt x="2683" y="334"/>
                      </a:lnTo>
                      <a:lnTo>
                        <a:pt x="2781" y="478"/>
                      </a:lnTo>
                      <a:lnTo>
                        <a:pt x="2865" y="637"/>
                      </a:lnTo>
                      <a:lnTo>
                        <a:pt x="2872" y="720"/>
                      </a:lnTo>
                      <a:lnTo>
                        <a:pt x="3039" y="978"/>
                      </a:lnTo>
                      <a:lnTo>
                        <a:pt x="3092" y="1152"/>
                      </a:lnTo>
                      <a:lnTo>
                        <a:pt x="3077" y="1326"/>
                      </a:lnTo>
                      <a:lnTo>
                        <a:pt x="3062" y="1493"/>
                      </a:lnTo>
                      <a:lnTo>
                        <a:pt x="3047" y="1576"/>
                      </a:lnTo>
                      <a:lnTo>
                        <a:pt x="3054" y="1683"/>
                      </a:lnTo>
                      <a:lnTo>
                        <a:pt x="3047" y="1751"/>
                      </a:lnTo>
                      <a:lnTo>
                        <a:pt x="3009" y="1849"/>
                      </a:lnTo>
                      <a:lnTo>
                        <a:pt x="2918" y="1842"/>
                      </a:lnTo>
                      <a:lnTo>
                        <a:pt x="2743" y="1910"/>
                      </a:lnTo>
                      <a:lnTo>
                        <a:pt x="2705" y="1971"/>
                      </a:lnTo>
                      <a:lnTo>
                        <a:pt x="2652" y="2024"/>
                      </a:lnTo>
                      <a:lnTo>
                        <a:pt x="2645" y="2077"/>
                      </a:lnTo>
                      <a:lnTo>
                        <a:pt x="2554" y="2099"/>
                      </a:lnTo>
                      <a:lnTo>
                        <a:pt x="2539" y="2168"/>
                      </a:lnTo>
                      <a:lnTo>
                        <a:pt x="2433" y="2024"/>
                      </a:lnTo>
                      <a:lnTo>
                        <a:pt x="2455" y="1895"/>
                      </a:lnTo>
                      <a:lnTo>
                        <a:pt x="2463" y="1849"/>
                      </a:lnTo>
                      <a:lnTo>
                        <a:pt x="2463" y="1751"/>
                      </a:lnTo>
                      <a:lnTo>
                        <a:pt x="2417" y="1675"/>
                      </a:lnTo>
                      <a:lnTo>
                        <a:pt x="2364" y="1546"/>
                      </a:lnTo>
                      <a:lnTo>
                        <a:pt x="2387" y="1493"/>
                      </a:lnTo>
                      <a:lnTo>
                        <a:pt x="2448" y="1455"/>
                      </a:lnTo>
                      <a:lnTo>
                        <a:pt x="2380" y="1372"/>
                      </a:lnTo>
                      <a:lnTo>
                        <a:pt x="2380" y="1319"/>
                      </a:lnTo>
                      <a:lnTo>
                        <a:pt x="2516" y="1304"/>
                      </a:lnTo>
                      <a:lnTo>
                        <a:pt x="2508" y="1258"/>
                      </a:lnTo>
                      <a:lnTo>
                        <a:pt x="2433" y="1144"/>
                      </a:lnTo>
                      <a:lnTo>
                        <a:pt x="2304" y="1251"/>
                      </a:lnTo>
                      <a:lnTo>
                        <a:pt x="2243" y="1258"/>
                      </a:lnTo>
                      <a:lnTo>
                        <a:pt x="2175" y="1296"/>
                      </a:lnTo>
                      <a:lnTo>
                        <a:pt x="1963" y="1288"/>
                      </a:lnTo>
                      <a:lnTo>
                        <a:pt x="1804" y="1220"/>
                      </a:lnTo>
                      <a:lnTo>
                        <a:pt x="1667" y="1228"/>
                      </a:lnTo>
                      <a:lnTo>
                        <a:pt x="1553" y="1273"/>
                      </a:lnTo>
                      <a:lnTo>
                        <a:pt x="1470" y="1288"/>
                      </a:lnTo>
                      <a:lnTo>
                        <a:pt x="1387" y="1228"/>
                      </a:lnTo>
                      <a:lnTo>
                        <a:pt x="1296" y="1213"/>
                      </a:lnTo>
                      <a:lnTo>
                        <a:pt x="1220" y="1228"/>
                      </a:lnTo>
                      <a:lnTo>
                        <a:pt x="1159" y="1243"/>
                      </a:lnTo>
                      <a:lnTo>
                        <a:pt x="970" y="1152"/>
                      </a:lnTo>
                      <a:lnTo>
                        <a:pt x="849" y="1046"/>
                      </a:lnTo>
                      <a:lnTo>
                        <a:pt x="712" y="917"/>
                      </a:lnTo>
                      <a:lnTo>
                        <a:pt x="652" y="856"/>
                      </a:lnTo>
                      <a:lnTo>
                        <a:pt x="659" y="803"/>
                      </a:lnTo>
                      <a:lnTo>
                        <a:pt x="652" y="690"/>
                      </a:lnTo>
                      <a:lnTo>
                        <a:pt x="652" y="576"/>
                      </a:lnTo>
                      <a:lnTo>
                        <a:pt x="568" y="606"/>
                      </a:lnTo>
                      <a:lnTo>
                        <a:pt x="523" y="659"/>
                      </a:lnTo>
                      <a:lnTo>
                        <a:pt x="523" y="819"/>
                      </a:lnTo>
                      <a:lnTo>
                        <a:pt x="500" y="856"/>
                      </a:lnTo>
                      <a:lnTo>
                        <a:pt x="455" y="849"/>
                      </a:lnTo>
                      <a:lnTo>
                        <a:pt x="401" y="970"/>
                      </a:lnTo>
                      <a:lnTo>
                        <a:pt x="364" y="1069"/>
                      </a:lnTo>
                      <a:lnTo>
                        <a:pt x="326" y="1160"/>
                      </a:lnTo>
                      <a:lnTo>
                        <a:pt x="204" y="1190"/>
                      </a:lnTo>
                      <a:lnTo>
                        <a:pt x="167" y="1220"/>
                      </a:lnTo>
                      <a:lnTo>
                        <a:pt x="113" y="1334"/>
                      </a:lnTo>
                      <a:lnTo>
                        <a:pt x="129" y="1379"/>
                      </a:lnTo>
                      <a:lnTo>
                        <a:pt x="121" y="1463"/>
                      </a:lnTo>
                      <a:lnTo>
                        <a:pt x="113" y="1539"/>
                      </a:lnTo>
                      <a:lnTo>
                        <a:pt x="113" y="1592"/>
                      </a:lnTo>
                      <a:lnTo>
                        <a:pt x="45" y="1554"/>
                      </a:lnTo>
                      <a:lnTo>
                        <a:pt x="0" y="150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94949"/>
                    </a:gs>
                    <a:gs pos="100000">
                      <a:srgbClr val="676767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8575" cmpd="sng">
                      <a:solidFill>
                        <a:srgbClr val="6B6B6B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49" name="Freeform 31"/>
                <p:cNvSpPr>
                  <a:spLocks/>
                </p:cNvSpPr>
                <p:nvPr/>
              </p:nvSpPr>
              <p:spPr bwMode="auto">
                <a:xfrm>
                  <a:off x="4231" y="2187"/>
                  <a:ext cx="70" cy="214"/>
                </a:xfrm>
                <a:custGeom>
                  <a:avLst/>
                  <a:gdLst>
                    <a:gd name="T0" fmla="*/ 1 w 98"/>
                    <a:gd name="T1" fmla="*/ 0 h 416"/>
                    <a:gd name="T2" fmla="*/ 0 w 98"/>
                    <a:gd name="T3" fmla="*/ 1 h 416"/>
                    <a:gd name="T4" fmla="*/ 1 w 98"/>
                    <a:gd name="T5" fmla="*/ 1 h 416"/>
                    <a:gd name="T6" fmla="*/ 1 w 98"/>
                    <a:gd name="T7" fmla="*/ 1 h 416"/>
                    <a:gd name="T8" fmla="*/ 1 w 98"/>
                    <a:gd name="T9" fmla="*/ 1 h 416"/>
                    <a:gd name="T10" fmla="*/ 1 w 98"/>
                    <a:gd name="T11" fmla="*/ 1 h 416"/>
                    <a:gd name="T12" fmla="*/ 1 w 98"/>
                    <a:gd name="T13" fmla="*/ 1 h 4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8" h="416">
                      <a:moveTo>
                        <a:pt x="15" y="0"/>
                      </a:moveTo>
                      <a:lnTo>
                        <a:pt x="0" y="113"/>
                      </a:lnTo>
                      <a:lnTo>
                        <a:pt x="15" y="212"/>
                      </a:lnTo>
                      <a:lnTo>
                        <a:pt x="7" y="280"/>
                      </a:lnTo>
                      <a:lnTo>
                        <a:pt x="7" y="416"/>
                      </a:lnTo>
                      <a:lnTo>
                        <a:pt x="60" y="189"/>
                      </a:lnTo>
                      <a:lnTo>
                        <a:pt x="98" y="98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50" name="Freeform 32"/>
                <p:cNvSpPr>
                  <a:spLocks/>
                </p:cNvSpPr>
                <p:nvPr/>
              </p:nvSpPr>
              <p:spPr bwMode="auto">
                <a:xfrm>
                  <a:off x="4154" y="1330"/>
                  <a:ext cx="40" cy="48"/>
                </a:xfrm>
                <a:custGeom>
                  <a:avLst/>
                  <a:gdLst>
                    <a:gd name="T0" fmla="*/ 0 w 83"/>
                    <a:gd name="T1" fmla="*/ 0 h 98"/>
                    <a:gd name="T2" fmla="*/ 0 w 83"/>
                    <a:gd name="T3" fmla="*/ 0 h 98"/>
                    <a:gd name="T4" fmla="*/ 0 w 83"/>
                    <a:gd name="T5" fmla="*/ 0 h 9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83" h="98">
                      <a:moveTo>
                        <a:pt x="83" y="0"/>
                      </a:moveTo>
                      <a:lnTo>
                        <a:pt x="45" y="45"/>
                      </a:lnTo>
                      <a:lnTo>
                        <a:pt x="0" y="98"/>
                      </a:lnTo>
                    </a:path>
                  </a:pathLst>
                </a:custGeom>
                <a:noFill/>
                <a:ln w="57150" cmpd="sng">
                  <a:solidFill>
                    <a:srgbClr val="7C7C7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51" name="Freeform 33"/>
                <p:cNvSpPr>
                  <a:spLocks/>
                </p:cNvSpPr>
                <p:nvPr/>
              </p:nvSpPr>
              <p:spPr bwMode="auto">
                <a:xfrm>
                  <a:off x="4121" y="1834"/>
                  <a:ext cx="368" cy="38"/>
                </a:xfrm>
                <a:custGeom>
                  <a:avLst/>
                  <a:gdLst>
                    <a:gd name="T0" fmla="*/ 0 w 872"/>
                    <a:gd name="T1" fmla="*/ 0 h 83"/>
                    <a:gd name="T2" fmla="*/ 0 w 872"/>
                    <a:gd name="T3" fmla="*/ 0 h 83"/>
                    <a:gd name="T4" fmla="*/ 0 w 872"/>
                    <a:gd name="T5" fmla="*/ 0 h 83"/>
                    <a:gd name="T6" fmla="*/ 0 w 872"/>
                    <a:gd name="T7" fmla="*/ 0 h 83"/>
                    <a:gd name="T8" fmla="*/ 0 w 872"/>
                    <a:gd name="T9" fmla="*/ 0 h 83"/>
                    <a:gd name="T10" fmla="*/ 0 w 872"/>
                    <a:gd name="T11" fmla="*/ 0 h 83"/>
                    <a:gd name="T12" fmla="*/ 0 w 872"/>
                    <a:gd name="T13" fmla="*/ 0 h 83"/>
                    <a:gd name="T14" fmla="*/ 0 w 872"/>
                    <a:gd name="T15" fmla="*/ 0 h 83"/>
                    <a:gd name="T16" fmla="*/ 0 w 872"/>
                    <a:gd name="T17" fmla="*/ 0 h 83"/>
                    <a:gd name="T18" fmla="*/ 0 w 872"/>
                    <a:gd name="T19" fmla="*/ 0 h 8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72" h="83">
                      <a:moveTo>
                        <a:pt x="0" y="0"/>
                      </a:moveTo>
                      <a:lnTo>
                        <a:pt x="106" y="7"/>
                      </a:lnTo>
                      <a:lnTo>
                        <a:pt x="250" y="53"/>
                      </a:lnTo>
                      <a:lnTo>
                        <a:pt x="318" y="83"/>
                      </a:lnTo>
                      <a:lnTo>
                        <a:pt x="387" y="75"/>
                      </a:lnTo>
                      <a:lnTo>
                        <a:pt x="515" y="45"/>
                      </a:lnTo>
                      <a:lnTo>
                        <a:pt x="629" y="37"/>
                      </a:lnTo>
                      <a:lnTo>
                        <a:pt x="697" y="15"/>
                      </a:lnTo>
                      <a:lnTo>
                        <a:pt x="796" y="45"/>
                      </a:lnTo>
                      <a:lnTo>
                        <a:pt x="872" y="45"/>
                      </a:lnTo>
                    </a:path>
                  </a:pathLst>
                </a:custGeom>
                <a:noFill/>
                <a:ln w="28575" cmpd="sng">
                  <a:solidFill>
                    <a:srgbClr val="77777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52" name="Freeform 34"/>
                <p:cNvSpPr>
                  <a:spLocks/>
                </p:cNvSpPr>
                <p:nvPr/>
              </p:nvSpPr>
              <p:spPr bwMode="auto">
                <a:xfrm>
                  <a:off x="4188" y="1855"/>
                  <a:ext cx="145" cy="93"/>
                </a:xfrm>
                <a:custGeom>
                  <a:avLst/>
                  <a:gdLst>
                    <a:gd name="T0" fmla="*/ 0 w 341"/>
                    <a:gd name="T1" fmla="*/ 0 h 205"/>
                    <a:gd name="T2" fmla="*/ 0 w 341"/>
                    <a:gd name="T3" fmla="*/ 0 h 205"/>
                    <a:gd name="T4" fmla="*/ 0 w 341"/>
                    <a:gd name="T5" fmla="*/ 0 h 205"/>
                    <a:gd name="T6" fmla="*/ 0 w 341"/>
                    <a:gd name="T7" fmla="*/ 0 h 205"/>
                    <a:gd name="T8" fmla="*/ 0 w 341"/>
                    <a:gd name="T9" fmla="*/ 0 h 205"/>
                    <a:gd name="T10" fmla="*/ 0 w 341"/>
                    <a:gd name="T11" fmla="*/ 0 h 205"/>
                    <a:gd name="T12" fmla="*/ 0 w 341"/>
                    <a:gd name="T13" fmla="*/ 0 h 20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41" h="205">
                      <a:moveTo>
                        <a:pt x="53" y="0"/>
                      </a:moveTo>
                      <a:lnTo>
                        <a:pt x="0" y="53"/>
                      </a:lnTo>
                      <a:lnTo>
                        <a:pt x="8" y="99"/>
                      </a:lnTo>
                      <a:lnTo>
                        <a:pt x="84" y="144"/>
                      </a:lnTo>
                      <a:lnTo>
                        <a:pt x="159" y="174"/>
                      </a:lnTo>
                      <a:lnTo>
                        <a:pt x="250" y="174"/>
                      </a:lnTo>
                      <a:lnTo>
                        <a:pt x="341" y="205"/>
                      </a:lnTo>
                    </a:path>
                  </a:pathLst>
                </a:custGeom>
                <a:noFill/>
                <a:ln w="28575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53" name="Freeform 35"/>
                <p:cNvSpPr>
                  <a:spLocks/>
                </p:cNvSpPr>
                <p:nvPr/>
              </p:nvSpPr>
              <p:spPr bwMode="auto">
                <a:xfrm rot="474244">
                  <a:off x="4959" y="674"/>
                  <a:ext cx="187" cy="344"/>
                </a:xfrm>
                <a:custGeom>
                  <a:avLst/>
                  <a:gdLst>
                    <a:gd name="T0" fmla="*/ 0 w 440"/>
                    <a:gd name="T1" fmla="*/ 0 h 750"/>
                    <a:gd name="T2" fmla="*/ 0 w 440"/>
                    <a:gd name="T3" fmla="*/ 0 h 750"/>
                    <a:gd name="T4" fmla="*/ 0 w 440"/>
                    <a:gd name="T5" fmla="*/ 0 h 750"/>
                    <a:gd name="T6" fmla="*/ 0 w 440"/>
                    <a:gd name="T7" fmla="*/ 0 h 750"/>
                    <a:gd name="T8" fmla="*/ 0 w 440"/>
                    <a:gd name="T9" fmla="*/ 0 h 750"/>
                    <a:gd name="T10" fmla="*/ 0 w 440"/>
                    <a:gd name="T11" fmla="*/ 0 h 750"/>
                    <a:gd name="T12" fmla="*/ 0 w 440"/>
                    <a:gd name="T13" fmla="*/ 0 h 750"/>
                    <a:gd name="T14" fmla="*/ 0 w 440"/>
                    <a:gd name="T15" fmla="*/ 0 h 750"/>
                    <a:gd name="T16" fmla="*/ 0 w 440"/>
                    <a:gd name="T17" fmla="*/ 0 h 750"/>
                    <a:gd name="T18" fmla="*/ 0 w 440"/>
                    <a:gd name="T19" fmla="*/ 0 h 750"/>
                    <a:gd name="T20" fmla="*/ 0 w 440"/>
                    <a:gd name="T21" fmla="*/ 0 h 750"/>
                    <a:gd name="T22" fmla="*/ 0 w 440"/>
                    <a:gd name="T23" fmla="*/ 0 h 750"/>
                    <a:gd name="T24" fmla="*/ 0 w 440"/>
                    <a:gd name="T25" fmla="*/ 0 h 750"/>
                    <a:gd name="T26" fmla="*/ 0 w 440"/>
                    <a:gd name="T27" fmla="*/ 0 h 750"/>
                    <a:gd name="T28" fmla="*/ 0 w 440"/>
                    <a:gd name="T29" fmla="*/ 0 h 750"/>
                    <a:gd name="T30" fmla="*/ 0 w 440"/>
                    <a:gd name="T31" fmla="*/ 0 h 750"/>
                    <a:gd name="T32" fmla="*/ 0 w 440"/>
                    <a:gd name="T33" fmla="*/ 0 h 750"/>
                    <a:gd name="T34" fmla="*/ 0 w 440"/>
                    <a:gd name="T35" fmla="*/ 0 h 750"/>
                    <a:gd name="T36" fmla="*/ 0 w 440"/>
                    <a:gd name="T37" fmla="*/ 0 h 750"/>
                    <a:gd name="T38" fmla="*/ 0 w 440"/>
                    <a:gd name="T39" fmla="*/ 0 h 750"/>
                    <a:gd name="T40" fmla="*/ 0 w 440"/>
                    <a:gd name="T41" fmla="*/ 0 h 750"/>
                    <a:gd name="T42" fmla="*/ 0 w 440"/>
                    <a:gd name="T43" fmla="*/ 0 h 750"/>
                    <a:gd name="T44" fmla="*/ 0 w 440"/>
                    <a:gd name="T45" fmla="*/ 0 h 75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440" h="750">
                      <a:moveTo>
                        <a:pt x="265" y="60"/>
                      </a:moveTo>
                      <a:lnTo>
                        <a:pt x="84" y="0"/>
                      </a:lnTo>
                      <a:lnTo>
                        <a:pt x="84" y="45"/>
                      </a:lnTo>
                      <a:lnTo>
                        <a:pt x="190" y="144"/>
                      </a:lnTo>
                      <a:lnTo>
                        <a:pt x="190" y="189"/>
                      </a:lnTo>
                      <a:lnTo>
                        <a:pt x="99" y="151"/>
                      </a:lnTo>
                      <a:lnTo>
                        <a:pt x="190" y="273"/>
                      </a:lnTo>
                      <a:lnTo>
                        <a:pt x="205" y="333"/>
                      </a:lnTo>
                      <a:lnTo>
                        <a:pt x="91" y="394"/>
                      </a:lnTo>
                      <a:lnTo>
                        <a:pt x="152" y="424"/>
                      </a:lnTo>
                      <a:lnTo>
                        <a:pt x="53" y="561"/>
                      </a:lnTo>
                      <a:lnTo>
                        <a:pt x="0" y="583"/>
                      </a:lnTo>
                      <a:lnTo>
                        <a:pt x="53" y="651"/>
                      </a:lnTo>
                      <a:lnTo>
                        <a:pt x="46" y="697"/>
                      </a:lnTo>
                      <a:lnTo>
                        <a:pt x="0" y="697"/>
                      </a:lnTo>
                      <a:lnTo>
                        <a:pt x="76" y="712"/>
                      </a:lnTo>
                      <a:lnTo>
                        <a:pt x="182" y="712"/>
                      </a:lnTo>
                      <a:lnTo>
                        <a:pt x="228" y="750"/>
                      </a:lnTo>
                      <a:lnTo>
                        <a:pt x="129" y="636"/>
                      </a:lnTo>
                      <a:lnTo>
                        <a:pt x="281" y="507"/>
                      </a:lnTo>
                      <a:lnTo>
                        <a:pt x="440" y="401"/>
                      </a:lnTo>
                      <a:lnTo>
                        <a:pt x="402" y="310"/>
                      </a:lnTo>
                      <a:lnTo>
                        <a:pt x="311" y="75"/>
                      </a:lnTo>
                    </a:path>
                  </a:pathLst>
                </a:custGeom>
                <a:gradFill rotWithShape="0">
                  <a:gsLst>
                    <a:gs pos="0">
                      <a:srgbClr val="878787"/>
                    </a:gs>
                    <a:gs pos="100000">
                      <a:srgbClr val="747474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54" name="Freeform 36"/>
                <p:cNvSpPr>
                  <a:spLocks/>
                </p:cNvSpPr>
                <p:nvPr/>
              </p:nvSpPr>
              <p:spPr bwMode="auto">
                <a:xfrm rot="829155">
                  <a:off x="4209" y="1290"/>
                  <a:ext cx="26" cy="79"/>
                </a:xfrm>
                <a:custGeom>
                  <a:avLst/>
                  <a:gdLst>
                    <a:gd name="T0" fmla="*/ 0 w 38"/>
                    <a:gd name="T1" fmla="*/ 0 h 174"/>
                    <a:gd name="T2" fmla="*/ 1 w 38"/>
                    <a:gd name="T3" fmla="*/ 0 h 174"/>
                    <a:gd name="T4" fmla="*/ 1 w 38"/>
                    <a:gd name="T5" fmla="*/ 0 h 17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" h="174">
                      <a:moveTo>
                        <a:pt x="0" y="0"/>
                      </a:moveTo>
                      <a:lnTo>
                        <a:pt x="15" y="83"/>
                      </a:lnTo>
                      <a:lnTo>
                        <a:pt x="38" y="174"/>
                      </a:lnTo>
                    </a:path>
                  </a:pathLst>
                </a:custGeom>
                <a:noFill/>
                <a:ln w="38100" cmpd="sng">
                  <a:solidFill>
                    <a:srgbClr val="98989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55" name="Freeform 37"/>
                <p:cNvSpPr>
                  <a:spLocks/>
                </p:cNvSpPr>
                <p:nvPr/>
              </p:nvSpPr>
              <p:spPr bwMode="auto">
                <a:xfrm>
                  <a:off x="4303" y="1629"/>
                  <a:ext cx="69" cy="17"/>
                </a:xfrm>
                <a:custGeom>
                  <a:avLst/>
                  <a:gdLst>
                    <a:gd name="T0" fmla="*/ 0 w 159"/>
                    <a:gd name="T1" fmla="*/ 0 h 38"/>
                    <a:gd name="T2" fmla="*/ 0 w 159"/>
                    <a:gd name="T3" fmla="*/ 0 h 38"/>
                    <a:gd name="T4" fmla="*/ 0 w 159"/>
                    <a:gd name="T5" fmla="*/ 0 h 3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59" h="38">
                      <a:moveTo>
                        <a:pt x="0" y="38"/>
                      </a:moveTo>
                      <a:lnTo>
                        <a:pt x="68" y="0"/>
                      </a:lnTo>
                      <a:lnTo>
                        <a:pt x="159" y="38"/>
                      </a:lnTo>
                    </a:path>
                  </a:pathLst>
                </a:custGeom>
                <a:noFill/>
                <a:ln w="38100" cmpd="sng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56" name="Freeform 38"/>
                <p:cNvSpPr>
                  <a:spLocks/>
                </p:cNvSpPr>
                <p:nvPr/>
              </p:nvSpPr>
              <p:spPr bwMode="auto">
                <a:xfrm>
                  <a:off x="4052" y="1293"/>
                  <a:ext cx="97" cy="70"/>
                </a:xfrm>
                <a:custGeom>
                  <a:avLst/>
                  <a:gdLst>
                    <a:gd name="T0" fmla="*/ 0 w 99"/>
                    <a:gd name="T1" fmla="*/ 180 h 62"/>
                    <a:gd name="T2" fmla="*/ 24 w 99"/>
                    <a:gd name="T3" fmla="*/ 0 h 62"/>
                    <a:gd name="T4" fmla="*/ 47 w 99"/>
                    <a:gd name="T5" fmla="*/ 180 h 62"/>
                    <a:gd name="T6" fmla="*/ 58 w 99"/>
                    <a:gd name="T7" fmla="*/ 259 h 62"/>
                    <a:gd name="T8" fmla="*/ 58 w 99"/>
                    <a:gd name="T9" fmla="*/ 622 h 62"/>
                    <a:gd name="T10" fmla="*/ 55 w 99"/>
                    <a:gd name="T11" fmla="*/ 1342 h 62"/>
                    <a:gd name="T12" fmla="*/ 50 w 99"/>
                    <a:gd name="T13" fmla="*/ 1672 h 62"/>
                    <a:gd name="T14" fmla="*/ 29 w 99"/>
                    <a:gd name="T15" fmla="*/ 1852 h 62"/>
                    <a:gd name="T16" fmla="*/ 24 w 99"/>
                    <a:gd name="T17" fmla="*/ 1661 h 62"/>
                    <a:gd name="T18" fmla="*/ 12 w 99"/>
                    <a:gd name="T19" fmla="*/ 1096 h 62"/>
                    <a:gd name="T20" fmla="*/ 7 w 99"/>
                    <a:gd name="T21" fmla="*/ 771 h 62"/>
                    <a:gd name="T22" fmla="*/ 0 w 99"/>
                    <a:gd name="T23" fmla="*/ 180 h 6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99" h="62">
                      <a:moveTo>
                        <a:pt x="0" y="6"/>
                      </a:moveTo>
                      <a:lnTo>
                        <a:pt x="31" y="0"/>
                      </a:lnTo>
                      <a:lnTo>
                        <a:pt x="76" y="6"/>
                      </a:lnTo>
                      <a:lnTo>
                        <a:pt x="99" y="9"/>
                      </a:lnTo>
                      <a:lnTo>
                        <a:pt x="99" y="21"/>
                      </a:lnTo>
                      <a:lnTo>
                        <a:pt x="93" y="45"/>
                      </a:lnTo>
                      <a:lnTo>
                        <a:pt x="82" y="57"/>
                      </a:lnTo>
                      <a:lnTo>
                        <a:pt x="57" y="62"/>
                      </a:lnTo>
                      <a:lnTo>
                        <a:pt x="31" y="56"/>
                      </a:lnTo>
                      <a:lnTo>
                        <a:pt x="12" y="36"/>
                      </a:lnTo>
                      <a:lnTo>
                        <a:pt x="7" y="2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94949"/>
                    </a:gs>
                    <a:gs pos="100000">
                      <a:srgbClr val="282828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rgbClr val="5E5E5E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57" name="Freeform 39"/>
                <p:cNvSpPr>
                  <a:spLocks/>
                </p:cNvSpPr>
                <p:nvPr/>
              </p:nvSpPr>
              <p:spPr bwMode="auto">
                <a:xfrm>
                  <a:off x="4126" y="1799"/>
                  <a:ext cx="314" cy="75"/>
                </a:xfrm>
                <a:custGeom>
                  <a:avLst/>
                  <a:gdLst>
                    <a:gd name="T0" fmla="*/ 0 w 343"/>
                    <a:gd name="T1" fmla="*/ 36 h 76"/>
                    <a:gd name="T2" fmla="*/ 5 w 343"/>
                    <a:gd name="T3" fmla="*/ 18 h 76"/>
                    <a:gd name="T4" fmla="*/ 5 w 343"/>
                    <a:gd name="T5" fmla="*/ 10 h 76"/>
                    <a:gd name="T6" fmla="*/ 10 w 343"/>
                    <a:gd name="T7" fmla="*/ 7 h 76"/>
                    <a:gd name="T8" fmla="*/ 11 w 343"/>
                    <a:gd name="T9" fmla="*/ 3 h 76"/>
                    <a:gd name="T10" fmla="*/ 12 w 343"/>
                    <a:gd name="T11" fmla="*/ 13 h 76"/>
                    <a:gd name="T12" fmla="*/ 14 w 343"/>
                    <a:gd name="T13" fmla="*/ 38 h 76"/>
                    <a:gd name="T14" fmla="*/ 15 w 343"/>
                    <a:gd name="T15" fmla="*/ 24 h 76"/>
                    <a:gd name="T16" fmla="*/ 19 w 343"/>
                    <a:gd name="T17" fmla="*/ 1 h 76"/>
                    <a:gd name="T18" fmla="*/ 21 w 343"/>
                    <a:gd name="T19" fmla="*/ 0 h 76"/>
                    <a:gd name="T20" fmla="*/ 23 w 343"/>
                    <a:gd name="T21" fmla="*/ 9 h 76"/>
                    <a:gd name="T22" fmla="*/ 25 w 343"/>
                    <a:gd name="T23" fmla="*/ 27 h 76"/>
                    <a:gd name="T24" fmla="*/ 27 w 343"/>
                    <a:gd name="T25" fmla="*/ 37 h 76"/>
                    <a:gd name="T26" fmla="*/ 27 w 343"/>
                    <a:gd name="T27" fmla="*/ 38 h 76"/>
                    <a:gd name="T28" fmla="*/ 29 w 343"/>
                    <a:gd name="T29" fmla="*/ 38 h 76"/>
                    <a:gd name="T30" fmla="*/ 27 w 343"/>
                    <a:gd name="T31" fmla="*/ 38 h 76"/>
                    <a:gd name="T32" fmla="*/ 23 w 343"/>
                    <a:gd name="T33" fmla="*/ 38 h 76"/>
                    <a:gd name="T34" fmla="*/ 19 w 343"/>
                    <a:gd name="T35" fmla="*/ 38 h 76"/>
                    <a:gd name="T36" fmla="*/ 16 w 343"/>
                    <a:gd name="T37" fmla="*/ 38 h 76"/>
                    <a:gd name="T38" fmla="*/ 15 w 343"/>
                    <a:gd name="T39" fmla="*/ 47 h 76"/>
                    <a:gd name="T40" fmla="*/ 13 w 343"/>
                    <a:gd name="T41" fmla="*/ 48 h 76"/>
                    <a:gd name="T42" fmla="*/ 10 w 343"/>
                    <a:gd name="T43" fmla="*/ 38 h 76"/>
                    <a:gd name="T44" fmla="*/ 5 w 343"/>
                    <a:gd name="T45" fmla="*/ 38 h 76"/>
                    <a:gd name="T46" fmla="*/ 5 w 343"/>
                    <a:gd name="T47" fmla="*/ 37 h 76"/>
                    <a:gd name="T48" fmla="*/ 5 w 343"/>
                    <a:gd name="T49" fmla="*/ 38 h 76"/>
                    <a:gd name="T50" fmla="*/ 0 w 343"/>
                    <a:gd name="T51" fmla="*/ 36 h 7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343" h="76">
                      <a:moveTo>
                        <a:pt x="0" y="36"/>
                      </a:moveTo>
                      <a:lnTo>
                        <a:pt x="31" y="18"/>
                      </a:lnTo>
                      <a:lnTo>
                        <a:pt x="52" y="10"/>
                      </a:lnTo>
                      <a:lnTo>
                        <a:pt x="108" y="7"/>
                      </a:lnTo>
                      <a:lnTo>
                        <a:pt x="118" y="3"/>
                      </a:lnTo>
                      <a:lnTo>
                        <a:pt x="133" y="13"/>
                      </a:lnTo>
                      <a:lnTo>
                        <a:pt x="156" y="40"/>
                      </a:lnTo>
                      <a:lnTo>
                        <a:pt x="181" y="24"/>
                      </a:lnTo>
                      <a:lnTo>
                        <a:pt x="228" y="1"/>
                      </a:lnTo>
                      <a:lnTo>
                        <a:pt x="241" y="0"/>
                      </a:lnTo>
                      <a:lnTo>
                        <a:pt x="262" y="9"/>
                      </a:lnTo>
                      <a:lnTo>
                        <a:pt x="301" y="27"/>
                      </a:lnTo>
                      <a:lnTo>
                        <a:pt x="321" y="37"/>
                      </a:lnTo>
                      <a:lnTo>
                        <a:pt x="334" y="39"/>
                      </a:lnTo>
                      <a:lnTo>
                        <a:pt x="343" y="43"/>
                      </a:lnTo>
                      <a:lnTo>
                        <a:pt x="318" y="43"/>
                      </a:lnTo>
                      <a:lnTo>
                        <a:pt x="276" y="55"/>
                      </a:lnTo>
                      <a:lnTo>
                        <a:pt x="229" y="57"/>
                      </a:lnTo>
                      <a:lnTo>
                        <a:pt x="190" y="64"/>
                      </a:lnTo>
                      <a:lnTo>
                        <a:pt x="169" y="75"/>
                      </a:lnTo>
                      <a:lnTo>
                        <a:pt x="142" y="76"/>
                      </a:lnTo>
                      <a:lnTo>
                        <a:pt x="115" y="63"/>
                      </a:lnTo>
                      <a:lnTo>
                        <a:pt x="66" y="48"/>
                      </a:lnTo>
                      <a:lnTo>
                        <a:pt x="37" y="37"/>
                      </a:lnTo>
                      <a:lnTo>
                        <a:pt x="12" y="3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07070"/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77777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58" name="Freeform 40"/>
                <p:cNvSpPr>
                  <a:spLocks/>
                </p:cNvSpPr>
                <p:nvPr/>
              </p:nvSpPr>
              <p:spPr bwMode="auto">
                <a:xfrm>
                  <a:off x="4487" y="426"/>
                  <a:ext cx="595" cy="489"/>
                </a:xfrm>
                <a:custGeom>
                  <a:avLst/>
                  <a:gdLst>
                    <a:gd name="T0" fmla="*/ 0 w 1402"/>
                    <a:gd name="T1" fmla="*/ 0 h 1068"/>
                    <a:gd name="T2" fmla="*/ 0 w 1402"/>
                    <a:gd name="T3" fmla="*/ 0 h 1068"/>
                    <a:gd name="T4" fmla="*/ 0 w 1402"/>
                    <a:gd name="T5" fmla="*/ 0 h 1068"/>
                    <a:gd name="T6" fmla="*/ 0 w 1402"/>
                    <a:gd name="T7" fmla="*/ 0 h 1068"/>
                    <a:gd name="T8" fmla="*/ 0 w 1402"/>
                    <a:gd name="T9" fmla="*/ 0 h 1068"/>
                    <a:gd name="T10" fmla="*/ 0 w 1402"/>
                    <a:gd name="T11" fmla="*/ 0 h 1068"/>
                    <a:gd name="T12" fmla="*/ 0 w 1402"/>
                    <a:gd name="T13" fmla="*/ 0 h 1068"/>
                    <a:gd name="T14" fmla="*/ 0 w 1402"/>
                    <a:gd name="T15" fmla="*/ 0 h 1068"/>
                    <a:gd name="T16" fmla="*/ 0 w 1402"/>
                    <a:gd name="T17" fmla="*/ 0 h 1068"/>
                    <a:gd name="T18" fmla="*/ 0 w 1402"/>
                    <a:gd name="T19" fmla="*/ 0 h 1068"/>
                    <a:gd name="T20" fmla="*/ 0 w 1402"/>
                    <a:gd name="T21" fmla="*/ 0 h 1068"/>
                    <a:gd name="T22" fmla="*/ 0 w 1402"/>
                    <a:gd name="T23" fmla="*/ 0 h 1068"/>
                    <a:gd name="T24" fmla="*/ 0 w 1402"/>
                    <a:gd name="T25" fmla="*/ 0 h 1068"/>
                    <a:gd name="T26" fmla="*/ 0 w 1402"/>
                    <a:gd name="T27" fmla="*/ 0 h 1068"/>
                    <a:gd name="T28" fmla="*/ 0 w 1402"/>
                    <a:gd name="T29" fmla="*/ 0 h 1068"/>
                    <a:gd name="T30" fmla="*/ 0 w 1402"/>
                    <a:gd name="T31" fmla="*/ 0 h 1068"/>
                    <a:gd name="T32" fmla="*/ 0 w 1402"/>
                    <a:gd name="T33" fmla="*/ 0 h 1068"/>
                    <a:gd name="T34" fmla="*/ 0 w 1402"/>
                    <a:gd name="T35" fmla="*/ 0 h 1068"/>
                    <a:gd name="T36" fmla="*/ 0 w 1402"/>
                    <a:gd name="T37" fmla="*/ 0 h 1068"/>
                    <a:gd name="T38" fmla="*/ 0 w 1402"/>
                    <a:gd name="T39" fmla="*/ 0 h 1068"/>
                    <a:gd name="T40" fmla="*/ 0 w 1402"/>
                    <a:gd name="T41" fmla="*/ 0 h 1068"/>
                    <a:gd name="T42" fmla="*/ 0 w 1402"/>
                    <a:gd name="T43" fmla="*/ 0 h 1068"/>
                    <a:gd name="T44" fmla="*/ 0 w 1402"/>
                    <a:gd name="T45" fmla="*/ 0 h 1068"/>
                    <a:gd name="T46" fmla="*/ 0 w 1402"/>
                    <a:gd name="T47" fmla="*/ 0 h 1068"/>
                    <a:gd name="T48" fmla="*/ 0 w 1402"/>
                    <a:gd name="T49" fmla="*/ 0 h 1068"/>
                    <a:gd name="T50" fmla="*/ 0 w 1402"/>
                    <a:gd name="T51" fmla="*/ 0 h 1068"/>
                    <a:gd name="T52" fmla="*/ 0 w 1402"/>
                    <a:gd name="T53" fmla="*/ 0 h 1068"/>
                    <a:gd name="T54" fmla="*/ 0 w 1402"/>
                    <a:gd name="T55" fmla="*/ 0 h 1068"/>
                    <a:gd name="T56" fmla="*/ 0 w 1402"/>
                    <a:gd name="T57" fmla="*/ 0 h 1068"/>
                    <a:gd name="T58" fmla="*/ 0 w 1402"/>
                    <a:gd name="T59" fmla="*/ 0 h 1068"/>
                    <a:gd name="T60" fmla="*/ 0 w 1402"/>
                    <a:gd name="T61" fmla="*/ 0 h 1068"/>
                    <a:gd name="T62" fmla="*/ 0 w 1402"/>
                    <a:gd name="T63" fmla="*/ 0 h 1068"/>
                    <a:gd name="T64" fmla="*/ 0 w 1402"/>
                    <a:gd name="T65" fmla="*/ 0 h 1068"/>
                    <a:gd name="T66" fmla="*/ 0 w 1402"/>
                    <a:gd name="T67" fmla="*/ 0 h 1068"/>
                    <a:gd name="T68" fmla="*/ 0 w 1402"/>
                    <a:gd name="T69" fmla="*/ 0 h 1068"/>
                    <a:gd name="T70" fmla="*/ 0 w 1402"/>
                    <a:gd name="T71" fmla="*/ 0 h 1068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1402" h="1068">
                      <a:moveTo>
                        <a:pt x="0" y="257"/>
                      </a:moveTo>
                      <a:lnTo>
                        <a:pt x="76" y="318"/>
                      </a:lnTo>
                      <a:lnTo>
                        <a:pt x="144" y="363"/>
                      </a:lnTo>
                      <a:lnTo>
                        <a:pt x="227" y="401"/>
                      </a:lnTo>
                      <a:lnTo>
                        <a:pt x="288" y="454"/>
                      </a:lnTo>
                      <a:lnTo>
                        <a:pt x="212" y="447"/>
                      </a:lnTo>
                      <a:lnTo>
                        <a:pt x="159" y="454"/>
                      </a:lnTo>
                      <a:lnTo>
                        <a:pt x="46" y="462"/>
                      </a:lnTo>
                      <a:lnTo>
                        <a:pt x="99" y="485"/>
                      </a:lnTo>
                      <a:lnTo>
                        <a:pt x="205" y="538"/>
                      </a:lnTo>
                      <a:lnTo>
                        <a:pt x="296" y="583"/>
                      </a:lnTo>
                      <a:lnTo>
                        <a:pt x="394" y="613"/>
                      </a:lnTo>
                      <a:lnTo>
                        <a:pt x="470" y="689"/>
                      </a:lnTo>
                      <a:lnTo>
                        <a:pt x="258" y="682"/>
                      </a:lnTo>
                      <a:lnTo>
                        <a:pt x="197" y="682"/>
                      </a:lnTo>
                      <a:lnTo>
                        <a:pt x="326" y="735"/>
                      </a:lnTo>
                      <a:lnTo>
                        <a:pt x="478" y="788"/>
                      </a:lnTo>
                      <a:lnTo>
                        <a:pt x="538" y="803"/>
                      </a:lnTo>
                      <a:lnTo>
                        <a:pt x="387" y="818"/>
                      </a:lnTo>
                      <a:lnTo>
                        <a:pt x="212" y="826"/>
                      </a:lnTo>
                      <a:lnTo>
                        <a:pt x="121" y="795"/>
                      </a:lnTo>
                      <a:lnTo>
                        <a:pt x="23" y="848"/>
                      </a:lnTo>
                      <a:lnTo>
                        <a:pt x="152" y="939"/>
                      </a:lnTo>
                      <a:lnTo>
                        <a:pt x="205" y="962"/>
                      </a:lnTo>
                      <a:lnTo>
                        <a:pt x="258" y="985"/>
                      </a:lnTo>
                      <a:lnTo>
                        <a:pt x="303" y="1008"/>
                      </a:lnTo>
                      <a:lnTo>
                        <a:pt x="387" y="977"/>
                      </a:lnTo>
                      <a:lnTo>
                        <a:pt x="432" y="947"/>
                      </a:lnTo>
                      <a:lnTo>
                        <a:pt x="493" y="992"/>
                      </a:lnTo>
                      <a:lnTo>
                        <a:pt x="546" y="1030"/>
                      </a:lnTo>
                      <a:lnTo>
                        <a:pt x="713" y="1068"/>
                      </a:lnTo>
                      <a:lnTo>
                        <a:pt x="735" y="1015"/>
                      </a:lnTo>
                      <a:lnTo>
                        <a:pt x="659" y="977"/>
                      </a:lnTo>
                      <a:lnTo>
                        <a:pt x="766" y="985"/>
                      </a:lnTo>
                      <a:lnTo>
                        <a:pt x="675" y="894"/>
                      </a:lnTo>
                      <a:lnTo>
                        <a:pt x="773" y="879"/>
                      </a:lnTo>
                      <a:lnTo>
                        <a:pt x="675" y="750"/>
                      </a:lnTo>
                      <a:lnTo>
                        <a:pt x="637" y="720"/>
                      </a:lnTo>
                      <a:lnTo>
                        <a:pt x="720" y="712"/>
                      </a:lnTo>
                      <a:lnTo>
                        <a:pt x="773" y="757"/>
                      </a:lnTo>
                      <a:lnTo>
                        <a:pt x="697" y="613"/>
                      </a:lnTo>
                      <a:lnTo>
                        <a:pt x="644" y="545"/>
                      </a:lnTo>
                      <a:lnTo>
                        <a:pt x="781" y="568"/>
                      </a:lnTo>
                      <a:lnTo>
                        <a:pt x="834" y="621"/>
                      </a:lnTo>
                      <a:lnTo>
                        <a:pt x="932" y="644"/>
                      </a:lnTo>
                      <a:lnTo>
                        <a:pt x="1031" y="674"/>
                      </a:lnTo>
                      <a:lnTo>
                        <a:pt x="1084" y="674"/>
                      </a:lnTo>
                      <a:lnTo>
                        <a:pt x="1016" y="591"/>
                      </a:lnTo>
                      <a:lnTo>
                        <a:pt x="1054" y="560"/>
                      </a:lnTo>
                      <a:lnTo>
                        <a:pt x="1114" y="621"/>
                      </a:lnTo>
                      <a:lnTo>
                        <a:pt x="1099" y="522"/>
                      </a:lnTo>
                      <a:lnTo>
                        <a:pt x="1107" y="432"/>
                      </a:lnTo>
                      <a:lnTo>
                        <a:pt x="1160" y="485"/>
                      </a:lnTo>
                      <a:lnTo>
                        <a:pt x="1205" y="522"/>
                      </a:lnTo>
                      <a:lnTo>
                        <a:pt x="1228" y="560"/>
                      </a:lnTo>
                      <a:lnTo>
                        <a:pt x="1326" y="606"/>
                      </a:lnTo>
                      <a:lnTo>
                        <a:pt x="1402" y="651"/>
                      </a:lnTo>
                      <a:lnTo>
                        <a:pt x="1289" y="416"/>
                      </a:lnTo>
                      <a:lnTo>
                        <a:pt x="1122" y="159"/>
                      </a:lnTo>
                      <a:lnTo>
                        <a:pt x="970" y="0"/>
                      </a:lnTo>
                      <a:lnTo>
                        <a:pt x="735" y="60"/>
                      </a:lnTo>
                      <a:lnTo>
                        <a:pt x="864" y="151"/>
                      </a:lnTo>
                      <a:lnTo>
                        <a:pt x="902" y="189"/>
                      </a:lnTo>
                      <a:lnTo>
                        <a:pt x="743" y="151"/>
                      </a:lnTo>
                      <a:lnTo>
                        <a:pt x="644" y="128"/>
                      </a:lnTo>
                      <a:lnTo>
                        <a:pt x="682" y="204"/>
                      </a:lnTo>
                      <a:lnTo>
                        <a:pt x="675" y="250"/>
                      </a:lnTo>
                      <a:lnTo>
                        <a:pt x="500" y="204"/>
                      </a:lnTo>
                      <a:lnTo>
                        <a:pt x="606" y="333"/>
                      </a:lnTo>
                      <a:lnTo>
                        <a:pt x="387" y="204"/>
                      </a:lnTo>
                      <a:lnTo>
                        <a:pt x="235" y="174"/>
                      </a:lnTo>
                      <a:lnTo>
                        <a:pt x="8" y="181"/>
                      </a:lnTo>
                      <a:lnTo>
                        <a:pt x="0" y="25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58585"/>
                    </a:gs>
                    <a:gs pos="100000">
                      <a:srgbClr val="5E5E5E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59" name="Freeform 41"/>
                <p:cNvSpPr>
                  <a:spLocks/>
                </p:cNvSpPr>
                <p:nvPr/>
              </p:nvSpPr>
              <p:spPr bwMode="auto">
                <a:xfrm>
                  <a:off x="4517" y="1906"/>
                  <a:ext cx="936" cy="548"/>
                </a:xfrm>
                <a:custGeom>
                  <a:avLst/>
                  <a:gdLst>
                    <a:gd name="T0" fmla="*/ 146 w 989"/>
                    <a:gd name="T1" fmla="*/ 0 h 572"/>
                    <a:gd name="T2" fmla="*/ 150 w 989"/>
                    <a:gd name="T3" fmla="*/ 6 h 572"/>
                    <a:gd name="T4" fmla="*/ 161 w 989"/>
                    <a:gd name="T5" fmla="*/ 11 h 572"/>
                    <a:gd name="T6" fmla="*/ 170 w 989"/>
                    <a:gd name="T7" fmla="*/ 13 h 572"/>
                    <a:gd name="T8" fmla="*/ 181 w 989"/>
                    <a:gd name="T9" fmla="*/ 26 h 572"/>
                    <a:gd name="T10" fmla="*/ 190 w 989"/>
                    <a:gd name="T11" fmla="*/ 34 h 572"/>
                    <a:gd name="T12" fmla="*/ 200 w 989"/>
                    <a:gd name="T13" fmla="*/ 45 h 572"/>
                    <a:gd name="T14" fmla="*/ 210 w 989"/>
                    <a:gd name="T15" fmla="*/ 54 h 572"/>
                    <a:gd name="T16" fmla="*/ 210 w 989"/>
                    <a:gd name="T17" fmla="*/ 171 h 572"/>
                    <a:gd name="T18" fmla="*/ 0 w 989"/>
                    <a:gd name="T19" fmla="*/ 171 h 572"/>
                    <a:gd name="T20" fmla="*/ 9 w 989"/>
                    <a:gd name="T21" fmla="*/ 167 h 572"/>
                    <a:gd name="T22" fmla="*/ 23 w 989"/>
                    <a:gd name="T23" fmla="*/ 148 h 572"/>
                    <a:gd name="T24" fmla="*/ 42 w 989"/>
                    <a:gd name="T25" fmla="*/ 116 h 572"/>
                    <a:gd name="T26" fmla="*/ 56 w 989"/>
                    <a:gd name="T27" fmla="*/ 102 h 572"/>
                    <a:gd name="T28" fmla="*/ 84 w 989"/>
                    <a:gd name="T29" fmla="*/ 74 h 572"/>
                    <a:gd name="T30" fmla="*/ 120 w 989"/>
                    <a:gd name="T31" fmla="*/ 32 h 572"/>
                    <a:gd name="T32" fmla="*/ 129 w 989"/>
                    <a:gd name="T33" fmla="*/ 13 h 572"/>
                    <a:gd name="T34" fmla="*/ 142 w 989"/>
                    <a:gd name="T35" fmla="*/ 11 h 572"/>
                    <a:gd name="T36" fmla="*/ 146 w 989"/>
                    <a:gd name="T37" fmla="*/ 0 h 57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989" h="572">
                      <a:moveTo>
                        <a:pt x="684" y="0"/>
                      </a:moveTo>
                      <a:lnTo>
                        <a:pt x="711" y="6"/>
                      </a:lnTo>
                      <a:lnTo>
                        <a:pt x="753" y="24"/>
                      </a:lnTo>
                      <a:lnTo>
                        <a:pt x="798" y="47"/>
                      </a:lnTo>
                      <a:lnTo>
                        <a:pt x="846" y="80"/>
                      </a:lnTo>
                      <a:lnTo>
                        <a:pt x="891" y="114"/>
                      </a:lnTo>
                      <a:lnTo>
                        <a:pt x="938" y="146"/>
                      </a:lnTo>
                      <a:lnTo>
                        <a:pt x="987" y="179"/>
                      </a:lnTo>
                      <a:lnTo>
                        <a:pt x="989" y="572"/>
                      </a:lnTo>
                      <a:lnTo>
                        <a:pt x="0" y="572"/>
                      </a:lnTo>
                      <a:lnTo>
                        <a:pt x="23" y="552"/>
                      </a:lnTo>
                      <a:lnTo>
                        <a:pt x="108" y="492"/>
                      </a:lnTo>
                      <a:lnTo>
                        <a:pt x="198" y="386"/>
                      </a:lnTo>
                      <a:lnTo>
                        <a:pt x="260" y="342"/>
                      </a:lnTo>
                      <a:lnTo>
                        <a:pt x="393" y="245"/>
                      </a:lnTo>
                      <a:lnTo>
                        <a:pt x="569" y="105"/>
                      </a:lnTo>
                      <a:lnTo>
                        <a:pt x="605" y="47"/>
                      </a:lnTo>
                      <a:lnTo>
                        <a:pt x="663" y="18"/>
                      </a:lnTo>
                      <a:lnTo>
                        <a:pt x="68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D7D7D"/>
                    </a:gs>
                    <a:gs pos="100000">
                      <a:srgbClr val="9F9F9F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60" name="Freeform 42"/>
                <p:cNvSpPr>
                  <a:spLocks/>
                </p:cNvSpPr>
                <p:nvPr/>
              </p:nvSpPr>
              <p:spPr bwMode="auto">
                <a:xfrm>
                  <a:off x="5088" y="2208"/>
                  <a:ext cx="142" cy="221"/>
                </a:xfrm>
                <a:custGeom>
                  <a:avLst/>
                  <a:gdLst>
                    <a:gd name="T0" fmla="*/ 0 w 334"/>
                    <a:gd name="T1" fmla="*/ 0 h 485"/>
                    <a:gd name="T2" fmla="*/ 0 w 334"/>
                    <a:gd name="T3" fmla="*/ 0 h 485"/>
                    <a:gd name="T4" fmla="*/ 0 w 334"/>
                    <a:gd name="T5" fmla="*/ 0 h 485"/>
                    <a:gd name="T6" fmla="*/ 0 w 334"/>
                    <a:gd name="T7" fmla="*/ 0 h 485"/>
                    <a:gd name="T8" fmla="*/ 0 w 334"/>
                    <a:gd name="T9" fmla="*/ 0 h 4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34" h="485">
                      <a:moveTo>
                        <a:pt x="334" y="0"/>
                      </a:moveTo>
                      <a:lnTo>
                        <a:pt x="250" y="106"/>
                      </a:lnTo>
                      <a:lnTo>
                        <a:pt x="175" y="227"/>
                      </a:lnTo>
                      <a:lnTo>
                        <a:pt x="76" y="341"/>
                      </a:lnTo>
                      <a:lnTo>
                        <a:pt x="0" y="485"/>
                      </a:lnTo>
                    </a:path>
                  </a:pathLst>
                </a:custGeom>
                <a:noFill/>
                <a:ln w="5715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61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4198" y="1346"/>
                  <a:ext cx="15" cy="52"/>
                </a:xfrm>
                <a:prstGeom prst="line">
                  <a:avLst/>
                </a:prstGeom>
                <a:noFill/>
                <a:ln w="57150">
                  <a:solidFill>
                    <a:srgbClr val="85858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62" name="Line 44"/>
                <p:cNvSpPr>
                  <a:spLocks noChangeShapeType="1"/>
                </p:cNvSpPr>
                <p:nvPr/>
              </p:nvSpPr>
              <p:spPr bwMode="auto">
                <a:xfrm>
                  <a:off x="4083" y="666"/>
                  <a:ext cx="3" cy="101"/>
                </a:xfrm>
                <a:prstGeom prst="line">
                  <a:avLst/>
                </a:prstGeom>
                <a:noFill/>
                <a:ln w="76200">
                  <a:solidFill>
                    <a:srgbClr val="5E5E5E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63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4027" y="752"/>
                  <a:ext cx="47" cy="64"/>
                </a:xfrm>
                <a:prstGeom prst="line">
                  <a:avLst/>
                </a:prstGeom>
                <a:noFill/>
                <a:ln w="57150">
                  <a:solidFill>
                    <a:srgbClr val="5E5E5E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64" name="Freeform 46"/>
                <p:cNvSpPr>
                  <a:spLocks/>
                </p:cNvSpPr>
                <p:nvPr/>
              </p:nvSpPr>
              <p:spPr bwMode="auto">
                <a:xfrm>
                  <a:off x="4034" y="760"/>
                  <a:ext cx="110" cy="174"/>
                </a:xfrm>
                <a:custGeom>
                  <a:avLst/>
                  <a:gdLst>
                    <a:gd name="T0" fmla="*/ 9 w 120"/>
                    <a:gd name="T1" fmla="*/ 0 h 176"/>
                    <a:gd name="T2" fmla="*/ 6 w 120"/>
                    <a:gd name="T3" fmla="*/ 20 h 176"/>
                    <a:gd name="T4" fmla="*/ 6 w 120"/>
                    <a:gd name="T5" fmla="*/ 40 h 176"/>
                    <a:gd name="T6" fmla="*/ 0 w 120"/>
                    <a:gd name="T7" fmla="*/ 56 h 176"/>
                    <a:gd name="T8" fmla="*/ 4 w 120"/>
                    <a:gd name="T9" fmla="*/ 96 h 176"/>
                    <a:gd name="T10" fmla="*/ 6 w 120"/>
                    <a:gd name="T11" fmla="*/ 122 h 176"/>
                    <a:gd name="T12" fmla="*/ 6 w 120"/>
                    <a:gd name="T13" fmla="*/ 126 h 176"/>
                    <a:gd name="T14" fmla="*/ 6 w 120"/>
                    <a:gd name="T15" fmla="*/ 84 h 176"/>
                    <a:gd name="T16" fmla="*/ 12 w 120"/>
                    <a:gd name="T17" fmla="*/ 44 h 176"/>
                    <a:gd name="T18" fmla="*/ 9 w 120"/>
                    <a:gd name="T19" fmla="*/ 0 h 17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20" h="176">
                      <a:moveTo>
                        <a:pt x="92" y="0"/>
                      </a:moveTo>
                      <a:lnTo>
                        <a:pt x="36" y="20"/>
                      </a:lnTo>
                      <a:lnTo>
                        <a:pt x="12" y="40"/>
                      </a:lnTo>
                      <a:lnTo>
                        <a:pt x="0" y="84"/>
                      </a:lnTo>
                      <a:lnTo>
                        <a:pt x="4" y="124"/>
                      </a:lnTo>
                      <a:lnTo>
                        <a:pt x="24" y="168"/>
                      </a:lnTo>
                      <a:lnTo>
                        <a:pt x="52" y="176"/>
                      </a:lnTo>
                      <a:lnTo>
                        <a:pt x="60" y="112"/>
                      </a:lnTo>
                      <a:lnTo>
                        <a:pt x="120" y="52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9C9C9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65" name="Line 47"/>
                <p:cNvSpPr>
                  <a:spLocks noChangeShapeType="1"/>
                </p:cNvSpPr>
                <p:nvPr/>
              </p:nvSpPr>
              <p:spPr bwMode="auto">
                <a:xfrm>
                  <a:off x="4094" y="614"/>
                  <a:ext cx="36" cy="104"/>
                </a:xfrm>
                <a:prstGeom prst="line">
                  <a:avLst/>
                </a:prstGeom>
                <a:noFill/>
                <a:ln w="76200">
                  <a:solidFill>
                    <a:srgbClr val="51515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66" name="Line 48"/>
                <p:cNvSpPr>
                  <a:spLocks noChangeShapeType="1"/>
                </p:cNvSpPr>
                <p:nvPr/>
              </p:nvSpPr>
              <p:spPr bwMode="auto">
                <a:xfrm>
                  <a:off x="4092" y="673"/>
                  <a:ext cx="40" cy="95"/>
                </a:xfrm>
                <a:prstGeom prst="line">
                  <a:avLst/>
                </a:prstGeom>
                <a:noFill/>
                <a:ln w="76200">
                  <a:solidFill>
                    <a:srgbClr val="51515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67" name="Freeform 49"/>
                <p:cNvSpPr>
                  <a:spLocks/>
                </p:cNvSpPr>
                <p:nvPr/>
              </p:nvSpPr>
              <p:spPr bwMode="auto">
                <a:xfrm>
                  <a:off x="4122" y="1582"/>
                  <a:ext cx="114" cy="99"/>
                </a:xfrm>
                <a:custGeom>
                  <a:avLst/>
                  <a:gdLst>
                    <a:gd name="T0" fmla="*/ 216 w 104"/>
                    <a:gd name="T1" fmla="*/ 0 h 100"/>
                    <a:gd name="T2" fmla="*/ 2 w 104"/>
                    <a:gd name="T3" fmla="*/ 30 h 100"/>
                    <a:gd name="T4" fmla="*/ 0 w 104"/>
                    <a:gd name="T5" fmla="*/ 50 h 100"/>
                    <a:gd name="T6" fmla="*/ 312 w 104"/>
                    <a:gd name="T7" fmla="*/ 58 h 100"/>
                    <a:gd name="T8" fmla="*/ 721 w 104"/>
                    <a:gd name="T9" fmla="*/ 72 h 100"/>
                    <a:gd name="T10" fmla="*/ 1189 w 104"/>
                    <a:gd name="T11" fmla="*/ 72 h 100"/>
                    <a:gd name="T12" fmla="*/ 1358 w 104"/>
                    <a:gd name="T13" fmla="*/ 66 h 100"/>
                    <a:gd name="T14" fmla="*/ 763 w 104"/>
                    <a:gd name="T15" fmla="*/ 50 h 100"/>
                    <a:gd name="T16" fmla="*/ 475 w 104"/>
                    <a:gd name="T17" fmla="*/ 18 h 100"/>
                    <a:gd name="T18" fmla="*/ 475 w 104"/>
                    <a:gd name="T19" fmla="*/ 2 h 100"/>
                    <a:gd name="T20" fmla="*/ 216 w 104"/>
                    <a:gd name="T21" fmla="*/ 0 h 1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4" h="100">
                      <a:moveTo>
                        <a:pt x="16" y="0"/>
                      </a:moveTo>
                      <a:lnTo>
                        <a:pt x="2" y="30"/>
                      </a:lnTo>
                      <a:lnTo>
                        <a:pt x="0" y="52"/>
                      </a:lnTo>
                      <a:lnTo>
                        <a:pt x="24" y="86"/>
                      </a:lnTo>
                      <a:lnTo>
                        <a:pt x="56" y="100"/>
                      </a:lnTo>
                      <a:lnTo>
                        <a:pt x="90" y="100"/>
                      </a:lnTo>
                      <a:lnTo>
                        <a:pt x="104" y="94"/>
                      </a:lnTo>
                      <a:lnTo>
                        <a:pt x="58" y="50"/>
                      </a:lnTo>
                      <a:lnTo>
                        <a:pt x="36" y="18"/>
                      </a:lnTo>
                      <a:lnTo>
                        <a:pt x="36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3A3A3"/>
                    </a:gs>
                    <a:gs pos="100000">
                      <a:srgbClr val="868686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68" name="Freeform 50"/>
                <p:cNvSpPr>
                  <a:spLocks/>
                </p:cNvSpPr>
                <p:nvPr/>
              </p:nvSpPr>
              <p:spPr bwMode="auto">
                <a:xfrm>
                  <a:off x="4165" y="1387"/>
                  <a:ext cx="96" cy="287"/>
                </a:xfrm>
                <a:custGeom>
                  <a:avLst/>
                  <a:gdLst>
                    <a:gd name="T0" fmla="*/ 0 w 228"/>
                    <a:gd name="T1" fmla="*/ 0 h 629"/>
                    <a:gd name="T2" fmla="*/ 0 w 228"/>
                    <a:gd name="T3" fmla="*/ 0 h 629"/>
                    <a:gd name="T4" fmla="*/ 0 w 228"/>
                    <a:gd name="T5" fmla="*/ 0 h 629"/>
                    <a:gd name="T6" fmla="*/ 0 w 228"/>
                    <a:gd name="T7" fmla="*/ 0 h 629"/>
                    <a:gd name="T8" fmla="*/ 0 w 228"/>
                    <a:gd name="T9" fmla="*/ 0 h 629"/>
                    <a:gd name="T10" fmla="*/ 0 w 228"/>
                    <a:gd name="T11" fmla="*/ 0 h 629"/>
                    <a:gd name="T12" fmla="*/ 0 w 228"/>
                    <a:gd name="T13" fmla="*/ 0 h 629"/>
                    <a:gd name="T14" fmla="*/ 0 w 228"/>
                    <a:gd name="T15" fmla="*/ 0 h 629"/>
                    <a:gd name="T16" fmla="*/ 0 w 228"/>
                    <a:gd name="T17" fmla="*/ 0 h 629"/>
                    <a:gd name="T18" fmla="*/ 0 w 228"/>
                    <a:gd name="T19" fmla="*/ 0 h 62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28" h="629">
                      <a:moveTo>
                        <a:pt x="121" y="0"/>
                      </a:moveTo>
                      <a:lnTo>
                        <a:pt x="99" y="61"/>
                      </a:lnTo>
                      <a:lnTo>
                        <a:pt x="99" y="189"/>
                      </a:lnTo>
                      <a:lnTo>
                        <a:pt x="23" y="326"/>
                      </a:lnTo>
                      <a:lnTo>
                        <a:pt x="0" y="402"/>
                      </a:lnTo>
                      <a:lnTo>
                        <a:pt x="15" y="477"/>
                      </a:lnTo>
                      <a:lnTo>
                        <a:pt x="61" y="530"/>
                      </a:lnTo>
                      <a:lnTo>
                        <a:pt x="114" y="591"/>
                      </a:lnTo>
                      <a:lnTo>
                        <a:pt x="182" y="606"/>
                      </a:lnTo>
                      <a:lnTo>
                        <a:pt x="228" y="629"/>
                      </a:lnTo>
                    </a:path>
                  </a:pathLst>
                </a:custGeom>
                <a:noFill/>
                <a:ln w="38100" cmpd="sng">
                  <a:solidFill>
                    <a:srgbClr val="A5A5A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69" name="Freeform 51"/>
                <p:cNvSpPr>
                  <a:spLocks/>
                </p:cNvSpPr>
                <p:nvPr/>
              </p:nvSpPr>
              <p:spPr bwMode="auto">
                <a:xfrm rot="-2769738">
                  <a:off x="4178" y="1299"/>
                  <a:ext cx="34" cy="55"/>
                </a:xfrm>
                <a:custGeom>
                  <a:avLst/>
                  <a:gdLst>
                    <a:gd name="T0" fmla="*/ 0 w 83"/>
                    <a:gd name="T1" fmla="*/ 0 h 98"/>
                    <a:gd name="T2" fmla="*/ 0 w 83"/>
                    <a:gd name="T3" fmla="*/ 1 h 98"/>
                    <a:gd name="T4" fmla="*/ 0 w 83"/>
                    <a:gd name="T5" fmla="*/ 1 h 9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83" h="98">
                      <a:moveTo>
                        <a:pt x="83" y="0"/>
                      </a:moveTo>
                      <a:lnTo>
                        <a:pt x="45" y="45"/>
                      </a:lnTo>
                      <a:lnTo>
                        <a:pt x="0" y="98"/>
                      </a:lnTo>
                    </a:path>
                  </a:pathLst>
                </a:custGeom>
                <a:noFill/>
                <a:ln w="38100" cmpd="sng">
                  <a:solidFill>
                    <a:srgbClr val="7C7C7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7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5050" y="1659"/>
                  <a:ext cx="13" cy="113"/>
                </a:xfrm>
                <a:prstGeom prst="line">
                  <a:avLst/>
                </a:prstGeom>
                <a:noFill/>
                <a:ln w="76200">
                  <a:solidFill>
                    <a:srgbClr val="80808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71" name="Freeform 53"/>
                <p:cNvSpPr>
                  <a:spLocks/>
                </p:cNvSpPr>
                <p:nvPr/>
              </p:nvSpPr>
              <p:spPr bwMode="auto">
                <a:xfrm>
                  <a:off x="4297" y="1721"/>
                  <a:ext cx="857" cy="740"/>
                </a:xfrm>
                <a:custGeom>
                  <a:avLst/>
                  <a:gdLst>
                    <a:gd name="T0" fmla="*/ 0 w 2054"/>
                    <a:gd name="T1" fmla="*/ 0 h 1668"/>
                    <a:gd name="T2" fmla="*/ 0 w 2054"/>
                    <a:gd name="T3" fmla="*/ 0 h 1668"/>
                    <a:gd name="T4" fmla="*/ 0 w 2054"/>
                    <a:gd name="T5" fmla="*/ 0 h 1668"/>
                    <a:gd name="T6" fmla="*/ 0 w 2054"/>
                    <a:gd name="T7" fmla="*/ 0 h 1668"/>
                    <a:gd name="T8" fmla="*/ 0 w 2054"/>
                    <a:gd name="T9" fmla="*/ 0 h 1668"/>
                    <a:gd name="T10" fmla="*/ 0 w 2054"/>
                    <a:gd name="T11" fmla="*/ 0 h 1668"/>
                    <a:gd name="T12" fmla="*/ 0 w 2054"/>
                    <a:gd name="T13" fmla="*/ 0 h 1668"/>
                    <a:gd name="T14" fmla="*/ 0 w 2054"/>
                    <a:gd name="T15" fmla="*/ 0 h 1668"/>
                    <a:gd name="T16" fmla="*/ 0 w 2054"/>
                    <a:gd name="T17" fmla="*/ 0 h 1668"/>
                    <a:gd name="T18" fmla="*/ 0 w 2054"/>
                    <a:gd name="T19" fmla="*/ 0 h 1668"/>
                    <a:gd name="T20" fmla="*/ 0 w 2054"/>
                    <a:gd name="T21" fmla="*/ 0 h 1668"/>
                    <a:gd name="T22" fmla="*/ 0 w 2054"/>
                    <a:gd name="T23" fmla="*/ 0 h 1668"/>
                    <a:gd name="T24" fmla="*/ 0 w 2054"/>
                    <a:gd name="T25" fmla="*/ 0 h 1668"/>
                    <a:gd name="T26" fmla="*/ 0 w 2054"/>
                    <a:gd name="T27" fmla="*/ 0 h 1668"/>
                    <a:gd name="T28" fmla="*/ 0 w 2054"/>
                    <a:gd name="T29" fmla="*/ 0 h 1668"/>
                    <a:gd name="T30" fmla="*/ 0 w 2054"/>
                    <a:gd name="T31" fmla="*/ 0 h 1668"/>
                    <a:gd name="T32" fmla="*/ 0 w 2054"/>
                    <a:gd name="T33" fmla="*/ 0 h 1668"/>
                    <a:gd name="T34" fmla="*/ 0 w 2054"/>
                    <a:gd name="T35" fmla="*/ 0 h 1668"/>
                    <a:gd name="T36" fmla="*/ 0 w 2054"/>
                    <a:gd name="T37" fmla="*/ 0 h 1668"/>
                    <a:gd name="T38" fmla="*/ 0 w 2054"/>
                    <a:gd name="T39" fmla="*/ 0 h 1668"/>
                    <a:gd name="T40" fmla="*/ 0 w 2054"/>
                    <a:gd name="T41" fmla="*/ 0 h 1668"/>
                    <a:gd name="T42" fmla="*/ 0 w 2054"/>
                    <a:gd name="T43" fmla="*/ 0 h 1668"/>
                    <a:gd name="T44" fmla="*/ 0 w 2054"/>
                    <a:gd name="T45" fmla="*/ 0 h 1668"/>
                    <a:gd name="T46" fmla="*/ 0 w 2054"/>
                    <a:gd name="T47" fmla="*/ 0 h 1668"/>
                    <a:gd name="T48" fmla="*/ 0 w 2054"/>
                    <a:gd name="T49" fmla="*/ 0 h 1668"/>
                    <a:gd name="T50" fmla="*/ 0 w 2054"/>
                    <a:gd name="T51" fmla="*/ 0 h 1668"/>
                    <a:gd name="T52" fmla="*/ 0 w 2054"/>
                    <a:gd name="T53" fmla="*/ 0 h 1668"/>
                    <a:gd name="T54" fmla="*/ 0 w 2054"/>
                    <a:gd name="T55" fmla="*/ 0 h 1668"/>
                    <a:gd name="T56" fmla="*/ 0 w 2054"/>
                    <a:gd name="T57" fmla="*/ 0 h 1668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2054" h="1668">
                      <a:moveTo>
                        <a:pt x="1774" y="0"/>
                      </a:moveTo>
                      <a:lnTo>
                        <a:pt x="1827" y="114"/>
                      </a:lnTo>
                      <a:lnTo>
                        <a:pt x="1728" y="220"/>
                      </a:lnTo>
                      <a:lnTo>
                        <a:pt x="1592" y="394"/>
                      </a:lnTo>
                      <a:lnTo>
                        <a:pt x="1319" y="584"/>
                      </a:lnTo>
                      <a:lnTo>
                        <a:pt x="1129" y="690"/>
                      </a:lnTo>
                      <a:lnTo>
                        <a:pt x="879" y="826"/>
                      </a:lnTo>
                      <a:lnTo>
                        <a:pt x="750" y="925"/>
                      </a:lnTo>
                      <a:lnTo>
                        <a:pt x="591" y="986"/>
                      </a:lnTo>
                      <a:lnTo>
                        <a:pt x="326" y="1046"/>
                      </a:lnTo>
                      <a:lnTo>
                        <a:pt x="61" y="1069"/>
                      </a:lnTo>
                      <a:lnTo>
                        <a:pt x="0" y="1069"/>
                      </a:lnTo>
                      <a:lnTo>
                        <a:pt x="106" y="1198"/>
                      </a:lnTo>
                      <a:lnTo>
                        <a:pt x="205" y="1349"/>
                      </a:lnTo>
                      <a:lnTo>
                        <a:pt x="318" y="1584"/>
                      </a:lnTo>
                      <a:lnTo>
                        <a:pt x="455" y="1668"/>
                      </a:lnTo>
                      <a:lnTo>
                        <a:pt x="667" y="1577"/>
                      </a:lnTo>
                      <a:lnTo>
                        <a:pt x="978" y="1266"/>
                      </a:lnTo>
                      <a:lnTo>
                        <a:pt x="1099" y="1205"/>
                      </a:lnTo>
                      <a:lnTo>
                        <a:pt x="1258" y="1061"/>
                      </a:lnTo>
                      <a:lnTo>
                        <a:pt x="1561" y="834"/>
                      </a:lnTo>
                      <a:lnTo>
                        <a:pt x="1728" y="720"/>
                      </a:lnTo>
                      <a:lnTo>
                        <a:pt x="1842" y="584"/>
                      </a:lnTo>
                      <a:lnTo>
                        <a:pt x="1933" y="538"/>
                      </a:lnTo>
                      <a:lnTo>
                        <a:pt x="2054" y="417"/>
                      </a:lnTo>
                      <a:lnTo>
                        <a:pt x="1993" y="296"/>
                      </a:lnTo>
                      <a:lnTo>
                        <a:pt x="1933" y="167"/>
                      </a:lnTo>
                      <a:lnTo>
                        <a:pt x="1872" y="15"/>
                      </a:lnTo>
                      <a:lnTo>
                        <a:pt x="177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E5E5E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72" name="Freeform 54"/>
                <p:cNvSpPr>
                  <a:spLocks/>
                </p:cNvSpPr>
                <p:nvPr/>
              </p:nvSpPr>
              <p:spPr bwMode="auto">
                <a:xfrm>
                  <a:off x="4290" y="1794"/>
                  <a:ext cx="737" cy="424"/>
                </a:xfrm>
                <a:custGeom>
                  <a:avLst/>
                  <a:gdLst>
                    <a:gd name="T0" fmla="*/ 250 w 767"/>
                    <a:gd name="T1" fmla="*/ 0 h 429"/>
                    <a:gd name="T2" fmla="*/ 238 w 767"/>
                    <a:gd name="T3" fmla="*/ 42 h 429"/>
                    <a:gd name="T4" fmla="*/ 215 w 767"/>
                    <a:gd name="T5" fmla="*/ 101 h 429"/>
                    <a:gd name="T6" fmla="*/ 181 w 767"/>
                    <a:gd name="T7" fmla="*/ 144 h 429"/>
                    <a:gd name="T8" fmla="*/ 141 w 767"/>
                    <a:gd name="T9" fmla="*/ 202 h 429"/>
                    <a:gd name="T10" fmla="*/ 111 w 767"/>
                    <a:gd name="T11" fmla="*/ 240 h 429"/>
                    <a:gd name="T12" fmla="*/ 87 w 767"/>
                    <a:gd name="T13" fmla="*/ 260 h 429"/>
                    <a:gd name="T14" fmla="*/ 46 w 767"/>
                    <a:gd name="T15" fmla="*/ 278 h 429"/>
                    <a:gd name="T16" fmla="*/ 12 w 767"/>
                    <a:gd name="T17" fmla="*/ 289 h 429"/>
                    <a:gd name="T18" fmla="*/ 9 w 767"/>
                    <a:gd name="T19" fmla="*/ 288 h 429"/>
                    <a:gd name="T20" fmla="*/ 0 w 767"/>
                    <a:gd name="T21" fmla="*/ 292 h 429"/>
                    <a:gd name="T22" fmla="*/ 12 w 767"/>
                    <a:gd name="T23" fmla="*/ 308 h 429"/>
                    <a:gd name="T24" fmla="*/ 48 w 767"/>
                    <a:gd name="T25" fmla="*/ 291 h 429"/>
                    <a:gd name="T26" fmla="*/ 92 w 767"/>
                    <a:gd name="T27" fmla="*/ 267 h 429"/>
                    <a:gd name="T28" fmla="*/ 133 w 767"/>
                    <a:gd name="T29" fmla="*/ 220 h 429"/>
                    <a:gd name="T30" fmla="*/ 163 w 767"/>
                    <a:gd name="T31" fmla="*/ 176 h 429"/>
                    <a:gd name="T32" fmla="*/ 204 w 767"/>
                    <a:gd name="T33" fmla="*/ 117 h 429"/>
                    <a:gd name="T34" fmla="*/ 232 w 767"/>
                    <a:gd name="T35" fmla="*/ 64 h 429"/>
                    <a:gd name="T36" fmla="*/ 250 w 767"/>
                    <a:gd name="T37" fmla="*/ 12 h 429"/>
                    <a:gd name="T38" fmla="*/ 250 w 767"/>
                    <a:gd name="T39" fmla="*/ 0 h 42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767" h="429">
                      <a:moveTo>
                        <a:pt x="767" y="0"/>
                      </a:moveTo>
                      <a:lnTo>
                        <a:pt x="726" y="62"/>
                      </a:lnTo>
                      <a:lnTo>
                        <a:pt x="659" y="131"/>
                      </a:lnTo>
                      <a:lnTo>
                        <a:pt x="552" y="200"/>
                      </a:lnTo>
                      <a:lnTo>
                        <a:pt x="431" y="281"/>
                      </a:lnTo>
                      <a:lnTo>
                        <a:pt x="341" y="332"/>
                      </a:lnTo>
                      <a:lnTo>
                        <a:pt x="267" y="359"/>
                      </a:lnTo>
                      <a:lnTo>
                        <a:pt x="138" y="383"/>
                      </a:lnTo>
                      <a:lnTo>
                        <a:pt x="23" y="401"/>
                      </a:lnTo>
                      <a:lnTo>
                        <a:pt x="9" y="399"/>
                      </a:lnTo>
                      <a:lnTo>
                        <a:pt x="0" y="407"/>
                      </a:lnTo>
                      <a:lnTo>
                        <a:pt x="30" y="429"/>
                      </a:lnTo>
                      <a:lnTo>
                        <a:pt x="144" y="404"/>
                      </a:lnTo>
                      <a:lnTo>
                        <a:pt x="282" y="368"/>
                      </a:lnTo>
                      <a:lnTo>
                        <a:pt x="407" y="306"/>
                      </a:lnTo>
                      <a:lnTo>
                        <a:pt x="501" y="242"/>
                      </a:lnTo>
                      <a:lnTo>
                        <a:pt x="623" y="162"/>
                      </a:lnTo>
                      <a:lnTo>
                        <a:pt x="711" y="92"/>
                      </a:lnTo>
                      <a:lnTo>
                        <a:pt x="767" y="12"/>
                      </a:lnTo>
                      <a:lnTo>
                        <a:pt x="767" y="0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 w="9525">
                  <a:solidFill>
                    <a:srgbClr val="BABABA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73" name="Freeform 55"/>
                <p:cNvSpPr>
                  <a:spLocks/>
                </p:cNvSpPr>
                <p:nvPr/>
              </p:nvSpPr>
              <p:spPr bwMode="auto">
                <a:xfrm rot="72717">
                  <a:off x="4241" y="2067"/>
                  <a:ext cx="451" cy="163"/>
                </a:xfrm>
                <a:custGeom>
                  <a:avLst/>
                  <a:gdLst>
                    <a:gd name="T0" fmla="*/ 7 w 457"/>
                    <a:gd name="T1" fmla="*/ 1221 h 149"/>
                    <a:gd name="T2" fmla="*/ 31 w 457"/>
                    <a:gd name="T3" fmla="*/ 1504 h 149"/>
                    <a:gd name="T4" fmla="*/ 38 w 457"/>
                    <a:gd name="T5" fmla="*/ 1768 h 149"/>
                    <a:gd name="T6" fmla="*/ 168 w 457"/>
                    <a:gd name="T7" fmla="*/ 1281 h 149"/>
                    <a:gd name="T8" fmla="*/ 226 w 457"/>
                    <a:gd name="T9" fmla="*/ 998 h 149"/>
                    <a:gd name="T10" fmla="*/ 306 w 457"/>
                    <a:gd name="T11" fmla="*/ 219 h 149"/>
                    <a:gd name="T12" fmla="*/ 316 w 457"/>
                    <a:gd name="T13" fmla="*/ 0 h 149"/>
                    <a:gd name="T14" fmla="*/ 273 w 457"/>
                    <a:gd name="T15" fmla="*/ 283 h 149"/>
                    <a:gd name="T16" fmla="*/ 236 w 457"/>
                    <a:gd name="T17" fmla="*/ 582 h 149"/>
                    <a:gd name="T18" fmla="*/ 203 w 457"/>
                    <a:gd name="T19" fmla="*/ 818 h 149"/>
                    <a:gd name="T20" fmla="*/ 135 w 457"/>
                    <a:gd name="T21" fmla="*/ 998 h 149"/>
                    <a:gd name="T22" fmla="*/ 81 w 457"/>
                    <a:gd name="T23" fmla="*/ 1022 h 149"/>
                    <a:gd name="T24" fmla="*/ 13 w 457"/>
                    <a:gd name="T25" fmla="*/ 1073 h 149"/>
                    <a:gd name="T26" fmla="*/ 0 w 457"/>
                    <a:gd name="T27" fmla="*/ 998 h 149"/>
                    <a:gd name="T28" fmla="*/ 16 w 457"/>
                    <a:gd name="T29" fmla="*/ 1284 h 149"/>
                    <a:gd name="T30" fmla="*/ 38 w 457"/>
                    <a:gd name="T31" fmla="*/ 1733 h 149"/>
                    <a:gd name="T32" fmla="*/ 39 w 457"/>
                    <a:gd name="T33" fmla="*/ 1836 h 14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457" h="149">
                      <a:moveTo>
                        <a:pt x="7" y="99"/>
                      </a:moveTo>
                      <a:lnTo>
                        <a:pt x="31" y="122"/>
                      </a:lnTo>
                      <a:lnTo>
                        <a:pt x="66" y="143"/>
                      </a:lnTo>
                      <a:lnTo>
                        <a:pt x="241" y="102"/>
                      </a:lnTo>
                      <a:lnTo>
                        <a:pt x="325" y="80"/>
                      </a:lnTo>
                      <a:lnTo>
                        <a:pt x="441" y="18"/>
                      </a:lnTo>
                      <a:lnTo>
                        <a:pt x="457" y="0"/>
                      </a:lnTo>
                      <a:lnTo>
                        <a:pt x="396" y="23"/>
                      </a:lnTo>
                      <a:lnTo>
                        <a:pt x="339" y="47"/>
                      </a:lnTo>
                      <a:lnTo>
                        <a:pt x="294" y="66"/>
                      </a:lnTo>
                      <a:lnTo>
                        <a:pt x="192" y="80"/>
                      </a:lnTo>
                      <a:lnTo>
                        <a:pt x="109" y="83"/>
                      </a:lnTo>
                      <a:lnTo>
                        <a:pt x="13" y="87"/>
                      </a:lnTo>
                      <a:lnTo>
                        <a:pt x="0" y="80"/>
                      </a:lnTo>
                      <a:lnTo>
                        <a:pt x="16" y="104"/>
                      </a:lnTo>
                      <a:lnTo>
                        <a:pt x="57" y="140"/>
                      </a:lnTo>
                      <a:lnTo>
                        <a:pt x="67" y="149"/>
                      </a:lnTo>
                    </a:path>
                  </a:pathLst>
                </a:custGeom>
                <a:gradFill rotWithShape="0">
                  <a:gsLst>
                    <a:gs pos="0">
                      <a:srgbClr val="8C8C8C"/>
                    </a:gs>
                    <a:gs pos="100000">
                      <a:srgbClr val="B2B2B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74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4897" y="1903"/>
                  <a:ext cx="39" cy="35"/>
                </a:xfrm>
                <a:prstGeom prst="line">
                  <a:avLst/>
                </a:prstGeom>
                <a:noFill/>
                <a:ln w="9525">
                  <a:solidFill>
                    <a:srgbClr val="BABAB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75" name="Freeform 57"/>
                <p:cNvSpPr>
                  <a:spLocks/>
                </p:cNvSpPr>
                <p:nvPr/>
              </p:nvSpPr>
              <p:spPr bwMode="auto">
                <a:xfrm>
                  <a:off x="4503" y="1890"/>
                  <a:ext cx="734" cy="571"/>
                </a:xfrm>
                <a:custGeom>
                  <a:avLst/>
                  <a:gdLst>
                    <a:gd name="T0" fmla="*/ 138 w 774"/>
                    <a:gd name="T1" fmla="*/ 52 h 582"/>
                    <a:gd name="T2" fmla="*/ 113 w 774"/>
                    <a:gd name="T3" fmla="*/ 110 h 582"/>
                    <a:gd name="T4" fmla="*/ 51 w 774"/>
                    <a:gd name="T5" fmla="*/ 230 h 582"/>
                    <a:gd name="T6" fmla="*/ 28 w 774"/>
                    <a:gd name="T7" fmla="*/ 286 h 582"/>
                    <a:gd name="T8" fmla="*/ 9 w 774"/>
                    <a:gd name="T9" fmla="*/ 327 h 582"/>
                    <a:gd name="T10" fmla="*/ 9 w 774"/>
                    <a:gd name="T11" fmla="*/ 331 h 582"/>
                    <a:gd name="T12" fmla="*/ 0 w 774"/>
                    <a:gd name="T13" fmla="*/ 340 h 582"/>
                    <a:gd name="T14" fmla="*/ 52 w 774"/>
                    <a:gd name="T15" fmla="*/ 340 h 582"/>
                    <a:gd name="T16" fmla="*/ 86 w 774"/>
                    <a:gd name="T17" fmla="*/ 340 h 582"/>
                    <a:gd name="T18" fmla="*/ 91 w 774"/>
                    <a:gd name="T19" fmla="*/ 284 h 582"/>
                    <a:gd name="T20" fmla="*/ 112 w 774"/>
                    <a:gd name="T21" fmla="*/ 232 h 582"/>
                    <a:gd name="T22" fmla="*/ 131 w 774"/>
                    <a:gd name="T23" fmla="*/ 154 h 582"/>
                    <a:gd name="T24" fmla="*/ 146 w 774"/>
                    <a:gd name="T25" fmla="*/ 92 h 582"/>
                    <a:gd name="T26" fmla="*/ 162 w 774"/>
                    <a:gd name="T27" fmla="*/ 41 h 582"/>
                    <a:gd name="T28" fmla="*/ 175 w 774"/>
                    <a:gd name="T29" fmla="*/ 26 h 582"/>
                    <a:gd name="T30" fmla="*/ 153 w 774"/>
                    <a:gd name="T31" fmla="*/ 0 h 582"/>
                    <a:gd name="T32" fmla="*/ 153 w 774"/>
                    <a:gd name="T33" fmla="*/ 26 h 582"/>
                    <a:gd name="T34" fmla="*/ 134 w 774"/>
                    <a:gd name="T35" fmla="*/ 61 h 58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774" h="582">
                      <a:moveTo>
                        <a:pt x="615" y="81"/>
                      </a:moveTo>
                      <a:lnTo>
                        <a:pt x="498" y="183"/>
                      </a:lnTo>
                      <a:lnTo>
                        <a:pt x="225" y="393"/>
                      </a:lnTo>
                      <a:lnTo>
                        <a:pt x="123" y="489"/>
                      </a:lnTo>
                      <a:lnTo>
                        <a:pt x="45" y="558"/>
                      </a:lnTo>
                      <a:lnTo>
                        <a:pt x="24" y="567"/>
                      </a:lnTo>
                      <a:lnTo>
                        <a:pt x="0" y="582"/>
                      </a:lnTo>
                      <a:lnTo>
                        <a:pt x="231" y="582"/>
                      </a:lnTo>
                      <a:lnTo>
                        <a:pt x="387" y="582"/>
                      </a:lnTo>
                      <a:lnTo>
                        <a:pt x="396" y="486"/>
                      </a:lnTo>
                      <a:lnTo>
                        <a:pt x="495" y="396"/>
                      </a:lnTo>
                      <a:lnTo>
                        <a:pt x="576" y="261"/>
                      </a:lnTo>
                      <a:lnTo>
                        <a:pt x="648" y="156"/>
                      </a:lnTo>
                      <a:lnTo>
                        <a:pt x="717" y="69"/>
                      </a:lnTo>
                      <a:lnTo>
                        <a:pt x="774" y="45"/>
                      </a:lnTo>
                      <a:lnTo>
                        <a:pt x="675" y="0"/>
                      </a:lnTo>
                      <a:lnTo>
                        <a:pt x="672" y="36"/>
                      </a:lnTo>
                      <a:lnTo>
                        <a:pt x="594" y="99"/>
                      </a:lnTo>
                    </a:path>
                  </a:pathLst>
                </a:custGeom>
                <a:gradFill rotWithShape="0">
                  <a:gsLst>
                    <a:gs pos="0">
                      <a:srgbClr val="818181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76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4226" y="2186"/>
                  <a:ext cx="10" cy="230"/>
                </a:xfrm>
                <a:prstGeom prst="line">
                  <a:avLst/>
                </a:prstGeom>
                <a:noFill/>
                <a:ln w="38100">
                  <a:solidFill>
                    <a:srgbClr val="DDDDD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77" name="Freeform 59"/>
                <p:cNvSpPr>
                  <a:spLocks/>
                </p:cNvSpPr>
                <p:nvPr/>
              </p:nvSpPr>
              <p:spPr bwMode="auto">
                <a:xfrm>
                  <a:off x="4258" y="2247"/>
                  <a:ext cx="135" cy="201"/>
                </a:xfrm>
                <a:custGeom>
                  <a:avLst/>
                  <a:gdLst>
                    <a:gd name="T0" fmla="*/ 14 w 140"/>
                    <a:gd name="T1" fmla="*/ 6 h 203"/>
                    <a:gd name="T2" fmla="*/ 24 w 140"/>
                    <a:gd name="T3" fmla="*/ 0 h 203"/>
                    <a:gd name="T4" fmla="*/ 31 w 140"/>
                    <a:gd name="T5" fmla="*/ 8 h 203"/>
                    <a:gd name="T6" fmla="*/ 41 w 140"/>
                    <a:gd name="T7" fmla="*/ 50 h 203"/>
                    <a:gd name="T8" fmla="*/ 52 w 140"/>
                    <a:gd name="T9" fmla="*/ 82 h 203"/>
                    <a:gd name="T10" fmla="*/ 46 w 140"/>
                    <a:gd name="T11" fmla="*/ 98 h 203"/>
                    <a:gd name="T12" fmla="*/ 38 w 140"/>
                    <a:gd name="T13" fmla="*/ 116 h 203"/>
                    <a:gd name="T14" fmla="*/ 35 w 140"/>
                    <a:gd name="T15" fmla="*/ 125 h 203"/>
                    <a:gd name="T16" fmla="*/ 46 w 140"/>
                    <a:gd name="T17" fmla="*/ 148 h 203"/>
                    <a:gd name="T18" fmla="*/ 3 w 140"/>
                    <a:gd name="T19" fmla="*/ 149 h 203"/>
                    <a:gd name="T20" fmla="*/ 14 w 140"/>
                    <a:gd name="T21" fmla="*/ 121 h 203"/>
                    <a:gd name="T22" fmla="*/ 14 w 140"/>
                    <a:gd name="T23" fmla="*/ 97 h 203"/>
                    <a:gd name="T24" fmla="*/ 0 w 140"/>
                    <a:gd name="T25" fmla="*/ 67 h 203"/>
                    <a:gd name="T26" fmla="*/ 14 w 140"/>
                    <a:gd name="T27" fmla="*/ 44 h 203"/>
                    <a:gd name="T28" fmla="*/ 14 w 140"/>
                    <a:gd name="T29" fmla="*/ 6 h 20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40" h="203">
                      <a:moveTo>
                        <a:pt x="42" y="6"/>
                      </a:moveTo>
                      <a:lnTo>
                        <a:pt x="63" y="0"/>
                      </a:lnTo>
                      <a:lnTo>
                        <a:pt x="80" y="8"/>
                      </a:lnTo>
                      <a:lnTo>
                        <a:pt x="113" y="50"/>
                      </a:lnTo>
                      <a:lnTo>
                        <a:pt x="140" y="110"/>
                      </a:lnTo>
                      <a:lnTo>
                        <a:pt x="126" y="126"/>
                      </a:lnTo>
                      <a:lnTo>
                        <a:pt x="104" y="144"/>
                      </a:lnTo>
                      <a:lnTo>
                        <a:pt x="93" y="155"/>
                      </a:lnTo>
                      <a:lnTo>
                        <a:pt x="125" y="201"/>
                      </a:lnTo>
                      <a:lnTo>
                        <a:pt x="3" y="203"/>
                      </a:lnTo>
                      <a:lnTo>
                        <a:pt x="39" y="149"/>
                      </a:lnTo>
                      <a:lnTo>
                        <a:pt x="21" y="125"/>
                      </a:lnTo>
                      <a:lnTo>
                        <a:pt x="0" y="95"/>
                      </a:lnTo>
                      <a:lnTo>
                        <a:pt x="20" y="44"/>
                      </a:lnTo>
                      <a:lnTo>
                        <a:pt x="42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D8D8D"/>
                    </a:gs>
                    <a:gs pos="100000">
                      <a:srgbClr val="646464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78" name="Freeform 60"/>
                <p:cNvSpPr>
                  <a:spLocks/>
                </p:cNvSpPr>
                <p:nvPr/>
              </p:nvSpPr>
              <p:spPr bwMode="auto">
                <a:xfrm>
                  <a:off x="5107" y="1876"/>
                  <a:ext cx="68" cy="92"/>
                </a:xfrm>
                <a:custGeom>
                  <a:avLst/>
                  <a:gdLst>
                    <a:gd name="T0" fmla="*/ 11 w 71"/>
                    <a:gd name="T1" fmla="*/ 0 h 94"/>
                    <a:gd name="T2" fmla="*/ 11 w 71"/>
                    <a:gd name="T3" fmla="*/ 23 h 94"/>
                    <a:gd name="T4" fmla="*/ 11 w 71"/>
                    <a:gd name="T5" fmla="*/ 23 h 94"/>
                    <a:gd name="T6" fmla="*/ 9 w 71"/>
                    <a:gd name="T7" fmla="*/ 46 h 94"/>
                    <a:gd name="T8" fmla="*/ 0 w 71"/>
                    <a:gd name="T9" fmla="*/ 54 h 94"/>
                    <a:gd name="T10" fmla="*/ 11 w 71"/>
                    <a:gd name="T11" fmla="*/ 35 h 94"/>
                    <a:gd name="T12" fmla="*/ 23 w 71"/>
                    <a:gd name="T13" fmla="*/ 23 h 94"/>
                    <a:gd name="T14" fmla="*/ 11 w 71"/>
                    <a:gd name="T15" fmla="*/ 9 h 9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1" h="94">
                      <a:moveTo>
                        <a:pt x="35" y="0"/>
                      </a:moveTo>
                      <a:lnTo>
                        <a:pt x="33" y="30"/>
                      </a:lnTo>
                      <a:lnTo>
                        <a:pt x="27" y="51"/>
                      </a:lnTo>
                      <a:lnTo>
                        <a:pt x="9" y="79"/>
                      </a:lnTo>
                      <a:lnTo>
                        <a:pt x="0" y="94"/>
                      </a:lnTo>
                      <a:lnTo>
                        <a:pt x="36" y="63"/>
                      </a:lnTo>
                      <a:lnTo>
                        <a:pt x="71" y="27"/>
                      </a:lnTo>
                      <a:lnTo>
                        <a:pt x="39" y="9"/>
                      </a:lnTo>
                    </a:path>
                  </a:pathLst>
                </a:custGeom>
                <a:solidFill>
                  <a:srgbClr val="A3A3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79" name="Freeform 61"/>
                <p:cNvSpPr>
                  <a:spLocks/>
                </p:cNvSpPr>
                <p:nvPr/>
              </p:nvSpPr>
              <p:spPr bwMode="auto">
                <a:xfrm>
                  <a:off x="5018" y="1709"/>
                  <a:ext cx="38" cy="110"/>
                </a:xfrm>
                <a:custGeom>
                  <a:avLst/>
                  <a:gdLst>
                    <a:gd name="T0" fmla="*/ 19 w 39"/>
                    <a:gd name="T1" fmla="*/ 0 h 111"/>
                    <a:gd name="T2" fmla="*/ 19 w 39"/>
                    <a:gd name="T3" fmla="*/ 45 h 111"/>
                    <a:gd name="T4" fmla="*/ 19 w 39"/>
                    <a:gd name="T5" fmla="*/ 55 h 111"/>
                    <a:gd name="T6" fmla="*/ 19 w 39"/>
                    <a:gd name="T7" fmla="*/ 57 h 111"/>
                    <a:gd name="T8" fmla="*/ 0 w 39"/>
                    <a:gd name="T9" fmla="*/ 83 h 111"/>
                    <a:gd name="T10" fmla="*/ 6 w 39"/>
                    <a:gd name="T11" fmla="*/ 55 h 111"/>
                    <a:gd name="T12" fmla="*/ 19 w 39"/>
                    <a:gd name="T13" fmla="*/ 0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9" h="111">
                      <a:moveTo>
                        <a:pt x="21" y="0"/>
                      </a:moveTo>
                      <a:lnTo>
                        <a:pt x="34" y="45"/>
                      </a:lnTo>
                      <a:lnTo>
                        <a:pt x="39" y="67"/>
                      </a:lnTo>
                      <a:lnTo>
                        <a:pt x="22" y="85"/>
                      </a:lnTo>
                      <a:lnTo>
                        <a:pt x="0" y="111"/>
                      </a:lnTo>
                      <a:lnTo>
                        <a:pt x="6" y="64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80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5022" y="1952"/>
                  <a:ext cx="72" cy="65"/>
                </a:xfrm>
                <a:prstGeom prst="line">
                  <a:avLst/>
                </a:prstGeom>
                <a:noFill/>
                <a:ln w="28575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81" name="Line 63"/>
                <p:cNvSpPr>
                  <a:spLocks noChangeShapeType="1"/>
                </p:cNvSpPr>
                <p:nvPr/>
              </p:nvSpPr>
              <p:spPr bwMode="auto">
                <a:xfrm>
                  <a:off x="4108" y="1834"/>
                  <a:ext cx="43" cy="17"/>
                </a:xfrm>
                <a:prstGeom prst="line">
                  <a:avLst/>
                </a:prstGeom>
                <a:noFill/>
                <a:ln w="38100">
                  <a:solidFill>
                    <a:srgbClr val="80808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82" name="Line 64"/>
                <p:cNvSpPr>
                  <a:spLocks noChangeShapeType="1"/>
                </p:cNvSpPr>
                <p:nvPr/>
              </p:nvSpPr>
              <p:spPr bwMode="auto">
                <a:xfrm>
                  <a:off x="3975" y="1707"/>
                  <a:ext cx="30" cy="95"/>
                </a:xfrm>
                <a:prstGeom prst="line">
                  <a:avLst/>
                </a:prstGeom>
                <a:noFill/>
                <a:ln w="9525">
                  <a:solidFill>
                    <a:srgbClr val="92929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83" name="Freeform 65"/>
                <p:cNvSpPr>
                  <a:spLocks/>
                </p:cNvSpPr>
                <p:nvPr/>
              </p:nvSpPr>
              <p:spPr bwMode="auto">
                <a:xfrm>
                  <a:off x="4533" y="376"/>
                  <a:ext cx="364" cy="61"/>
                </a:xfrm>
                <a:custGeom>
                  <a:avLst/>
                  <a:gdLst>
                    <a:gd name="T0" fmla="*/ 0 w 379"/>
                    <a:gd name="T1" fmla="*/ 0 h 61"/>
                    <a:gd name="T2" fmla="*/ 49 w 379"/>
                    <a:gd name="T3" fmla="*/ 0 h 61"/>
                    <a:gd name="T4" fmla="*/ 69 w 379"/>
                    <a:gd name="T5" fmla="*/ 0 h 61"/>
                    <a:gd name="T6" fmla="*/ 123 w 379"/>
                    <a:gd name="T7" fmla="*/ 61 h 61"/>
                    <a:gd name="T8" fmla="*/ 73 w 379"/>
                    <a:gd name="T9" fmla="*/ 38 h 61"/>
                    <a:gd name="T10" fmla="*/ 26 w 379"/>
                    <a:gd name="T11" fmla="*/ 23 h 61"/>
                    <a:gd name="T12" fmla="*/ 0 w 379"/>
                    <a:gd name="T13" fmla="*/ 0 h 6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9" h="61">
                      <a:moveTo>
                        <a:pt x="0" y="0"/>
                      </a:moveTo>
                      <a:lnTo>
                        <a:pt x="151" y="0"/>
                      </a:lnTo>
                      <a:lnTo>
                        <a:pt x="212" y="0"/>
                      </a:lnTo>
                      <a:lnTo>
                        <a:pt x="379" y="61"/>
                      </a:lnTo>
                      <a:lnTo>
                        <a:pt x="227" y="38"/>
                      </a:lnTo>
                      <a:lnTo>
                        <a:pt x="75" y="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95959"/>
                    </a:gs>
                    <a:gs pos="100000">
                      <a:srgbClr val="78787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84" name="Line 66"/>
                <p:cNvSpPr>
                  <a:spLocks noChangeShapeType="1"/>
                </p:cNvSpPr>
                <p:nvPr/>
              </p:nvSpPr>
              <p:spPr bwMode="auto">
                <a:xfrm>
                  <a:off x="4157" y="1281"/>
                  <a:ext cx="57" cy="27"/>
                </a:xfrm>
                <a:prstGeom prst="line">
                  <a:avLst/>
                </a:prstGeom>
                <a:noFill/>
                <a:ln w="38100">
                  <a:solidFill>
                    <a:srgbClr val="67676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85" name="Freeform 67"/>
                <p:cNvSpPr>
                  <a:spLocks/>
                </p:cNvSpPr>
                <p:nvPr/>
              </p:nvSpPr>
              <p:spPr bwMode="auto">
                <a:xfrm>
                  <a:off x="5053" y="1711"/>
                  <a:ext cx="52" cy="53"/>
                </a:xfrm>
                <a:custGeom>
                  <a:avLst/>
                  <a:gdLst>
                    <a:gd name="T0" fmla="*/ 0 w 48"/>
                    <a:gd name="T1" fmla="*/ 0 h 74"/>
                    <a:gd name="T2" fmla="*/ 246 w 48"/>
                    <a:gd name="T3" fmla="*/ 1 h 74"/>
                    <a:gd name="T4" fmla="*/ 463 w 48"/>
                    <a:gd name="T5" fmla="*/ 1 h 7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8" h="74">
                      <a:moveTo>
                        <a:pt x="0" y="0"/>
                      </a:moveTo>
                      <a:lnTo>
                        <a:pt x="26" y="38"/>
                      </a:lnTo>
                      <a:lnTo>
                        <a:pt x="48" y="74"/>
                      </a:lnTo>
                    </a:path>
                  </a:pathLst>
                </a:custGeom>
                <a:noFill/>
                <a:ln w="38100" cmpd="sng">
                  <a:solidFill>
                    <a:srgbClr val="81818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86" name="Freeform 68"/>
                <p:cNvSpPr>
                  <a:spLocks/>
                </p:cNvSpPr>
                <p:nvPr/>
              </p:nvSpPr>
              <p:spPr bwMode="auto">
                <a:xfrm>
                  <a:off x="5024" y="1288"/>
                  <a:ext cx="131" cy="265"/>
                </a:xfrm>
                <a:custGeom>
                  <a:avLst/>
                  <a:gdLst>
                    <a:gd name="T0" fmla="*/ 13 w 136"/>
                    <a:gd name="T1" fmla="*/ 42 h 268"/>
                    <a:gd name="T2" fmla="*/ 2 w 136"/>
                    <a:gd name="T3" fmla="*/ 58 h 268"/>
                    <a:gd name="T4" fmla="*/ 0 w 136"/>
                    <a:gd name="T5" fmla="*/ 88 h 268"/>
                    <a:gd name="T6" fmla="*/ 6 w 136"/>
                    <a:gd name="T7" fmla="*/ 110 h 268"/>
                    <a:gd name="T8" fmla="*/ 13 w 136"/>
                    <a:gd name="T9" fmla="*/ 134 h 268"/>
                    <a:gd name="T10" fmla="*/ 13 w 136"/>
                    <a:gd name="T11" fmla="*/ 167 h 268"/>
                    <a:gd name="T12" fmla="*/ 6 w 136"/>
                    <a:gd name="T13" fmla="*/ 167 h 268"/>
                    <a:gd name="T14" fmla="*/ 6 w 136"/>
                    <a:gd name="T15" fmla="*/ 177 h 268"/>
                    <a:gd name="T16" fmla="*/ 10 w 136"/>
                    <a:gd name="T17" fmla="*/ 187 h 268"/>
                    <a:gd name="T18" fmla="*/ 13 w 136"/>
                    <a:gd name="T19" fmla="*/ 197 h 268"/>
                    <a:gd name="T20" fmla="*/ 15 w 136"/>
                    <a:gd name="T21" fmla="*/ 193 h 268"/>
                    <a:gd name="T22" fmla="*/ 30 w 136"/>
                    <a:gd name="T23" fmla="*/ 181 h 268"/>
                    <a:gd name="T24" fmla="*/ 39 w 136"/>
                    <a:gd name="T25" fmla="*/ 136 h 268"/>
                    <a:gd name="T26" fmla="*/ 45 w 136"/>
                    <a:gd name="T27" fmla="*/ 102 h 268"/>
                    <a:gd name="T28" fmla="*/ 48 w 136"/>
                    <a:gd name="T29" fmla="*/ 50 h 268"/>
                    <a:gd name="T30" fmla="*/ 43 w 136"/>
                    <a:gd name="T31" fmla="*/ 10 h 268"/>
                    <a:gd name="T32" fmla="*/ 26 w 136"/>
                    <a:gd name="T33" fmla="*/ 0 h 268"/>
                    <a:gd name="T34" fmla="*/ 13 w 136"/>
                    <a:gd name="T35" fmla="*/ 32 h 268"/>
                    <a:gd name="T36" fmla="*/ 13 w 136"/>
                    <a:gd name="T37" fmla="*/ 42 h 26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36" h="268">
                      <a:moveTo>
                        <a:pt x="22" y="42"/>
                      </a:moveTo>
                      <a:lnTo>
                        <a:pt x="2" y="86"/>
                      </a:lnTo>
                      <a:lnTo>
                        <a:pt x="0" y="116"/>
                      </a:lnTo>
                      <a:lnTo>
                        <a:pt x="6" y="142"/>
                      </a:lnTo>
                      <a:lnTo>
                        <a:pt x="42" y="190"/>
                      </a:lnTo>
                      <a:lnTo>
                        <a:pt x="20" y="224"/>
                      </a:lnTo>
                      <a:lnTo>
                        <a:pt x="6" y="224"/>
                      </a:lnTo>
                      <a:lnTo>
                        <a:pt x="6" y="238"/>
                      </a:lnTo>
                      <a:lnTo>
                        <a:pt x="10" y="254"/>
                      </a:lnTo>
                      <a:lnTo>
                        <a:pt x="20" y="268"/>
                      </a:lnTo>
                      <a:lnTo>
                        <a:pt x="46" y="262"/>
                      </a:lnTo>
                      <a:lnTo>
                        <a:pt x="82" y="244"/>
                      </a:lnTo>
                      <a:lnTo>
                        <a:pt x="114" y="192"/>
                      </a:lnTo>
                      <a:lnTo>
                        <a:pt x="128" y="130"/>
                      </a:lnTo>
                      <a:lnTo>
                        <a:pt x="136" y="78"/>
                      </a:lnTo>
                      <a:lnTo>
                        <a:pt x="122" y="10"/>
                      </a:lnTo>
                      <a:lnTo>
                        <a:pt x="70" y="0"/>
                      </a:lnTo>
                      <a:lnTo>
                        <a:pt x="30" y="32"/>
                      </a:lnTo>
                      <a:lnTo>
                        <a:pt x="22" y="4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8F8F8"/>
                    </a:gs>
                    <a:gs pos="100000">
                      <a:srgbClr val="E3E3E3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87" name="Freeform 69"/>
                <p:cNvSpPr>
                  <a:spLocks/>
                </p:cNvSpPr>
                <p:nvPr/>
              </p:nvSpPr>
              <p:spPr bwMode="auto">
                <a:xfrm>
                  <a:off x="5054" y="1519"/>
                  <a:ext cx="42" cy="44"/>
                </a:xfrm>
                <a:custGeom>
                  <a:avLst/>
                  <a:gdLst>
                    <a:gd name="T0" fmla="*/ 0 w 91"/>
                    <a:gd name="T1" fmla="*/ 0 h 98"/>
                    <a:gd name="T2" fmla="*/ 0 w 91"/>
                    <a:gd name="T3" fmla="*/ 0 h 98"/>
                    <a:gd name="T4" fmla="*/ 0 w 91"/>
                    <a:gd name="T5" fmla="*/ 0 h 9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1" h="98">
                      <a:moveTo>
                        <a:pt x="91" y="0"/>
                      </a:moveTo>
                      <a:lnTo>
                        <a:pt x="46" y="60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DDDDDD"/>
                </a:solidFill>
                <a:ln w="28575" cmpd="sng">
                  <a:solidFill>
                    <a:srgbClr val="DDDDDD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88" name="Line 70"/>
                <p:cNvSpPr>
                  <a:spLocks noChangeShapeType="1"/>
                </p:cNvSpPr>
                <p:nvPr/>
              </p:nvSpPr>
              <p:spPr bwMode="auto">
                <a:xfrm flipH="1">
                  <a:off x="5143" y="1343"/>
                  <a:ext cx="7" cy="85"/>
                </a:xfrm>
                <a:prstGeom prst="line">
                  <a:avLst/>
                </a:prstGeom>
                <a:noFill/>
                <a:ln w="28575">
                  <a:solidFill>
                    <a:srgbClr val="C7C7C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89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5031" y="1296"/>
                  <a:ext cx="53" cy="65"/>
                </a:xfrm>
                <a:prstGeom prst="line">
                  <a:avLst/>
                </a:prstGeom>
                <a:noFill/>
                <a:ln w="28575">
                  <a:solidFill>
                    <a:srgbClr val="D4D4D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90" name="Line 72"/>
                <p:cNvSpPr>
                  <a:spLocks noChangeShapeType="1"/>
                </p:cNvSpPr>
                <p:nvPr/>
              </p:nvSpPr>
              <p:spPr bwMode="auto">
                <a:xfrm flipH="1" flipV="1">
                  <a:off x="5123" y="1293"/>
                  <a:ext cx="17" cy="26"/>
                </a:xfrm>
                <a:prstGeom prst="line">
                  <a:avLst/>
                </a:prstGeom>
                <a:noFill/>
                <a:ln w="28575">
                  <a:solidFill>
                    <a:srgbClr val="BDBDB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91" name="Freeform 73"/>
                <p:cNvSpPr>
                  <a:spLocks/>
                </p:cNvSpPr>
                <p:nvPr/>
              </p:nvSpPr>
              <p:spPr bwMode="auto">
                <a:xfrm>
                  <a:off x="5037" y="1376"/>
                  <a:ext cx="66" cy="136"/>
                </a:xfrm>
                <a:custGeom>
                  <a:avLst/>
                  <a:gdLst>
                    <a:gd name="T0" fmla="*/ 0 w 69"/>
                    <a:gd name="T1" fmla="*/ 34 h 138"/>
                    <a:gd name="T2" fmla="*/ 11 w 69"/>
                    <a:gd name="T3" fmla="*/ 53 h 138"/>
                    <a:gd name="T4" fmla="*/ 11 w 69"/>
                    <a:gd name="T5" fmla="*/ 64 h 138"/>
                    <a:gd name="T6" fmla="*/ 11 w 69"/>
                    <a:gd name="T7" fmla="*/ 77 h 138"/>
                    <a:gd name="T8" fmla="*/ 3 w 69"/>
                    <a:gd name="T9" fmla="*/ 83 h 138"/>
                    <a:gd name="T10" fmla="*/ 2 w 69"/>
                    <a:gd name="T11" fmla="*/ 91 h 138"/>
                    <a:gd name="T12" fmla="*/ 11 w 69"/>
                    <a:gd name="T13" fmla="*/ 92 h 138"/>
                    <a:gd name="T14" fmla="*/ 11 w 69"/>
                    <a:gd name="T15" fmla="*/ 81 h 138"/>
                    <a:gd name="T16" fmla="*/ 19 w 69"/>
                    <a:gd name="T17" fmla="*/ 68 h 138"/>
                    <a:gd name="T18" fmla="*/ 21 w 69"/>
                    <a:gd name="T19" fmla="*/ 35 h 138"/>
                    <a:gd name="T20" fmla="*/ 19 w 69"/>
                    <a:gd name="T21" fmla="*/ 34 h 138"/>
                    <a:gd name="T22" fmla="*/ 11 w 69"/>
                    <a:gd name="T23" fmla="*/ 23 h 138"/>
                    <a:gd name="T24" fmla="*/ 11 w 69"/>
                    <a:gd name="T25" fmla="*/ 11 h 138"/>
                    <a:gd name="T26" fmla="*/ 11 w 69"/>
                    <a:gd name="T27" fmla="*/ 0 h 138"/>
                    <a:gd name="T28" fmla="*/ 9 w 69"/>
                    <a:gd name="T29" fmla="*/ 8 h 138"/>
                    <a:gd name="T30" fmla="*/ 9 w 69"/>
                    <a:gd name="T31" fmla="*/ 26 h 138"/>
                    <a:gd name="T32" fmla="*/ 11 w 69"/>
                    <a:gd name="T33" fmla="*/ 34 h 138"/>
                    <a:gd name="T34" fmla="*/ 3 w 69"/>
                    <a:gd name="T35" fmla="*/ 34 h 13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69" h="138">
                      <a:moveTo>
                        <a:pt x="0" y="57"/>
                      </a:moveTo>
                      <a:lnTo>
                        <a:pt x="15" y="81"/>
                      </a:lnTo>
                      <a:lnTo>
                        <a:pt x="24" y="92"/>
                      </a:lnTo>
                      <a:lnTo>
                        <a:pt x="24" y="107"/>
                      </a:lnTo>
                      <a:lnTo>
                        <a:pt x="3" y="120"/>
                      </a:lnTo>
                      <a:lnTo>
                        <a:pt x="2" y="135"/>
                      </a:lnTo>
                      <a:lnTo>
                        <a:pt x="23" y="138"/>
                      </a:lnTo>
                      <a:lnTo>
                        <a:pt x="44" y="116"/>
                      </a:lnTo>
                      <a:lnTo>
                        <a:pt x="63" y="96"/>
                      </a:lnTo>
                      <a:lnTo>
                        <a:pt x="69" y="63"/>
                      </a:lnTo>
                      <a:lnTo>
                        <a:pt x="62" y="38"/>
                      </a:lnTo>
                      <a:lnTo>
                        <a:pt x="41" y="23"/>
                      </a:lnTo>
                      <a:lnTo>
                        <a:pt x="26" y="11"/>
                      </a:lnTo>
                      <a:lnTo>
                        <a:pt x="20" y="0"/>
                      </a:lnTo>
                      <a:lnTo>
                        <a:pt x="9" y="8"/>
                      </a:lnTo>
                      <a:lnTo>
                        <a:pt x="9" y="26"/>
                      </a:lnTo>
                      <a:lnTo>
                        <a:pt x="15" y="35"/>
                      </a:lnTo>
                      <a:lnTo>
                        <a:pt x="3" y="47"/>
                      </a:lnTo>
                    </a:path>
                  </a:pathLst>
                </a:custGeom>
                <a:gradFill rotWithShape="0">
                  <a:gsLst>
                    <a:gs pos="0">
                      <a:srgbClr val="D0D0D0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92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5094" y="1420"/>
                  <a:ext cx="3" cy="48"/>
                </a:xfrm>
                <a:prstGeom prst="line">
                  <a:avLst/>
                </a:prstGeom>
                <a:noFill/>
                <a:ln w="28575">
                  <a:solidFill>
                    <a:srgbClr val="D4D4D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93" name="Line 75"/>
                <p:cNvSpPr>
                  <a:spLocks noChangeShapeType="1"/>
                </p:cNvSpPr>
                <p:nvPr/>
              </p:nvSpPr>
              <p:spPr bwMode="auto">
                <a:xfrm>
                  <a:off x="5060" y="1380"/>
                  <a:ext cx="35" cy="25"/>
                </a:xfrm>
                <a:prstGeom prst="line">
                  <a:avLst/>
                </a:prstGeom>
                <a:noFill/>
                <a:ln w="28575">
                  <a:solidFill>
                    <a:srgbClr val="D4D4D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94" name="Freeform 76"/>
                <p:cNvSpPr>
                  <a:spLocks/>
                </p:cNvSpPr>
                <p:nvPr/>
              </p:nvSpPr>
              <p:spPr bwMode="auto">
                <a:xfrm rot="2923180">
                  <a:off x="4985" y="1623"/>
                  <a:ext cx="38" cy="28"/>
                </a:xfrm>
                <a:custGeom>
                  <a:avLst/>
                  <a:gdLst>
                    <a:gd name="T0" fmla="*/ 0 w 91"/>
                    <a:gd name="T1" fmla="*/ 0 h 98"/>
                    <a:gd name="T2" fmla="*/ 0 w 91"/>
                    <a:gd name="T3" fmla="*/ 0 h 98"/>
                    <a:gd name="T4" fmla="*/ 0 w 91"/>
                    <a:gd name="T5" fmla="*/ 0 h 9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1" h="98">
                      <a:moveTo>
                        <a:pt x="91" y="0"/>
                      </a:moveTo>
                      <a:lnTo>
                        <a:pt x="46" y="60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DDDDDD"/>
                </a:solidFill>
                <a:ln w="28575" cmpd="sng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95" name="Freeform 77"/>
                <p:cNvSpPr>
                  <a:spLocks/>
                </p:cNvSpPr>
                <p:nvPr/>
              </p:nvSpPr>
              <p:spPr bwMode="auto">
                <a:xfrm>
                  <a:off x="4866" y="949"/>
                  <a:ext cx="131" cy="56"/>
                </a:xfrm>
                <a:custGeom>
                  <a:avLst/>
                  <a:gdLst>
                    <a:gd name="T0" fmla="*/ 0 w 134"/>
                    <a:gd name="T1" fmla="*/ 7594 h 46"/>
                    <a:gd name="T2" fmla="*/ 22 w 134"/>
                    <a:gd name="T3" fmla="*/ 6838 h 46"/>
                    <a:gd name="T4" fmla="*/ 43 w 134"/>
                    <a:gd name="T5" fmla="*/ 785 h 46"/>
                    <a:gd name="T6" fmla="*/ 50 w 134"/>
                    <a:gd name="T7" fmla="*/ 0 h 46"/>
                    <a:gd name="T8" fmla="*/ 53 w 134"/>
                    <a:gd name="T9" fmla="*/ 3113 h 46"/>
                    <a:gd name="T10" fmla="*/ 57 w 134"/>
                    <a:gd name="T11" fmla="*/ 6238 h 46"/>
                    <a:gd name="T12" fmla="*/ 70 w 134"/>
                    <a:gd name="T13" fmla="*/ 7671 h 46"/>
                    <a:gd name="T14" fmla="*/ 55 w 134"/>
                    <a:gd name="T15" fmla="*/ 10193 h 46"/>
                    <a:gd name="T16" fmla="*/ 23 w 134"/>
                    <a:gd name="T17" fmla="*/ 11369 h 46"/>
                    <a:gd name="T18" fmla="*/ 2 w 134"/>
                    <a:gd name="T19" fmla="*/ 10567 h 46"/>
                    <a:gd name="T20" fmla="*/ 0 w 134"/>
                    <a:gd name="T21" fmla="*/ 7594 h 4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4" h="46">
                      <a:moveTo>
                        <a:pt x="0" y="30"/>
                      </a:moveTo>
                      <a:lnTo>
                        <a:pt x="41" y="28"/>
                      </a:lnTo>
                      <a:lnTo>
                        <a:pt x="75" y="3"/>
                      </a:lnTo>
                      <a:lnTo>
                        <a:pt x="89" y="0"/>
                      </a:lnTo>
                      <a:lnTo>
                        <a:pt x="96" y="13"/>
                      </a:lnTo>
                      <a:lnTo>
                        <a:pt x="104" y="25"/>
                      </a:lnTo>
                      <a:lnTo>
                        <a:pt x="134" y="31"/>
                      </a:lnTo>
                      <a:lnTo>
                        <a:pt x="99" y="42"/>
                      </a:lnTo>
                      <a:lnTo>
                        <a:pt x="51" y="46"/>
                      </a:lnTo>
                      <a:lnTo>
                        <a:pt x="2" y="43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3A3A3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96" name="Freeform 78"/>
                <p:cNvSpPr>
                  <a:spLocks/>
                </p:cNvSpPr>
                <p:nvPr/>
              </p:nvSpPr>
              <p:spPr bwMode="auto">
                <a:xfrm>
                  <a:off x="4821" y="882"/>
                  <a:ext cx="178" cy="108"/>
                </a:xfrm>
                <a:custGeom>
                  <a:avLst/>
                  <a:gdLst>
                    <a:gd name="T0" fmla="*/ 96 w 176"/>
                    <a:gd name="T1" fmla="*/ 72 h 106"/>
                    <a:gd name="T2" fmla="*/ 22 w 176"/>
                    <a:gd name="T3" fmla="*/ 112 h 106"/>
                    <a:gd name="T4" fmla="*/ 0 w 176"/>
                    <a:gd name="T5" fmla="*/ 137 h 106"/>
                    <a:gd name="T6" fmla="*/ 32 w 176"/>
                    <a:gd name="T7" fmla="*/ 167 h 106"/>
                    <a:gd name="T8" fmla="*/ 100 w 176"/>
                    <a:gd name="T9" fmla="*/ 176 h 106"/>
                    <a:gd name="T10" fmla="*/ 188 w 176"/>
                    <a:gd name="T11" fmla="*/ 120 h 106"/>
                    <a:gd name="T12" fmla="*/ 202 w 176"/>
                    <a:gd name="T13" fmla="*/ 66 h 106"/>
                    <a:gd name="T14" fmla="*/ 212 w 176"/>
                    <a:gd name="T15" fmla="*/ 20 h 106"/>
                    <a:gd name="T16" fmla="*/ 238 w 176"/>
                    <a:gd name="T17" fmla="*/ 4 h 106"/>
                    <a:gd name="T18" fmla="*/ 212 w 176"/>
                    <a:gd name="T19" fmla="*/ 0 h 106"/>
                    <a:gd name="T20" fmla="*/ 114 w 176"/>
                    <a:gd name="T21" fmla="*/ 56 h 106"/>
                    <a:gd name="T22" fmla="*/ 30 w 176"/>
                    <a:gd name="T23" fmla="*/ 104 h 106"/>
                    <a:gd name="T24" fmla="*/ 10 w 176"/>
                    <a:gd name="T25" fmla="*/ 143 h 10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76" h="106">
                      <a:moveTo>
                        <a:pt x="68" y="44"/>
                      </a:moveTo>
                      <a:lnTo>
                        <a:pt x="22" y="68"/>
                      </a:lnTo>
                      <a:lnTo>
                        <a:pt x="0" y="80"/>
                      </a:lnTo>
                      <a:lnTo>
                        <a:pt x="32" y="100"/>
                      </a:lnTo>
                      <a:lnTo>
                        <a:pt x="72" y="106"/>
                      </a:lnTo>
                      <a:lnTo>
                        <a:pt x="132" y="72"/>
                      </a:lnTo>
                      <a:lnTo>
                        <a:pt x="146" y="38"/>
                      </a:lnTo>
                      <a:lnTo>
                        <a:pt x="156" y="20"/>
                      </a:lnTo>
                      <a:lnTo>
                        <a:pt x="176" y="4"/>
                      </a:lnTo>
                      <a:lnTo>
                        <a:pt x="156" y="0"/>
                      </a:lnTo>
                      <a:lnTo>
                        <a:pt x="86" y="28"/>
                      </a:lnTo>
                      <a:lnTo>
                        <a:pt x="30" y="64"/>
                      </a:lnTo>
                      <a:lnTo>
                        <a:pt x="10" y="84"/>
                      </a:lnTo>
                    </a:path>
                  </a:pathLst>
                </a:custGeom>
                <a:gradFill rotWithShape="0">
                  <a:gsLst>
                    <a:gs pos="0">
                      <a:srgbClr val="9F9F9F"/>
                    </a:gs>
                    <a:gs pos="100000">
                      <a:srgbClr val="575757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97" name="Rectangle 79"/>
                <p:cNvSpPr>
                  <a:spLocks noChangeArrowheads="1"/>
                </p:cNvSpPr>
                <p:nvPr/>
              </p:nvSpPr>
              <p:spPr bwMode="auto">
                <a:xfrm>
                  <a:off x="3767" y="302"/>
                  <a:ext cx="1669" cy="2158"/>
                </a:xfrm>
                <a:prstGeom prst="rect">
                  <a:avLst/>
                </a:prstGeom>
                <a:noFill/>
                <a:ln w="5715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98" name="Freeform 80"/>
                <p:cNvSpPr>
                  <a:spLocks/>
                </p:cNvSpPr>
                <p:nvPr/>
              </p:nvSpPr>
              <p:spPr bwMode="auto">
                <a:xfrm>
                  <a:off x="5062" y="1290"/>
                  <a:ext cx="87" cy="116"/>
                </a:xfrm>
                <a:custGeom>
                  <a:avLst/>
                  <a:gdLst>
                    <a:gd name="T0" fmla="*/ 22 w 89"/>
                    <a:gd name="T1" fmla="*/ 6 h 117"/>
                    <a:gd name="T2" fmla="*/ 22 w 89"/>
                    <a:gd name="T3" fmla="*/ 0 h 117"/>
                    <a:gd name="T4" fmla="*/ 32 w 89"/>
                    <a:gd name="T5" fmla="*/ 5 h 117"/>
                    <a:gd name="T6" fmla="*/ 42 w 89"/>
                    <a:gd name="T7" fmla="*/ 23 h 117"/>
                    <a:gd name="T8" fmla="*/ 49 w 89"/>
                    <a:gd name="T9" fmla="*/ 58 h 117"/>
                    <a:gd name="T10" fmla="*/ 48 w 89"/>
                    <a:gd name="T11" fmla="*/ 58 h 117"/>
                    <a:gd name="T12" fmla="*/ 45 w 89"/>
                    <a:gd name="T13" fmla="*/ 68 h 117"/>
                    <a:gd name="T14" fmla="*/ 45 w 89"/>
                    <a:gd name="T15" fmla="*/ 89 h 117"/>
                    <a:gd name="T16" fmla="*/ 38 w 89"/>
                    <a:gd name="T17" fmla="*/ 58 h 117"/>
                    <a:gd name="T18" fmla="*/ 37 w 89"/>
                    <a:gd name="T19" fmla="*/ 58 h 117"/>
                    <a:gd name="T20" fmla="*/ 34 w 89"/>
                    <a:gd name="T21" fmla="*/ 42 h 117"/>
                    <a:gd name="T22" fmla="*/ 22 w 89"/>
                    <a:gd name="T23" fmla="*/ 30 h 117"/>
                    <a:gd name="T24" fmla="*/ 12 w 89"/>
                    <a:gd name="T25" fmla="*/ 38 h 117"/>
                    <a:gd name="T26" fmla="*/ 0 w 89"/>
                    <a:gd name="T27" fmla="*/ 51 h 117"/>
                    <a:gd name="T28" fmla="*/ 14 w 89"/>
                    <a:gd name="T29" fmla="*/ 15 h 117"/>
                    <a:gd name="T30" fmla="*/ 22 w 89"/>
                    <a:gd name="T31" fmla="*/ 6 h 11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89" h="117">
                      <a:moveTo>
                        <a:pt x="23" y="6"/>
                      </a:moveTo>
                      <a:lnTo>
                        <a:pt x="45" y="0"/>
                      </a:lnTo>
                      <a:lnTo>
                        <a:pt x="60" y="5"/>
                      </a:lnTo>
                      <a:lnTo>
                        <a:pt x="74" y="23"/>
                      </a:lnTo>
                      <a:lnTo>
                        <a:pt x="89" y="63"/>
                      </a:lnTo>
                      <a:lnTo>
                        <a:pt x="86" y="86"/>
                      </a:lnTo>
                      <a:lnTo>
                        <a:pt x="81" y="96"/>
                      </a:lnTo>
                      <a:lnTo>
                        <a:pt x="81" y="117"/>
                      </a:lnTo>
                      <a:lnTo>
                        <a:pt x="66" y="83"/>
                      </a:lnTo>
                      <a:lnTo>
                        <a:pt x="65" y="63"/>
                      </a:lnTo>
                      <a:lnTo>
                        <a:pt x="62" y="42"/>
                      </a:lnTo>
                      <a:lnTo>
                        <a:pt x="50" y="30"/>
                      </a:lnTo>
                      <a:lnTo>
                        <a:pt x="12" y="38"/>
                      </a:lnTo>
                      <a:lnTo>
                        <a:pt x="0" y="51"/>
                      </a:lnTo>
                      <a:lnTo>
                        <a:pt x="14" y="15"/>
                      </a:lnTo>
                      <a:lnTo>
                        <a:pt x="23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99" name="Freeform 81"/>
                <p:cNvSpPr>
                  <a:spLocks/>
                </p:cNvSpPr>
                <p:nvPr/>
              </p:nvSpPr>
              <p:spPr bwMode="auto">
                <a:xfrm>
                  <a:off x="5038" y="1381"/>
                  <a:ext cx="61" cy="84"/>
                </a:xfrm>
                <a:custGeom>
                  <a:avLst/>
                  <a:gdLst>
                    <a:gd name="T0" fmla="*/ 10 w 63"/>
                    <a:gd name="T1" fmla="*/ 13 h 85"/>
                    <a:gd name="T2" fmla="*/ 15 w 63"/>
                    <a:gd name="T3" fmla="*/ 0 h 85"/>
                    <a:gd name="T4" fmla="*/ 15 w 63"/>
                    <a:gd name="T5" fmla="*/ 1 h 85"/>
                    <a:gd name="T6" fmla="*/ 21 w 63"/>
                    <a:gd name="T7" fmla="*/ 25 h 85"/>
                    <a:gd name="T8" fmla="*/ 27 w 63"/>
                    <a:gd name="T9" fmla="*/ 42 h 85"/>
                    <a:gd name="T10" fmla="*/ 22 w 63"/>
                    <a:gd name="T11" fmla="*/ 57 h 85"/>
                    <a:gd name="T12" fmla="*/ 15 w 63"/>
                    <a:gd name="T13" fmla="*/ 42 h 85"/>
                    <a:gd name="T14" fmla="*/ 15 w 63"/>
                    <a:gd name="T15" fmla="*/ 40 h 85"/>
                    <a:gd name="T16" fmla="*/ 15 w 63"/>
                    <a:gd name="T17" fmla="*/ 42 h 85"/>
                    <a:gd name="T18" fmla="*/ 0 w 63"/>
                    <a:gd name="T19" fmla="*/ 42 h 85"/>
                    <a:gd name="T20" fmla="*/ 1 w 63"/>
                    <a:gd name="T21" fmla="*/ 39 h 85"/>
                    <a:gd name="T22" fmla="*/ 15 w 63"/>
                    <a:gd name="T23" fmla="*/ 27 h 85"/>
                    <a:gd name="T24" fmla="*/ 10 w 63"/>
                    <a:gd name="T25" fmla="*/ 13 h 8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63" h="85">
                      <a:moveTo>
                        <a:pt x="10" y="13"/>
                      </a:moveTo>
                      <a:lnTo>
                        <a:pt x="15" y="0"/>
                      </a:lnTo>
                      <a:lnTo>
                        <a:pt x="28" y="1"/>
                      </a:lnTo>
                      <a:lnTo>
                        <a:pt x="51" y="25"/>
                      </a:lnTo>
                      <a:lnTo>
                        <a:pt x="63" y="46"/>
                      </a:lnTo>
                      <a:lnTo>
                        <a:pt x="54" y="85"/>
                      </a:lnTo>
                      <a:lnTo>
                        <a:pt x="42" y="64"/>
                      </a:lnTo>
                      <a:lnTo>
                        <a:pt x="37" y="40"/>
                      </a:lnTo>
                      <a:lnTo>
                        <a:pt x="15" y="51"/>
                      </a:lnTo>
                      <a:lnTo>
                        <a:pt x="0" y="55"/>
                      </a:lnTo>
                      <a:lnTo>
                        <a:pt x="1" y="39"/>
                      </a:lnTo>
                      <a:lnTo>
                        <a:pt x="15" y="27"/>
                      </a:lnTo>
                      <a:lnTo>
                        <a:pt x="10" y="13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00" name="Freeform 82"/>
                <p:cNvSpPr>
                  <a:spLocks/>
                </p:cNvSpPr>
                <p:nvPr/>
              </p:nvSpPr>
              <p:spPr bwMode="auto">
                <a:xfrm>
                  <a:off x="4236" y="979"/>
                  <a:ext cx="184" cy="283"/>
                </a:xfrm>
                <a:custGeom>
                  <a:avLst/>
                  <a:gdLst>
                    <a:gd name="T0" fmla="*/ 376 w 168"/>
                    <a:gd name="T1" fmla="*/ 567 h 256"/>
                    <a:gd name="T2" fmla="*/ 148 w 168"/>
                    <a:gd name="T3" fmla="*/ 1145 h 256"/>
                    <a:gd name="T4" fmla="*/ 0 w 168"/>
                    <a:gd name="T5" fmla="*/ 1858 h 256"/>
                    <a:gd name="T6" fmla="*/ 102 w 168"/>
                    <a:gd name="T7" fmla="*/ 2977 h 256"/>
                    <a:gd name="T8" fmla="*/ 630 w 168"/>
                    <a:gd name="T9" fmla="*/ 3826 h 256"/>
                    <a:gd name="T10" fmla="*/ 711 w 168"/>
                    <a:gd name="T11" fmla="*/ 4183 h 256"/>
                    <a:gd name="T12" fmla="*/ 932 w 168"/>
                    <a:gd name="T13" fmla="*/ 4230 h 256"/>
                    <a:gd name="T14" fmla="*/ 1193 w 168"/>
                    <a:gd name="T15" fmla="*/ 3680 h 256"/>
                    <a:gd name="T16" fmla="*/ 1965 w 168"/>
                    <a:gd name="T17" fmla="*/ 3384 h 256"/>
                    <a:gd name="T18" fmla="*/ 2147 w 168"/>
                    <a:gd name="T19" fmla="*/ 3252 h 256"/>
                    <a:gd name="T20" fmla="*/ 2058 w 168"/>
                    <a:gd name="T21" fmla="*/ 2660 h 256"/>
                    <a:gd name="T22" fmla="*/ 1224 w 168"/>
                    <a:gd name="T23" fmla="*/ 2318 h 256"/>
                    <a:gd name="T24" fmla="*/ 948 w 168"/>
                    <a:gd name="T25" fmla="*/ 1334 h 256"/>
                    <a:gd name="T26" fmla="*/ 1192 w 168"/>
                    <a:gd name="T27" fmla="*/ 599 h 256"/>
                    <a:gd name="T28" fmla="*/ 1245 w 168"/>
                    <a:gd name="T29" fmla="*/ 208 h 256"/>
                    <a:gd name="T30" fmla="*/ 1094 w 168"/>
                    <a:gd name="T31" fmla="*/ 0 h 256"/>
                    <a:gd name="T32" fmla="*/ 777 w 168"/>
                    <a:gd name="T33" fmla="*/ 188 h 256"/>
                    <a:gd name="T34" fmla="*/ 376 w 168"/>
                    <a:gd name="T35" fmla="*/ 567 h 25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68" h="256">
                      <a:moveTo>
                        <a:pt x="30" y="34"/>
                      </a:moveTo>
                      <a:lnTo>
                        <a:pt x="12" y="70"/>
                      </a:lnTo>
                      <a:lnTo>
                        <a:pt x="0" y="112"/>
                      </a:lnTo>
                      <a:lnTo>
                        <a:pt x="8" y="181"/>
                      </a:lnTo>
                      <a:lnTo>
                        <a:pt x="48" y="232"/>
                      </a:lnTo>
                      <a:lnTo>
                        <a:pt x="56" y="252"/>
                      </a:lnTo>
                      <a:lnTo>
                        <a:pt x="72" y="256"/>
                      </a:lnTo>
                      <a:lnTo>
                        <a:pt x="93" y="222"/>
                      </a:lnTo>
                      <a:lnTo>
                        <a:pt x="155" y="204"/>
                      </a:lnTo>
                      <a:lnTo>
                        <a:pt x="168" y="196"/>
                      </a:lnTo>
                      <a:lnTo>
                        <a:pt x="162" y="159"/>
                      </a:lnTo>
                      <a:lnTo>
                        <a:pt x="95" y="141"/>
                      </a:lnTo>
                      <a:lnTo>
                        <a:pt x="75" y="81"/>
                      </a:lnTo>
                      <a:lnTo>
                        <a:pt x="92" y="36"/>
                      </a:lnTo>
                      <a:lnTo>
                        <a:pt x="99" y="13"/>
                      </a:lnTo>
                      <a:lnTo>
                        <a:pt x="86" y="0"/>
                      </a:lnTo>
                      <a:lnTo>
                        <a:pt x="60" y="12"/>
                      </a:lnTo>
                      <a:lnTo>
                        <a:pt x="30" y="3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3E3E3"/>
                    </a:gs>
                    <a:gs pos="100000">
                      <a:srgbClr val="F0F0F0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01" name="Freeform 83"/>
                <p:cNvSpPr>
                  <a:spLocks/>
                </p:cNvSpPr>
                <p:nvPr/>
              </p:nvSpPr>
              <p:spPr bwMode="auto">
                <a:xfrm>
                  <a:off x="4018" y="1292"/>
                  <a:ext cx="92" cy="66"/>
                </a:xfrm>
                <a:custGeom>
                  <a:avLst/>
                  <a:gdLst>
                    <a:gd name="T0" fmla="*/ 0 w 113"/>
                    <a:gd name="T1" fmla="*/ 18 h 66"/>
                    <a:gd name="T2" fmla="*/ 2 w 113"/>
                    <a:gd name="T3" fmla="*/ 3 h 66"/>
                    <a:gd name="T4" fmla="*/ 2 w 113"/>
                    <a:gd name="T5" fmla="*/ 0 h 66"/>
                    <a:gd name="T6" fmla="*/ 2 w 113"/>
                    <a:gd name="T7" fmla="*/ 27 h 66"/>
                    <a:gd name="T8" fmla="*/ 2 w 113"/>
                    <a:gd name="T9" fmla="*/ 52 h 66"/>
                    <a:gd name="T10" fmla="*/ 2 w 113"/>
                    <a:gd name="T11" fmla="*/ 60 h 66"/>
                    <a:gd name="T12" fmla="*/ 2 w 113"/>
                    <a:gd name="T13" fmla="*/ 66 h 66"/>
                    <a:gd name="T14" fmla="*/ 2 w 113"/>
                    <a:gd name="T15" fmla="*/ 61 h 66"/>
                    <a:gd name="T16" fmla="*/ 2 w 113"/>
                    <a:gd name="T17" fmla="*/ 54 h 66"/>
                    <a:gd name="T18" fmla="*/ 0 w 113"/>
                    <a:gd name="T19" fmla="*/ 18 h 6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3" h="66">
                      <a:moveTo>
                        <a:pt x="0" y="18"/>
                      </a:moveTo>
                      <a:lnTo>
                        <a:pt x="26" y="3"/>
                      </a:lnTo>
                      <a:lnTo>
                        <a:pt x="42" y="0"/>
                      </a:lnTo>
                      <a:lnTo>
                        <a:pt x="50" y="27"/>
                      </a:lnTo>
                      <a:lnTo>
                        <a:pt x="68" y="52"/>
                      </a:lnTo>
                      <a:lnTo>
                        <a:pt x="89" y="60"/>
                      </a:lnTo>
                      <a:lnTo>
                        <a:pt x="113" y="66"/>
                      </a:lnTo>
                      <a:lnTo>
                        <a:pt x="42" y="61"/>
                      </a:lnTo>
                      <a:lnTo>
                        <a:pt x="27" y="54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DBDBD"/>
                    </a:gs>
                    <a:gs pos="100000">
                      <a:srgbClr val="F8F8F8"/>
                    </a:gs>
                  </a:gsLst>
                  <a:lin ang="0" scaled="1"/>
                </a:gradFill>
                <a:ln w="3175" cmpd="sng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02" name="Freeform 84"/>
                <p:cNvSpPr>
                  <a:spLocks/>
                </p:cNvSpPr>
                <p:nvPr/>
              </p:nvSpPr>
              <p:spPr bwMode="auto">
                <a:xfrm>
                  <a:off x="4094" y="1298"/>
                  <a:ext cx="98" cy="64"/>
                </a:xfrm>
                <a:custGeom>
                  <a:avLst/>
                  <a:gdLst>
                    <a:gd name="T0" fmla="*/ 4011871 w 65"/>
                    <a:gd name="T1" fmla="*/ 0 h 51"/>
                    <a:gd name="T2" fmla="*/ 6399503 w 65"/>
                    <a:gd name="T3" fmla="*/ 2333 h 51"/>
                    <a:gd name="T4" fmla="*/ 5624773 w 65"/>
                    <a:gd name="T5" fmla="*/ 11022 h 51"/>
                    <a:gd name="T6" fmla="*/ 3118197 w 65"/>
                    <a:gd name="T7" fmla="*/ 28358 h 51"/>
                    <a:gd name="T8" fmla="*/ 0 w 65"/>
                    <a:gd name="T9" fmla="*/ 29055 h 51"/>
                    <a:gd name="T10" fmla="*/ 1371760 w 65"/>
                    <a:gd name="T11" fmla="*/ 25507 h 51"/>
                    <a:gd name="T12" fmla="*/ 2954638 w 65"/>
                    <a:gd name="T13" fmla="*/ 20326 h 51"/>
                    <a:gd name="T14" fmla="*/ 4011871 w 65"/>
                    <a:gd name="T15" fmla="*/ 0 h 5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5" h="51">
                      <a:moveTo>
                        <a:pt x="41" y="0"/>
                      </a:moveTo>
                      <a:lnTo>
                        <a:pt x="65" y="4"/>
                      </a:lnTo>
                      <a:lnTo>
                        <a:pt x="57" y="19"/>
                      </a:lnTo>
                      <a:lnTo>
                        <a:pt x="32" y="49"/>
                      </a:lnTo>
                      <a:lnTo>
                        <a:pt x="0" y="51"/>
                      </a:lnTo>
                      <a:lnTo>
                        <a:pt x="14" y="45"/>
                      </a:lnTo>
                      <a:lnTo>
                        <a:pt x="30" y="36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69696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mpd="sng">
                      <a:solidFill>
                        <a:srgbClr val="B2B2B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03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4372" y="1215"/>
                  <a:ext cx="89" cy="49"/>
                </a:xfrm>
                <a:prstGeom prst="line">
                  <a:avLst/>
                </a:prstGeom>
                <a:noFill/>
                <a:ln w="28575">
                  <a:solidFill>
                    <a:srgbClr val="6D6D6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04" name="Line 86"/>
                <p:cNvSpPr>
                  <a:spLocks noChangeShapeType="1"/>
                </p:cNvSpPr>
                <p:nvPr/>
              </p:nvSpPr>
              <p:spPr bwMode="auto">
                <a:xfrm>
                  <a:off x="4226" y="1793"/>
                  <a:ext cx="38" cy="12"/>
                </a:xfrm>
                <a:prstGeom prst="line">
                  <a:avLst/>
                </a:prstGeom>
                <a:noFill/>
                <a:ln w="19050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05" name="Freeform 87"/>
                <p:cNvSpPr>
                  <a:spLocks/>
                </p:cNvSpPr>
                <p:nvPr/>
              </p:nvSpPr>
              <p:spPr bwMode="auto">
                <a:xfrm>
                  <a:off x="3942" y="1203"/>
                  <a:ext cx="275" cy="90"/>
                </a:xfrm>
                <a:custGeom>
                  <a:avLst/>
                  <a:gdLst>
                    <a:gd name="T0" fmla="*/ 0 w 644"/>
                    <a:gd name="T1" fmla="*/ 0 h 197"/>
                    <a:gd name="T2" fmla="*/ 0 w 644"/>
                    <a:gd name="T3" fmla="*/ 0 h 197"/>
                    <a:gd name="T4" fmla="*/ 0 w 644"/>
                    <a:gd name="T5" fmla="*/ 0 h 197"/>
                    <a:gd name="T6" fmla="*/ 0 w 644"/>
                    <a:gd name="T7" fmla="*/ 0 h 197"/>
                    <a:gd name="T8" fmla="*/ 0 w 644"/>
                    <a:gd name="T9" fmla="*/ 0 h 197"/>
                    <a:gd name="T10" fmla="*/ 0 w 644"/>
                    <a:gd name="T11" fmla="*/ 0 h 197"/>
                    <a:gd name="T12" fmla="*/ 0 w 644"/>
                    <a:gd name="T13" fmla="*/ 0 h 197"/>
                    <a:gd name="T14" fmla="*/ 0 w 644"/>
                    <a:gd name="T15" fmla="*/ 0 h 197"/>
                    <a:gd name="T16" fmla="*/ 0 w 644"/>
                    <a:gd name="T17" fmla="*/ 0 h 197"/>
                    <a:gd name="T18" fmla="*/ 0 w 644"/>
                    <a:gd name="T19" fmla="*/ 0 h 197"/>
                    <a:gd name="T20" fmla="*/ 0 w 644"/>
                    <a:gd name="T21" fmla="*/ 0 h 197"/>
                    <a:gd name="T22" fmla="*/ 0 w 644"/>
                    <a:gd name="T23" fmla="*/ 0 h 197"/>
                    <a:gd name="T24" fmla="*/ 0 w 644"/>
                    <a:gd name="T25" fmla="*/ 0 h 19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644" h="197">
                      <a:moveTo>
                        <a:pt x="8" y="46"/>
                      </a:moveTo>
                      <a:lnTo>
                        <a:pt x="175" y="0"/>
                      </a:lnTo>
                      <a:lnTo>
                        <a:pt x="296" y="46"/>
                      </a:lnTo>
                      <a:lnTo>
                        <a:pt x="470" y="121"/>
                      </a:lnTo>
                      <a:lnTo>
                        <a:pt x="607" y="167"/>
                      </a:lnTo>
                      <a:lnTo>
                        <a:pt x="644" y="197"/>
                      </a:lnTo>
                      <a:lnTo>
                        <a:pt x="531" y="182"/>
                      </a:lnTo>
                      <a:lnTo>
                        <a:pt x="311" y="106"/>
                      </a:lnTo>
                      <a:lnTo>
                        <a:pt x="228" y="76"/>
                      </a:lnTo>
                      <a:lnTo>
                        <a:pt x="122" y="106"/>
                      </a:lnTo>
                      <a:lnTo>
                        <a:pt x="46" y="129"/>
                      </a:lnTo>
                      <a:lnTo>
                        <a:pt x="0" y="137"/>
                      </a:lnTo>
                      <a:lnTo>
                        <a:pt x="8" y="4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A7A7A"/>
                    </a:gs>
                    <a:gs pos="100000">
                      <a:srgbClr val="484848"/>
                    </a:gs>
                  </a:gsLst>
                  <a:lin ang="0" scaled="1"/>
                </a:gradFill>
                <a:ln w="9525">
                  <a:solidFill>
                    <a:srgbClr val="7C7C7C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06" name="Line 88"/>
                <p:cNvSpPr>
                  <a:spLocks noChangeShapeType="1"/>
                </p:cNvSpPr>
                <p:nvPr/>
              </p:nvSpPr>
              <p:spPr bwMode="auto">
                <a:xfrm>
                  <a:off x="4160" y="1260"/>
                  <a:ext cx="51" cy="13"/>
                </a:xfrm>
                <a:prstGeom prst="line">
                  <a:avLst/>
                </a:prstGeom>
                <a:noFill/>
                <a:ln w="28575">
                  <a:solidFill>
                    <a:srgbClr val="98989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07" name="Line 89"/>
                <p:cNvSpPr>
                  <a:spLocks noChangeShapeType="1"/>
                </p:cNvSpPr>
                <p:nvPr/>
              </p:nvSpPr>
              <p:spPr bwMode="auto">
                <a:xfrm>
                  <a:off x="4205" y="1267"/>
                  <a:ext cx="22" cy="35"/>
                </a:xfrm>
                <a:prstGeom prst="line">
                  <a:avLst/>
                </a:prstGeom>
                <a:noFill/>
                <a:ln w="28575">
                  <a:solidFill>
                    <a:srgbClr val="98989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08" name="Line 90"/>
                <p:cNvSpPr>
                  <a:spLocks noChangeShapeType="1"/>
                </p:cNvSpPr>
                <p:nvPr/>
              </p:nvSpPr>
              <p:spPr bwMode="auto">
                <a:xfrm>
                  <a:off x="4455" y="1230"/>
                  <a:ext cx="91" cy="0"/>
                </a:xfrm>
                <a:prstGeom prst="line">
                  <a:avLst/>
                </a:prstGeom>
                <a:noFill/>
                <a:ln w="28575">
                  <a:solidFill>
                    <a:srgbClr val="6D6D6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09" name="Freeform 91"/>
                <p:cNvSpPr>
                  <a:spLocks/>
                </p:cNvSpPr>
                <p:nvPr/>
              </p:nvSpPr>
              <p:spPr bwMode="auto">
                <a:xfrm rot="637745">
                  <a:off x="4515" y="1276"/>
                  <a:ext cx="92" cy="76"/>
                </a:xfrm>
                <a:custGeom>
                  <a:avLst/>
                  <a:gdLst>
                    <a:gd name="T0" fmla="*/ 0 w 99"/>
                    <a:gd name="T1" fmla="*/ 15 h 78"/>
                    <a:gd name="T2" fmla="*/ 0 w 99"/>
                    <a:gd name="T3" fmla="*/ 19 h 78"/>
                    <a:gd name="T4" fmla="*/ 7 w 99"/>
                    <a:gd name="T5" fmla="*/ 29 h 78"/>
                    <a:gd name="T6" fmla="*/ 7 w 99"/>
                    <a:gd name="T7" fmla="*/ 38 h 78"/>
                    <a:gd name="T8" fmla="*/ 7 w 99"/>
                    <a:gd name="T9" fmla="*/ 39 h 78"/>
                    <a:gd name="T10" fmla="*/ 8 w 99"/>
                    <a:gd name="T11" fmla="*/ 40 h 78"/>
                    <a:gd name="T12" fmla="*/ 12 w 99"/>
                    <a:gd name="T13" fmla="*/ 35 h 78"/>
                    <a:gd name="T14" fmla="*/ 13 w 99"/>
                    <a:gd name="T15" fmla="*/ 25 h 78"/>
                    <a:gd name="T16" fmla="*/ 14 w 99"/>
                    <a:gd name="T17" fmla="*/ 19 h 78"/>
                    <a:gd name="T18" fmla="*/ 13 w 99"/>
                    <a:gd name="T19" fmla="*/ 15 h 78"/>
                    <a:gd name="T20" fmla="*/ 7 w 99"/>
                    <a:gd name="T21" fmla="*/ 3 h 78"/>
                    <a:gd name="T22" fmla="*/ 7 w 99"/>
                    <a:gd name="T23" fmla="*/ 0 h 78"/>
                    <a:gd name="T24" fmla="*/ 0 w 99"/>
                    <a:gd name="T25" fmla="*/ 15 h 7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9" h="78">
                      <a:moveTo>
                        <a:pt x="0" y="15"/>
                      </a:moveTo>
                      <a:lnTo>
                        <a:pt x="0" y="39"/>
                      </a:lnTo>
                      <a:lnTo>
                        <a:pt x="9" y="57"/>
                      </a:lnTo>
                      <a:lnTo>
                        <a:pt x="30" y="74"/>
                      </a:lnTo>
                      <a:lnTo>
                        <a:pt x="45" y="77"/>
                      </a:lnTo>
                      <a:lnTo>
                        <a:pt x="66" y="78"/>
                      </a:lnTo>
                      <a:lnTo>
                        <a:pt x="85" y="68"/>
                      </a:lnTo>
                      <a:lnTo>
                        <a:pt x="96" y="53"/>
                      </a:lnTo>
                      <a:lnTo>
                        <a:pt x="99" y="30"/>
                      </a:lnTo>
                      <a:lnTo>
                        <a:pt x="94" y="15"/>
                      </a:lnTo>
                      <a:lnTo>
                        <a:pt x="42" y="3"/>
                      </a:ln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73737"/>
                    </a:gs>
                    <a:gs pos="100000">
                      <a:srgbClr val="777777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5F5F5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10" name="Oval 92"/>
                <p:cNvSpPr>
                  <a:spLocks noChangeArrowheads="1"/>
                </p:cNvSpPr>
                <p:nvPr/>
              </p:nvSpPr>
              <p:spPr bwMode="auto">
                <a:xfrm>
                  <a:off x="4533" y="1296"/>
                  <a:ext cx="25" cy="2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49494"/>
                    </a:gs>
                    <a:gs pos="100000">
                      <a:srgbClr val="5D5D5D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777777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11" name="Freeform 93"/>
                <p:cNvSpPr>
                  <a:spLocks/>
                </p:cNvSpPr>
                <p:nvPr/>
              </p:nvSpPr>
              <p:spPr bwMode="auto">
                <a:xfrm rot="107928">
                  <a:off x="4456" y="1346"/>
                  <a:ext cx="169" cy="39"/>
                </a:xfrm>
                <a:custGeom>
                  <a:avLst/>
                  <a:gdLst>
                    <a:gd name="T0" fmla="*/ 55 w 165"/>
                    <a:gd name="T1" fmla="*/ 0 h 42"/>
                    <a:gd name="T2" fmla="*/ 126 w 165"/>
                    <a:gd name="T3" fmla="*/ 7 h 42"/>
                    <a:gd name="T4" fmla="*/ 224 w 165"/>
                    <a:gd name="T5" fmla="*/ 7 h 42"/>
                    <a:gd name="T6" fmla="*/ 278 w 165"/>
                    <a:gd name="T7" fmla="*/ 7 h 42"/>
                    <a:gd name="T8" fmla="*/ 321 w 165"/>
                    <a:gd name="T9" fmla="*/ 5 h 42"/>
                    <a:gd name="T10" fmla="*/ 276 w 165"/>
                    <a:gd name="T11" fmla="*/ 7 h 42"/>
                    <a:gd name="T12" fmla="*/ 224 w 165"/>
                    <a:gd name="T13" fmla="*/ 7 h 42"/>
                    <a:gd name="T14" fmla="*/ 102 w 165"/>
                    <a:gd name="T15" fmla="*/ 7 h 42"/>
                    <a:gd name="T16" fmla="*/ 50 w 165"/>
                    <a:gd name="T17" fmla="*/ 7 h 42"/>
                    <a:gd name="T18" fmla="*/ 0 w 165"/>
                    <a:gd name="T19" fmla="*/ 0 h 42"/>
                    <a:gd name="T20" fmla="*/ 55 w 165"/>
                    <a:gd name="T21" fmla="*/ 0 h 4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5" h="42">
                      <a:moveTo>
                        <a:pt x="27" y="0"/>
                      </a:moveTo>
                      <a:lnTo>
                        <a:pt x="63" y="9"/>
                      </a:lnTo>
                      <a:lnTo>
                        <a:pt x="115" y="14"/>
                      </a:lnTo>
                      <a:lnTo>
                        <a:pt x="142" y="11"/>
                      </a:lnTo>
                      <a:lnTo>
                        <a:pt x="165" y="5"/>
                      </a:lnTo>
                      <a:lnTo>
                        <a:pt x="141" y="35"/>
                      </a:lnTo>
                      <a:lnTo>
                        <a:pt x="115" y="42"/>
                      </a:lnTo>
                      <a:lnTo>
                        <a:pt x="54" y="39"/>
                      </a:lnTo>
                      <a:lnTo>
                        <a:pt x="22" y="30"/>
                      </a:lnTo>
                      <a:lnTo>
                        <a:pt x="0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3A3A3"/>
                    </a:gs>
                    <a:gs pos="100000">
                      <a:srgbClr val="BDBDB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12" name="Freeform 94"/>
                <p:cNvSpPr>
                  <a:spLocks/>
                </p:cNvSpPr>
                <p:nvPr/>
              </p:nvSpPr>
              <p:spPr bwMode="auto">
                <a:xfrm>
                  <a:off x="4557" y="1192"/>
                  <a:ext cx="125" cy="54"/>
                </a:xfrm>
                <a:custGeom>
                  <a:avLst/>
                  <a:gdLst>
                    <a:gd name="T0" fmla="*/ 15 w 129"/>
                    <a:gd name="T1" fmla="*/ 7 h 54"/>
                    <a:gd name="T2" fmla="*/ 20 w 129"/>
                    <a:gd name="T3" fmla="*/ 4 h 54"/>
                    <a:gd name="T4" fmla="*/ 25 w 129"/>
                    <a:gd name="T5" fmla="*/ 0 h 54"/>
                    <a:gd name="T6" fmla="*/ 32 w 129"/>
                    <a:gd name="T7" fmla="*/ 0 h 54"/>
                    <a:gd name="T8" fmla="*/ 36 w 129"/>
                    <a:gd name="T9" fmla="*/ 7 h 54"/>
                    <a:gd name="T10" fmla="*/ 39 w 129"/>
                    <a:gd name="T11" fmla="*/ 18 h 54"/>
                    <a:gd name="T12" fmla="*/ 46 w 129"/>
                    <a:gd name="T13" fmla="*/ 43 h 54"/>
                    <a:gd name="T14" fmla="*/ 53 w 129"/>
                    <a:gd name="T15" fmla="*/ 54 h 54"/>
                    <a:gd name="T16" fmla="*/ 37 w 129"/>
                    <a:gd name="T17" fmla="*/ 51 h 54"/>
                    <a:gd name="T18" fmla="*/ 20 w 129"/>
                    <a:gd name="T19" fmla="*/ 37 h 54"/>
                    <a:gd name="T20" fmla="*/ 0 w 129"/>
                    <a:gd name="T21" fmla="*/ 15 h 54"/>
                    <a:gd name="T22" fmla="*/ 15 w 129"/>
                    <a:gd name="T23" fmla="*/ 7 h 5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29" h="54">
                      <a:moveTo>
                        <a:pt x="15" y="7"/>
                      </a:moveTo>
                      <a:lnTo>
                        <a:pt x="48" y="4"/>
                      </a:lnTo>
                      <a:lnTo>
                        <a:pt x="58" y="0"/>
                      </a:lnTo>
                      <a:lnTo>
                        <a:pt x="72" y="0"/>
                      </a:lnTo>
                      <a:lnTo>
                        <a:pt x="81" y="7"/>
                      </a:lnTo>
                      <a:lnTo>
                        <a:pt x="91" y="18"/>
                      </a:lnTo>
                      <a:lnTo>
                        <a:pt x="111" y="43"/>
                      </a:lnTo>
                      <a:lnTo>
                        <a:pt x="129" y="54"/>
                      </a:lnTo>
                      <a:lnTo>
                        <a:pt x="84" y="51"/>
                      </a:lnTo>
                      <a:lnTo>
                        <a:pt x="49" y="37"/>
                      </a:lnTo>
                      <a:lnTo>
                        <a:pt x="0" y="15"/>
                      </a:lnTo>
                      <a:lnTo>
                        <a:pt x="15" y="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49494"/>
                    </a:gs>
                    <a:gs pos="100000">
                      <a:srgbClr val="D2D2D2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13" name="Freeform 95"/>
                <p:cNvSpPr>
                  <a:spLocks/>
                </p:cNvSpPr>
                <p:nvPr/>
              </p:nvSpPr>
              <p:spPr bwMode="auto">
                <a:xfrm rot="350389">
                  <a:off x="4323" y="1204"/>
                  <a:ext cx="122" cy="95"/>
                </a:xfrm>
                <a:custGeom>
                  <a:avLst/>
                  <a:gdLst>
                    <a:gd name="T0" fmla="*/ 184 w 118"/>
                    <a:gd name="T1" fmla="*/ 200305 h 65"/>
                    <a:gd name="T2" fmla="*/ 99 w 118"/>
                    <a:gd name="T3" fmla="*/ 625348 h 65"/>
                    <a:gd name="T4" fmla="*/ 55 w 118"/>
                    <a:gd name="T5" fmla="*/ 866116 h 65"/>
                    <a:gd name="T6" fmla="*/ 7 w 118"/>
                    <a:gd name="T7" fmla="*/ 1346406 h 65"/>
                    <a:gd name="T8" fmla="*/ 4 w 118"/>
                    <a:gd name="T9" fmla="*/ 1803546 h 65"/>
                    <a:gd name="T10" fmla="*/ 0 w 118"/>
                    <a:gd name="T11" fmla="*/ 2310406 h 65"/>
                    <a:gd name="T12" fmla="*/ 44 w 118"/>
                    <a:gd name="T13" fmla="*/ 2310406 h 65"/>
                    <a:gd name="T14" fmla="*/ 65 w 118"/>
                    <a:gd name="T15" fmla="*/ 2310406 h 65"/>
                    <a:gd name="T16" fmla="*/ 81 w 118"/>
                    <a:gd name="T17" fmla="*/ 2679750 h 65"/>
                    <a:gd name="T18" fmla="*/ 129 w 118"/>
                    <a:gd name="T19" fmla="*/ 2488974 h 65"/>
                    <a:gd name="T20" fmla="*/ 169 w 118"/>
                    <a:gd name="T21" fmla="*/ 1580804 h 65"/>
                    <a:gd name="T22" fmla="*/ 263 w 118"/>
                    <a:gd name="T23" fmla="*/ 549274 h 65"/>
                    <a:gd name="T24" fmla="*/ 301 w 118"/>
                    <a:gd name="T25" fmla="*/ 373224 h 65"/>
                    <a:gd name="T26" fmla="*/ 263 w 118"/>
                    <a:gd name="T27" fmla="*/ 0 h 65"/>
                    <a:gd name="T28" fmla="*/ 184 w 118"/>
                    <a:gd name="T29" fmla="*/ 200305 h 6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18" h="65">
                      <a:moveTo>
                        <a:pt x="72" y="5"/>
                      </a:moveTo>
                      <a:lnTo>
                        <a:pt x="40" y="15"/>
                      </a:lnTo>
                      <a:lnTo>
                        <a:pt x="22" y="21"/>
                      </a:lnTo>
                      <a:lnTo>
                        <a:pt x="7" y="33"/>
                      </a:lnTo>
                      <a:lnTo>
                        <a:pt x="4" y="44"/>
                      </a:lnTo>
                      <a:lnTo>
                        <a:pt x="0" y="56"/>
                      </a:lnTo>
                      <a:lnTo>
                        <a:pt x="16" y="56"/>
                      </a:lnTo>
                      <a:lnTo>
                        <a:pt x="27" y="56"/>
                      </a:lnTo>
                      <a:lnTo>
                        <a:pt x="34" y="65"/>
                      </a:lnTo>
                      <a:lnTo>
                        <a:pt x="51" y="60"/>
                      </a:lnTo>
                      <a:lnTo>
                        <a:pt x="67" y="38"/>
                      </a:lnTo>
                      <a:lnTo>
                        <a:pt x="103" y="14"/>
                      </a:lnTo>
                      <a:lnTo>
                        <a:pt x="118" y="9"/>
                      </a:lnTo>
                      <a:lnTo>
                        <a:pt x="103" y="0"/>
                      </a:lnTo>
                      <a:lnTo>
                        <a:pt x="72" y="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0C0C0"/>
                    </a:gs>
                    <a:gs pos="100000">
                      <a:srgbClr val="535353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14" name="Freeform 96"/>
                <p:cNvSpPr>
                  <a:spLocks/>
                </p:cNvSpPr>
                <p:nvPr/>
              </p:nvSpPr>
              <p:spPr bwMode="auto">
                <a:xfrm>
                  <a:off x="4356" y="1264"/>
                  <a:ext cx="89" cy="85"/>
                </a:xfrm>
                <a:custGeom>
                  <a:avLst/>
                  <a:gdLst>
                    <a:gd name="T0" fmla="*/ 15 w 92"/>
                    <a:gd name="T1" fmla="*/ 21 h 87"/>
                    <a:gd name="T2" fmla="*/ 15 w 92"/>
                    <a:gd name="T3" fmla="*/ 21 h 87"/>
                    <a:gd name="T4" fmla="*/ 20 w 92"/>
                    <a:gd name="T5" fmla="*/ 38 h 87"/>
                    <a:gd name="T6" fmla="*/ 31 w 92"/>
                    <a:gd name="T7" fmla="*/ 48 h 87"/>
                    <a:gd name="T8" fmla="*/ 38 w 92"/>
                    <a:gd name="T9" fmla="*/ 45 h 87"/>
                    <a:gd name="T10" fmla="*/ 38 w 92"/>
                    <a:gd name="T11" fmla="*/ 21 h 87"/>
                    <a:gd name="T12" fmla="*/ 28 w 92"/>
                    <a:gd name="T13" fmla="*/ 21 h 87"/>
                    <a:gd name="T14" fmla="*/ 19 w 92"/>
                    <a:gd name="T15" fmla="*/ 21 h 87"/>
                    <a:gd name="T16" fmla="*/ 15 w 92"/>
                    <a:gd name="T17" fmla="*/ 8 h 87"/>
                    <a:gd name="T18" fmla="*/ 11 w 92"/>
                    <a:gd name="T19" fmla="*/ 0 h 87"/>
                    <a:gd name="T20" fmla="*/ 0 w 92"/>
                    <a:gd name="T21" fmla="*/ 11 h 87"/>
                    <a:gd name="T22" fmla="*/ 15 w 92"/>
                    <a:gd name="T23" fmla="*/ 21 h 8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92" h="87">
                      <a:moveTo>
                        <a:pt x="15" y="21"/>
                      </a:moveTo>
                      <a:lnTo>
                        <a:pt x="39" y="44"/>
                      </a:lnTo>
                      <a:lnTo>
                        <a:pt x="50" y="68"/>
                      </a:lnTo>
                      <a:lnTo>
                        <a:pt x="72" y="87"/>
                      </a:lnTo>
                      <a:lnTo>
                        <a:pt x="92" y="81"/>
                      </a:lnTo>
                      <a:lnTo>
                        <a:pt x="92" y="42"/>
                      </a:lnTo>
                      <a:lnTo>
                        <a:pt x="66" y="32"/>
                      </a:lnTo>
                      <a:lnTo>
                        <a:pt x="48" y="32"/>
                      </a:lnTo>
                      <a:lnTo>
                        <a:pt x="29" y="8"/>
                      </a:lnTo>
                      <a:lnTo>
                        <a:pt x="11" y="0"/>
                      </a:lnTo>
                      <a:lnTo>
                        <a:pt x="0" y="11"/>
                      </a:lnTo>
                      <a:lnTo>
                        <a:pt x="15" y="2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E6E6E"/>
                    </a:gs>
                    <a:gs pos="100000">
                      <a:srgbClr val="A5A5A5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15" name="Freeform 97"/>
                <p:cNvSpPr>
                  <a:spLocks/>
                </p:cNvSpPr>
                <p:nvPr/>
              </p:nvSpPr>
              <p:spPr bwMode="auto">
                <a:xfrm rot="-443992">
                  <a:off x="4417" y="1271"/>
                  <a:ext cx="118" cy="83"/>
                </a:xfrm>
                <a:custGeom>
                  <a:avLst/>
                  <a:gdLst>
                    <a:gd name="T0" fmla="*/ 1139727 w 84"/>
                    <a:gd name="T1" fmla="*/ 419 h 71"/>
                    <a:gd name="T2" fmla="*/ 768320 w 84"/>
                    <a:gd name="T3" fmla="*/ 0 h 71"/>
                    <a:gd name="T4" fmla="*/ 283391 w 84"/>
                    <a:gd name="T5" fmla="*/ 1528 h 71"/>
                    <a:gd name="T6" fmla="*/ 97210 w 84"/>
                    <a:gd name="T7" fmla="*/ 2035 h 71"/>
                    <a:gd name="T8" fmla="*/ 165834 w 84"/>
                    <a:gd name="T9" fmla="*/ 2966 h 71"/>
                    <a:gd name="T10" fmla="*/ 0 w 84"/>
                    <a:gd name="T11" fmla="*/ 3800 h 71"/>
                    <a:gd name="T12" fmla="*/ 51805 w 84"/>
                    <a:gd name="T13" fmla="*/ 4729 h 71"/>
                    <a:gd name="T14" fmla="*/ 214743 w 84"/>
                    <a:gd name="T15" fmla="*/ 4442 h 71"/>
                    <a:gd name="T16" fmla="*/ 612354 w 84"/>
                    <a:gd name="T17" fmla="*/ 5330 h 71"/>
                    <a:gd name="T18" fmla="*/ 811331 w 84"/>
                    <a:gd name="T19" fmla="*/ 5546 h 71"/>
                    <a:gd name="T20" fmla="*/ 664558 w 84"/>
                    <a:gd name="T21" fmla="*/ 2688 h 71"/>
                    <a:gd name="T22" fmla="*/ 785588 w 84"/>
                    <a:gd name="T23" fmla="*/ 2035 h 71"/>
                    <a:gd name="T24" fmla="*/ 1031283 w 84"/>
                    <a:gd name="T25" fmla="*/ 1307 h 71"/>
                    <a:gd name="T26" fmla="*/ 1139727 w 84"/>
                    <a:gd name="T27" fmla="*/ 419 h 7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84" h="71">
                      <a:moveTo>
                        <a:pt x="84" y="5"/>
                      </a:moveTo>
                      <a:lnTo>
                        <a:pt x="57" y="0"/>
                      </a:lnTo>
                      <a:lnTo>
                        <a:pt x="21" y="20"/>
                      </a:lnTo>
                      <a:lnTo>
                        <a:pt x="7" y="26"/>
                      </a:lnTo>
                      <a:lnTo>
                        <a:pt x="12" y="38"/>
                      </a:lnTo>
                      <a:lnTo>
                        <a:pt x="0" y="48"/>
                      </a:lnTo>
                      <a:lnTo>
                        <a:pt x="4" y="59"/>
                      </a:lnTo>
                      <a:lnTo>
                        <a:pt x="16" y="56"/>
                      </a:lnTo>
                      <a:lnTo>
                        <a:pt x="45" y="68"/>
                      </a:lnTo>
                      <a:lnTo>
                        <a:pt x="60" y="71"/>
                      </a:lnTo>
                      <a:lnTo>
                        <a:pt x="49" y="33"/>
                      </a:lnTo>
                      <a:lnTo>
                        <a:pt x="58" y="26"/>
                      </a:lnTo>
                      <a:lnTo>
                        <a:pt x="76" y="17"/>
                      </a:lnTo>
                      <a:lnTo>
                        <a:pt x="84" y="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E6E6E"/>
                    </a:gs>
                    <a:gs pos="100000">
                      <a:srgbClr val="9C9C9C"/>
                    </a:gs>
                  </a:gsLst>
                  <a:lin ang="18900000" scaled="1"/>
                </a:gradFill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16" name="Freeform 98"/>
                <p:cNvSpPr>
                  <a:spLocks/>
                </p:cNvSpPr>
                <p:nvPr/>
              </p:nvSpPr>
              <p:spPr bwMode="auto">
                <a:xfrm>
                  <a:off x="4416" y="1267"/>
                  <a:ext cx="282" cy="83"/>
                </a:xfrm>
                <a:custGeom>
                  <a:avLst/>
                  <a:gdLst>
                    <a:gd name="T0" fmla="*/ 0 w 287"/>
                    <a:gd name="T1" fmla="*/ 18 h 86"/>
                    <a:gd name="T2" fmla="*/ 28 w 287"/>
                    <a:gd name="T3" fmla="*/ 14 h 86"/>
                    <a:gd name="T4" fmla="*/ 56 w 287"/>
                    <a:gd name="T5" fmla="*/ 0 h 86"/>
                    <a:gd name="T6" fmla="*/ 70 w 287"/>
                    <a:gd name="T7" fmla="*/ 2 h 86"/>
                    <a:gd name="T8" fmla="*/ 101 w 287"/>
                    <a:gd name="T9" fmla="*/ 11 h 86"/>
                    <a:gd name="T10" fmla="*/ 134 w 287"/>
                    <a:gd name="T11" fmla="*/ 14 h 86"/>
                    <a:gd name="T12" fmla="*/ 159 w 287"/>
                    <a:gd name="T13" fmla="*/ 20 h 86"/>
                    <a:gd name="T14" fmla="*/ 170 w 287"/>
                    <a:gd name="T15" fmla="*/ 20 h 86"/>
                    <a:gd name="T16" fmla="*/ 176 w 287"/>
                    <a:gd name="T17" fmla="*/ 17 h 86"/>
                    <a:gd name="T18" fmla="*/ 170 w 287"/>
                    <a:gd name="T19" fmla="*/ 27 h 86"/>
                    <a:gd name="T20" fmla="*/ 149 w 287"/>
                    <a:gd name="T21" fmla="*/ 34 h 86"/>
                    <a:gd name="T22" fmla="*/ 139 w 287"/>
                    <a:gd name="T23" fmla="*/ 31 h 86"/>
                    <a:gd name="T24" fmla="*/ 129 w 287"/>
                    <a:gd name="T25" fmla="*/ 18 h 86"/>
                    <a:gd name="T26" fmla="*/ 107 w 287"/>
                    <a:gd name="T27" fmla="*/ 14 h 86"/>
                    <a:gd name="T28" fmla="*/ 72 w 287"/>
                    <a:gd name="T29" fmla="*/ 14 h 86"/>
                    <a:gd name="T30" fmla="*/ 58 w 287"/>
                    <a:gd name="T31" fmla="*/ 14 h 86"/>
                    <a:gd name="T32" fmla="*/ 28 w 287"/>
                    <a:gd name="T33" fmla="*/ 14 h 86"/>
                    <a:gd name="T34" fmla="*/ 28 w 287"/>
                    <a:gd name="T35" fmla="*/ 23 h 86"/>
                    <a:gd name="T36" fmla="*/ 20 w 287"/>
                    <a:gd name="T37" fmla="*/ 26 h 86"/>
                    <a:gd name="T38" fmla="*/ 2 w 287"/>
                    <a:gd name="T39" fmla="*/ 26 h 86"/>
                    <a:gd name="T40" fmla="*/ 0 w 287"/>
                    <a:gd name="T41" fmla="*/ 18 h 8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87" h="86">
                      <a:moveTo>
                        <a:pt x="0" y="50"/>
                      </a:moveTo>
                      <a:lnTo>
                        <a:pt x="45" y="17"/>
                      </a:lnTo>
                      <a:lnTo>
                        <a:pt x="84" y="0"/>
                      </a:lnTo>
                      <a:lnTo>
                        <a:pt x="110" y="2"/>
                      </a:lnTo>
                      <a:lnTo>
                        <a:pt x="165" y="11"/>
                      </a:lnTo>
                      <a:lnTo>
                        <a:pt x="219" y="29"/>
                      </a:lnTo>
                      <a:lnTo>
                        <a:pt x="258" y="53"/>
                      </a:lnTo>
                      <a:lnTo>
                        <a:pt x="276" y="54"/>
                      </a:lnTo>
                      <a:lnTo>
                        <a:pt x="287" y="48"/>
                      </a:lnTo>
                      <a:lnTo>
                        <a:pt x="276" y="68"/>
                      </a:lnTo>
                      <a:lnTo>
                        <a:pt x="245" y="86"/>
                      </a:lnTo>
                      <a:lnTo>
                        <a:pt x="228" y="77"/>
                      </a:lnTo>
                      <a:lnTo>
                        <a:pt x="210" y="50"/>
                      </a:lnTo>
                      <a:lnTo>
                        <a:pt x="173" y="33"/>
                      </a:lnTo>
                      <a:lnTo>
                        <a:pt x="114" y="21"/>
                      </a:lnTo>
                      <a:lnTo>
                        <a:pt x="86" y="23"/>
                      </a:lnTo>
                      <a:lnTo>
                        <a:pt x="50" y="39"/>
                      </a:lnTo>
                      <a:lnTo>
                        <a:pt x="33" y="59"/>
                      </a:lnTo>
                      <a:lnTo>
                        <a:pt x="20" y="66"/>
                      </a:lnTo>
                      <a:lnTo>
                        <a:pt x="2" y="65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B7B7B"/>
                    </a:gs>
                    <a:gs pos="100000">
                      <a:srgbClr val="A5A5A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17" name="Freeform 99"/>
                <p:cNvSpPr>
                  <a:spLocks/>
                </p:cNvSpPr>
                <p:nvPr/>
              </p:nvSpPr>
              <p:spPr bwMode="auto">
                <a:xfrm>
                  <a:off x="4359" y="1198"/>
                  <a:ext cx="343" cy="80"/>
                </a:xfrm>
                <a:custGeom>
                  <a:avLst/>
                  <a:gdLst>
                    <a:gd name="T0" fmla="*/ 0 w 354"/>
                    <a:gd name="T1" fmla="*/ 41 h 81"/>
                    <a:gd name="T2" fmla="*/ 16 w 354"/>
                    <a:gd name="T3" fmla="*/ 44 h 81"/>
                    <a:gd name="T4" fmla="*/ 36 w 354"/>
                    <a:gd name="T5" fmla="*/ 40 h 81"/>
                    <a:gd name="T6" fmla="*/ 44 w 354"/>
                    <a:gd name="T7" fmla="*/ 40 h 81"/>
                    <a:gd name="T8" fmla="*/ 62 w 354"/>
                    <a:gd name="T9" fmla="*/ 40 h 81"/>
                    <a:gd name="T10" fmla="*/ 79 w 354"/>
                    <a:gd name="T11" fmla="*/ 40 h 81"/>
                    <a:gd name="T12" fmla="*/ 94 w 354"/>
                    <a:gd name="T13" fmla="*/ 40 h 81"/>
                    <a:gd name="T14" fmla="*/ 113 w 354"/>
                    <a:gd name="T15" fmla="*/ 40 h 81"/>
                    <a:gd name="T16" fmla="*/ 129 w 354"/>
                    <a:gd name="T17" fmla="*/ 41 h 81"/>
                    <a:gd name="T18" fmla="*/ 143 w 354"/>
                    <a:gd name="T19" fmla="*/ 53 h 81"/>
                    <a:gd name="T20" fmla="*/ 146 w 354"/>
                    <a:gd name="T21" fmla="*/ 43 h 81"/>
                    <a:gd name="T22" fmla="*/ 133 w 354"/>
                    <a:gd name="T23" fmla="*/ 40 h 81"/>
                    <a:gd name="T24" fmla="*/ 117 w 354"/>
                    <a:gd name="T25" fmla="*/ 40 h 81"/>
                    <a:gd name="T26" fmla="*/ 102 w 354"/>
                    <a:gd name="T27" fmla="*/ 18 h 81"/>
                    <a:gd name="T28" fmla="*/ 89 w 354"/>
                    <a:gd name="T29" fmla="*/ 9 h 81"/>
                    <a:gd name="T30" fmla="*/ 77 w 354"/>
                    <a:gd name="T31" fmla="*/ 2 h 81"/>
                    <a:gd name="T32" fmla="*/ 63 w 354"/>
                    <a:gd name="T33" fmla="*/ 0 h 81"/>
                    <a:gd name="T34" fmla="*/ 46 w 354"/>
                    <a:gd name="T35" fmla="*/ 3 h 81"/>
                    <a:gd name="T36" fmla="*/ 38 w 354"/>
                    <a:gd name="T37" fmla="*/ 9 h 81"/>
                    <a:gd name="T38" fmla="*/ 31 w 354"/>
                    <a:gd name="T39" fmla="*/ 11 h 81"/>
                    <a:gd name="T40" fmla="*/ 24 w 354"/>
                    <a:gd name="T41" fmla="*/ 24 h 81"/>
                    <a:gd name="T42" fmla="*/ 16 w 354"/>
                    <a:gd name="T43" fmla="*/ 40 h 81"/>
                    <a:gd name="T44" fmla="*/ 5 w 354"/>
                    <a:gd name="T45" fmla="*/ 40 h 81"/>
                    <a:gd name="T46" fmla="*/ 0 w 354"/>
                    <a:gd name="T47" fmla="*/ 41 h 8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54" h="81">
                      <a:moveTo>
                        <a:pt x="0" y="69"/>
                      </a:moveTo>
                      <a:lnTo>
                        <a:pt x="27" y="72"/>
                      </a:lnTo>
                      <a:lnTo>
                        <a:pt x="80" y="50"/>
                      </a:lnTo>
                      <a:lnTo>
                        <a:pt x="105" y="44"/>
                      </a:lnTo>
                      <a:lnTo>
                        <a:pt x="147" y="44"/>
                      </a:lnTo>
                      <a:lnTo>
                        <a:pt x="192" y="45"/>
                      </a:lnTo>
                      <a:lnTo>
                        <a:pt x="227" y="59"/>
                      </a:lnTo>
                      <a:lnTo>
                        <a:pt x="275" y="65"/>
                      </a:lnTo>
                      <a:lnTo>
                        <a:pt x="311" y="69"/>
                      </a:lnTo>
                      <a:lnTo>
                        <a:pt x="347" y="81"/>
                      </a:lnTo>
                      <a:lnTo>
                        <a:pt x="354" y="71"/>
                      </a:lnTo>
                      <a:lnTo>
                        <a:pt x="320" y="60"/>
                      </a:lnTo>
                      <a:lnTo>
                        <a:pt x="282" y="41"/>
                      </a:lnTo>
                      <a:lnTo>
                        <a:pt x="246" y="18"/>
                      </a:lnTo>
                      <a:lnTo>
                        <a:pt x="215" y="9"/>
                      </a:lnTo>
                      <a:lnTo>
                        <a:pt x="186" y="2"/>
                      </a:lnTo>
                      <a:lnTo>
                        <a:pt x="150" y="0"/>
                      </a:lnTo>
                      <a:lnTo>
                        <a:pt x="110" y="3"/>
                      </a:lnTo>
                      <a:lnTo>
                        <a:pt x="87" y="9"/>
                      </a:lnTo>
                      <a:lnTo>
                        <a:pt x="71" y="11"/>
                      </a:lnTo>
                      <a:lnTo>
                        <a:pt x="56" y="24"/>
                      </a:lnTo>
                      <a:lnTo>
                        <a:pt x="27" y="41"/>
                      </a:lnTo>
                      <a:lnTo>
                        <a:pt x="5" y="60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C4C4C"/>
                    </a:gs>
                    <a:gs pos="100000">
                      <a:srgbClr val="A5A5A5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18" name="Line 100"/>
                <p:cNvSpPr>
                  <a:spLocks noChangeShapeType="1"/>
                </p:cNvSpPr>
                <p:nvPr/>
              </p:nvSpPr>
              <p:spPr bwMode="auto">
                <a:xfrm>
                  <a:off x="4517" y="1277"/>
                  <a:ext cx="95" cy="22"/>
                </a:xfrm>
                <a:prstGeom prst="line">
                  <a:avLst/>
                </a:prstGeom>
                <a:noFill/>
                <a:ln w="57150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19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4420" y="1280"/>
                  <a:ext cx="73" cy="41"/>
                </a:xfrm>
                <a:prstGeom prst="line">
                  <a:avLst/>
                </a:prstGeom>
                <a:noFill/>
                <a:ln w="57150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20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4484" y="1276"/>
                  <a:ext cx="41" cy="10"/>
                </a:xfrm>
                <a:prstGeom prst="line">
                  <a:avLst/>
                </a:prstGeom>
                <a:noFill/>
                <a:ln w="57150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21" name="Line 103"/>
                <p:cNvSpPr>
                  <a:spLocks noChangeShapeType="1"/>
                </p:cNvSpPr>
                <p:nvPr/>
              </p:nvSpPr>
              <p:spPr bwMode="auto">
                <a:xfrm>
                  <a:off x="4411" y="1344"/>
                  <a:ext cx="43" cy="14"/>
                </a:xfrm>
                <a:prstGeom prst="line">
                  <a:avLst/>
                </a:prstGeom>
                <a:noFill/>
                <a:ln w="38100">
                  <a:solidFill>
                    <a:srgbClr val="D4D4D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22" name="Line 104"/>
                <p:cNvSpPr>
                  <a:spLocks noChangeShapeType="1"/>
                </p:cNvSpPr>
                <p:nvPr/>
              </p:nvSpPr>
              <p:spPr bwMode="auto">
                <a:xfrm>
                  <a:off x="4611" y="1293"/>
                  <a:ext cx="45" cy="32"/>
                </a:xfrm>
                <a:prstGeom prst="line">
                  <a:avLst/>
                </a:prstGeom>
                <a:noFill/>
                <a:ln w="38100">
                  <a:solidFill>
                    <a:srgbClr val="77777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23" name="Freeform 105"/>
                <p:cNvSpPr>
                  <a:spLocks/>
                </p:cNvSpPr>
                <p:nvPr/>
              </p:nvSpPr>
              <p:spPr bwMode="auto">
                <a:xfrm rot="-912132">
                  <a:off x="4403" y="1544"/>
                  <a:ext cx="154" cy="233"/>
                </a:xfrm>
                <a:custGeom>
                  <a:avLst/>
                  <a:gdLst>
                    <a:gd name="T0" fmla="*/ 15 w 159"/>
                    <a:gd name="T1" fmla="*/ 67 h 237"/>
                    <a:gd name="T2" fmla="*/ 31 w 159"/>
                    <a:gd name="T3" fmla="*/ 99 h 237"/>
                    <a:gd name="T4" fmla="*/ 37 w 159"/>
                    <a:gd name="T5" fmla="*/ 125 h 237"/>
                    <a:gd name="T6" fmla="*/ 36 w 159"/>
                    <a:gd name="T7" fmla="*/ 146 h 237"/>
                    <a:gd name="T8" fmla="*/ 45 w 159"/>
                    <a:gd name="T9" fmla="*/ 141 h 237"/>
                    <a:gd name="T10" fmla="*/ 59 w 159"/>
                    <a:gd name="T11" fmla="*/ 132 h 237"/>
                    <a:gd name="T12" fmla="*/ 66 w 159"/>
                    <a:gd name="T13" fmla="*/ 91 h 237"/>
                    <a:gd name="T14" fmla="*/ 50 w 159"/>
                    <a:gd name="T15" fmla="*/ 44 h 237"/>
                    <a:gd name="T16" fmla="*/ 39 w 159"/>
                    <a:gd name="T17" fmla="*/ 29 h 237"/>
                    <a:gd name="T18" fmla="*/ 24 w 159"/>
                    <a:gd name="T19" fmla="*/ 24 h 237"/>
                    <a:gd name="T20" fmla="*/ 15 w 159"/>
                    <a:gd name="T21" fmla="*/ 3 h 237"/>
                    <a:gd name="T22" fmla="*/ 0 w 159"/>
                    <a:gd name="T23" fmla="*/ 0 h 237"/>
                    <a:gd name="T24" fmla="*/ 15 w 159"/>
                    <a:gd name="T25" fmla="*/ 27 h 237"/>
                    <a:gd name="T26" fmla="*/ 15 w 159"/>
                    <a:gd name="T27" fmla="*/ 29 h 237"/>
                    <a:gd name="T28" fmla="*/ 17 w 159"/>
                    <a:gd name="T29" fmla="*/ 47 h 237"/>
                    <a:gd name="T30" fmla="*/ 15 w 159"/>
                    <a:gd name="T31" fmla="*/ 67 h 23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59" h="237">
                      <a:moveTo>
                        <a:pt x="18" y="102"/>
                      </a:moveTo>
                      <a:lnTo>
                        <a:pt x="72" y="159"/>
                      </a:lnTo>
                      <a:lnTo>
                        <a:pt x="87" y="198"/>
                      </a:lnTo>
                      <a:lnTo>
                        <a:pt x="84" y="237"/>
                      </a:lnTo>
                      <a:lnTo>
                        <a:pt x="111" y="228"/>
                      </a:lnTo>
                      <a:lnTo>
                        <a:pt x="141" y="210"/>
                      </a:lnTo>
                      <a:lnTo>
                        <a:pt x="159" y="147"/>
                      </a:lnTo>
                      <a:lnTo>
                        <a:pt x="123" y="72"/>
                      </a:lnTo>
                      <a:lnTo>
                        <a:pt x="93" y="45"/>
                      </a:lnTo>
                      <a:lnTo>
                        <a:pt x="57" y="24"/>
                      </a:lnTo>
                      <a:lnTo>
                        <a:pt x="36" y="3"/>
                      </a:lnTo>
                      <a:lnTo>
                        <a:pt x="0" y="0"/>
                      </a:lnTo>
                      <a:lnTo>
                        <a:pt x="36" y="27"/>
                      </a:lnTo>
                      <a:lnTo>
                        <a:pt x="42" y="57"/>
                      </a:lnTo>
                      <a:lnTo>
                        <a:pt x="45" y="75"/>
                      </a:lnTo>
                      <a:lnTo>
                        <a:pt x="18" y="10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ADADA"/>
                    </a:gs>
                    <a:gs pos="100000">
                      <a:srgbClr val="F2F2F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24" name="Freeform 106"/>
                <p:cNvSpPr>
                  <a:spLocks/>
                </p:cNvSpPr>
                <p:nvPr/>
              </p:nvSpPr>
              <p:spPr bwMode="auto">
                <a:xfrm>
                  <a:off x="4473" y="1643"/>
                  <a:ext cx="563" cy="511"/>
                </a:xfrm>
                <a:custGeom>
                  <a:avLst/>
                  <a:gdLst>
                    <a:gd name="T0" fmla="*/ 21 w 581"/>
                    <a:gd name="T1" fmla="*/ 383 h 516"/>
                    <a:gd name="T2" fmla="*/ 50 w 581"/>
                    <a:gd name="T3" fmla="*/ 362 h 516"/>
                    <a:gd name="T4" fmla="*/ 85 w 581"/>
                    <a:gd name="T5" fmla="*/ 334 h 516"/>
                    <a:gd name="T6" fmla="*/ 117 w 581"/>
                    <a:gd name="T7" fmla="*/ 298 h 516"/>
                    <a:gd name="T8" fmla="*/ 145 w 581"/>
                    <a:gd name="T9" fmla="*/ 248 h 516"/>
                    <a:gd name="T10" fmla="*/ 162 w 581"/>
                    <a:gd name="T11" fmla="*/ 228 h 516"/>
                    <a:gd name="T12" fmla="*/ 189 w 581"/>
                    <a:gd name="T13" fmla="*/ 199 h 516"/>
                    <a:gd name="T14" fmla="*/ 207 w 581"/>
                    <a:gd name="T15" fmla="*/ 153 h 516"/>
                    <a:gd name="T16" fmla="*/ 221 w 581"/>
                    <a:gd name="T17" fmla="*/ 124 h 516"/>
                    <a:gd name="T18" fmla="*/ 228 w 581"/>
                    <a:gd name="T19" fmla="*/ 70 h 516"/>
                    <a:gd name="T20" fmla="*/ 230 w 581"/>
                    <a:gd name="T21" fmla="*/ 23 h 516"/>
                    <a:gd name="T22" fmla="*/ 229 w 581"/>
                    <a:gd name="T23" fmla="*/ 0 h 516"/>
                    <a:gd name="T24" fmla="*/ 238 w 581"/>
                    <a:gd name="T25" fmla="*/ 6 h 516"/>
                    <a:gd name="T26" fmla="*/ 241 w 581"/>
                    <a:gd name="T27" fmla="*/ 107 h 516"/>
                    <a:gd name="T28" fmla="*/ 239 w 581"/>
                    <a:gd name="T29" fmla="*/ 122 h 516"/>
                    <a:gd name="T30" fmla="*/ 228 w 581"/>
                    <a:gd name="T31" fmla="*/ 146 h 516"/>
                    <a:gd name="T32" fmla="*/ 216 w 581"/>
                    <a:gd name="T33" fmla="*/ 178 h 516"/>
                    <a:gd name="T34" fmla="*/ 192 w 581"/>
                    <a:gd name="T35" fmla="*/ 217 h 516"/>
                    <a:gd name="T36" fmla="*/ 159 w 581"/>
                    <a:gd name="T37" fmla="*/ 260 h 516"/>
                    <a:gd name="T38" fmla="*/ 121 w 581"/>
                    <a:gd name="T39" fmla="*/ 309 h 516"/>
                    <a:gd name="T40" fmla="*/ 85 w 581"/>
                    <a:gd name="T41" fmla="*/ 354 h 516"/>
                    <a:gd name="T42" fmla="*/ 50 w 581"/>
                    <a:gd name="T43" fmla="*/ 384 h 516"/>
                    <a:gd name="T44" fmla="*/ 32 w 581"/>
                    <a:gd name="T45" fmla="*/ 393 h 516"/>
                    <a:gd name="T46" fmla="*/ 16 w 581"/>
                    <a:gd name="T47" fmla="*/ 393 h 516"/>
                    <a:gd name="T48" fmla="*/ 0 w 581"/>
                    <a:gd name="T49" fmla="*/ 391 h 516"/>
                    <a:gd name="T50" fmla="*/ 21 w 581"/>
                    <a:gd name="T51" fmla="*/ 383 h 51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581" h="516">
                      <a:moveTo>
                        <a:pt x="51" y="503"/>
                      </a:moveTo>
                      <a:lnTo>
                        <a:pt x="122" y="477"/>
                      </a:lnTo>
                      <a:lnTo>
                        <a:pt x="206" y="438"/>
                      </a:lnTo>
                      <a:lnTo>
                        <a:pt x="281" y="390"/>
                      </a:lnTo>
                      <a:lnTo>
                        <a:pt x="351" y="327"/>
                      </a:lnTo>
                      <a:lnTo>
                        <a:pt x="390" y="297"/>
                      </a:lnTo>
                      <a:lnTo>
                        <a:pt x="455" y="255"/>
                      </a:lnTo>
                      <a:lnTo>
                        <a:pt x="498" y="209"/>
                      </a:lnTo>
                      <a:lnTo>
                        <a:pt x="531" y="152"/>
                      </a:lnTo>
                      <a:lnTo>
                        <a:pt x="548" y="98"/>
                      </a:lnTo>
                      <a:lnTo>
                        <a:pt x="555" y="23"/>
                      </a:lnTo>
                      <a:lnTo>
                        <a:pt x="554" y="0"/>
                      </a:lnTo>
                      <a:lnTo>
                        <a:pt x="575" y="6"/>
                      </a:lnTo>
                      <a:lnTo>
                        <a:pt x="581" y="135"/>
                      </a:lnTo>
                      <a:lnTo>
                        <a:pt x="579" y="150"/>
                      </a:lnTo>
                      <a:lnTo>
                        <a:pt x="551" y="194"/>
                      </a:lnTo>
                      <a:lnTo>
                        <a:pt x="521" y="234"/>
                      </a:lnTo>
                      <a:lnTo>
                        <a:pt x="465" y="281"/>
                      </a:lnTo>
                      <a:lnTo>
                        <a:pt x="383" y="344"/>
                      </a:lnTo>
                      <a:lnTo>
                        <a:pt x="291" y="404"/>
                      </a:lnTo>
                      <a:lnTo>
                        <a:pt x="206" y="464"/>
                      </a:lnTo>
                      <a:lnTo>
                        <a:pt x="122" y="504"/>
                      </a:lnTo>
                      <a:lnTo>
                        <a:pt x="72" y="516"/>
                      </a:lnTo>
                      <a:lnTo>
                        <a:pt x="21" y="516"/>
                      </a:lnTo>
                      <a:lnTo>
                        <a:pt x="0" y="513"/>
                      </a:lnTo>
                      <a:lnTo>
                        <a:pt x="51" y="50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99999"/>
                    </a:gs>
                    <a:gs pos="100000">
                      <a:srgbClr val="E5E5E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25" name="Freeform 107"/>
                <p:cNvSpPr>
                  <a:spLocks/>
                </p:cNvSpPr>
                <p:nvPr/>
              </p:nvSpPr>
              <p:spPr bwMode="auto">
                <a:xfrm>
                  <a:off x="4264" y="1298"/>
                  <a:ext cx="111" cy="269"/>
                </a:xfrm>
                <a:custGeom>
                  <a:avLst/>
                  <a:gdLst>
                    <a:gd name="T0" fmla="*/ 14 w 115"/>
                    <a:gd name="T1" fmla="*/ 5 h 272"/>
                    <a:gd name="T2" fmla="*/ 15 w 115"/>
                    <a:gd name="T3" fmla="*/ 0 h 272"/>
                    <a:gd name="T4" fmla="*/ 20 w 115"/>
                    <a:gd name="T5" fmla="*/ 5 h 272"/>
                    <a:gd name="T6" fmla="*/ 31 w 115"/>
                    <a:gd name="T7" fmla="*/ 17 h 272"/>
                    <a:gd name="T8" fmla="*/ 36 w 115"/>
                    <a:gd name="T9" fmla="*/ 45 h 272"/>
                    <a:gd name="T10" fmla="*/ 42 w 115"/>
                    <a:gd name="T11" fmla="*/ 45 h 272"/>
                    <a:gd name="T12" fmla="*/ 40 w 115"/>
                    <a:gd name="T13" fmla="*/ 61 h 272"/>
                    <a:gd name="T14" fmla="*/ 28 w 115"/>
                    <a:gd name="T15" fmla="*/ 53 h 272"/>
                    <a:gd name="T16" fmla="*/ 29 w 115"/>
                    <a:gd name="T17" fmla="*/ 82 h 272"/>
                    <a:gd name="T18" fmla="*/ 32 w 115"/>
                    <a:gd name="T19" fmla="*/ 108 h 272"/>
                    <a:gd name="T20" fmla="*/ 28 w 115"/>
                    <a:gd name="T21" fmla="*/ 127 h 272"/>
                    <a:gd name="T22" fmla="*/ 27 w 115"/>
                    <a:gd name="T23" fmla="*/ 153 h 272"/>
                    <a:gd name="T24" fmla="*/ 16 w 115"/>
                    <a:gd name="T25" fmla="*/ 188 h 272"/>
                    <a:gd name="T26" fmla="*/ 14 w 115"/>
                    <a:gd name="T27" fmla="*/ 200 h 272"/>
                    <a:gd name="T28" fmla="*/ 14 w 115"/>
                    <a:gd name="T29" fmla="*/ 195 h 272"/>
                    <a:gd name="T30" fmla="*/ 9 w 115"/>
                    <a:gd name="T31" fmla="*/ 194 h 272"/>
                    <a:gd name="T32" fmla="*/ 0 w 115"/>
                    <a:gd name="T33" fmla="*/ 189 h 272"/>
                    <a:gd name="T34" fmla="*/ 4 w 115"/>
                    <a:gd name="T35" fmla="*/ 174 h 272"/>
                    <a:gd name="T36" fmla="*/ 13 w 115"/>
                    <a:gd name="T37" fmla="*/ 138 h 272"/>
                    <a:gd name="T38" fmla="*/ 14 w 115"/>
                    <a:gd name="T39" fmla="*/ 117 h 272"/>
                    <a:gd name="T40" fmla="*/ 14 w 115"/>
                    <a:gd name="T41" fmla="*/ 92 h 272"/>
                    <a:gd name="T42" fmla="*/ 14 w 115"/>
                    <a:gd name="T43" fmla="*/ 52 h 272"/>
                    <a:gd name="T44" fmla="*/ 14 w 115"/>
                    <a:gd name="T45" fmla="*/ 45 h 272"/>
                    <a:gd name="T46" fmla="*/ 14 w 115"/>
                    <a:gd name="T47" fmla="*/ 5 h 272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15" h="272">
                      <a:moveTo>
                        <a:pt x="28" y="5"/>
                      </a:moveTo>
                      <a:lnTo>
                        <a:pt x="43" y="0"/>
                      </a:lnTo>
                      <a:lnTo>
                        <a:pt x="54" y="5"/>
                      </a:lnTo>
                      <a:lnTo>
                        <a:pt x="78" y="17"/>
                      </a:lnTo>
                      <a:lnTo>
                        <a:pt x="94" y="45"/>
                      </a:lnTo>
                      <a:lnTo>
                        <a:pt x="115" y="66"/>
                      </a:lnTo>
                      <a:lnTo>
                        <a:pt x="109" y="89"/>
                      </a:lnTo>
                      <a:lnTo>
                        <a:pt x="70" y="81"/>
                      </a:lnTo>
                      <a:lnTo>
                        <a:pt x="73" y="110"/>
                      </a:lnTo>
                      <a:lnTo>
                        <a:pt x="81" y="137"/>
                      </a:lnTo>
                      <a:lnTo>
                        <a:pt x="69" y="174"/>
                      </a:lnTo>
                      <a:lnTo>
                        <a:pt x="67" y="209"/>
                      </a:lnTo>
                      <a:lnTo>
                        <a:pt x="46" y="254"/>
                      </a:lnTo>
                      <a:lnTo>
                        <a:pt x="42" y="272"/>
                      </a:lnTo>
                      <a:lnTo>
                        <a:pt x="22" y="264"/>
                      </a:lnTo>
                      <a:lnTo>
                        <a:pt x="9" y="263"/>
                      </a:lnTo>
                      <a:lnTo>
                        <a:pt x="0" y="255"/>
                      </a:lnTo>
                      <a:lnTo>
                        <a:pt x="4" y="233"/>
                      </a:lnTo>
                      <a:lnTo>
                        <a:pt x="13" y="194"/>
                      </a:lnTo>
                      <a:lnTo>
                        <a:pt x="28" y="155"/>
                      </a:lnTo>
                      <a:lnTo>
                        <a:pt x="31" y="120"/>
                      </a:lnTo>
                      <a:lnTo>
                        <a:pt x="30" y="80"/>
                      </a:lnTo>
                      <a:lnTo>
                        <a:pt x="22" y="51"/>
                      </a:lnTo>
                      <a:lnTo>
                        <a:pt x="28" y="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AEAEA"/>
                    </a:gs>
                    <a:gs pos="100000">
                      <a:srgbClr val="DCDCDC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26" name="Freeform 108"/>
                <p:cNvSpPr>
                  <a:spLocks/>
                </p:cNvSpPr>
                <p:nvPr/>
              </p:nvSpPr>
              <p:spPr bwMode="auto">
                <a:xfrm>
                  <a:off x="4744" y="1122"/>
                  <a:ext cx="169" cy="273"/>
                </a:xfrm>
                <a:custGeom>
                  <a:avLst/>
                  <a:gdLst>
                    <a:gd name="T0" fmla="*/ 49 w 174"/>
                    <a:gd name="T1" fmla="*/ 16 h 276"/>
                    <a:gd name="T2" fmla="*/ 26 w 174"/>
                    <a:gd name="T3" fmla="*/ 46 h 276"/>
                    <a:gd name="T4" fmla="*/ 0 w 174"/>
                    <a:gd name="T5" fmla="*/ 46 h 276"/>
                    <a:gd name="T6" fmla="*/ 17 w 174"/>
                    <a:gd name="T7" fmla="*/ 120 h 276"/>
                    <a:gd name="T8" fmla="*/ 33 w 174"/>
                    <a:gd name="T9" fmla="*/ 178 h 276"/>
                    <a:gd name="T10" fmla="*/ 20 w 174"/>
                    <a:gd name="T11" fmla="*/ 204 h 276"/>
                    <a:gd name="T12" fmla="*/ 60 w 174"/>
                    <a:gd name="T13" fmla="*/ 173 h 276"/>
                    <a:gd name="T14" fmla="*/ 67 w 174"/>
                    <a:gd name="T15" fmla="*/ 106 h 276"/>
                    <a:gd name="T16" fmla="*/ 77 w 174"/>
                    <a:gd name="T17" fmla="*/ 0 h 276"/>
                    <a:gd name="T18" fmla="*/ 49 w 174"/>
                    <a:gd name="T19" fmla="*/ 16 h 27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4" h="276">
                      <a:moveTo>
                        <a:pt x="111" y="16"/>
                      </a:moveTo>
                      <a:lnTo>
                        <a:pt x="56" y="63"/>
                      </a:lnTo>
                      <a:lnTo>
                        <a:pt x="0" y="63"/>
                      </a:lnTo>
                      <a:lnTo>
                        <a:pt x="24" y="158"/>
                      </a:lnTo>
                      <a:lnTo>
                        <a:pt x="71" y="236"/>
                      </a:lnTo>
                      <a:lnTo>
                        <a:pt x="48" y="276"/>
                      </a:lnTo>
                      <a:lnTo>
                        <a:pt x="135" y="229"/>
                      </a:lnTo>
                      <a:lnTo>
                        <a:pt x="150" y="134"/>
                      </a:lnTo>
                      <a:lnTo>
                        <a:pt x="174" y="0"/>
                      </a:lnTo>
                      <a:lnTo>
                        <a:pt x="111" y="1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8F8F8"/>
                    </a:gs>
                    <a:gs pos="100000">
                      <a:srgbClr val="D6D6D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27" name="Freeform 109"/>
                <p:cNvSpPr>
                  <a:spLocks/>
                </p:cNvSpPr>
                <p:nvPr/>
              </p:nvSpPr>
              <p:spPr bwMode="auto">
                <a:xfrm>
                  <a:off x="4729" y="950"/>
                  <a:ext cx="198" cy="305"/>
                </a:xfrm>
                <a:custGeom>
                  <a:avLst/>
                  <a:gdLst>
                    <a:gd name="T0" fmla="*/ 978 w 181"/>
                    <a:gd name="T1" fmla="*/ 0 h 268"/>
                    <a:gd name="T2" fmla="*/ 183 w 181"/>
                    <a:gd name="T3" fmla="*/ 2954 h 268"/>
                    <a:gd name="T4" fmla="*/ 0 w 181"/>
                    <a:gd name="T5" fmla="*/ 6241 h 268"/>
                    <a:gd name="T6" fmla="*/ 183 w 181"/>
                    <a:gd name="T7" fmla="*/ 7927 h 268"/>
                    <a:gd name="T8" fmla="*/ 484 w 181"/>
                    <a:gd name="T9" fmla="*/ 10037 h 268"/>
                    <a:gd name="T10" fmla="*/ 1458 w 181"/>
                    <a:gd name="T11" fmla="*/ 6241 h 268"/>
                    <a:gd name="T12" fmla="*/ 2240 w 181"/>
                    <a:gd name="T13" fmla="*/ 4090 h 268"/>
                    <a:gd name="T14" fmla="*/ 1937 w 181"/>
                    <a:gd name="T15" fmla="*/ 281 h 268"/>
                    <a:gd name="T16" fmla="*/ 978 w 181"/>
                    <a:gd name="T17" fmla="*/ 0 h 26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81" h="268">
                      <a:moveTo>
                        <a:pt x="78" y="0"/>
                      </a:moveTo>
                      <a:lnTo>
                        <a:pt x="15" y="79"/>
                      </a:lnTo>
                      <a:lnTo>
                        <a:pt x="0" y="166"/>
                      </a:lnTo>
                      <a:lnTo>
                        <a:pt x="15" y="213"/>
                      </a:lnTo>
                      <a:lnTo>
                        <a:pt x="39" y="268"/>
                      </a:lnTo>
                      <a:lnTo>
                        <a:pt x="118" y="166"/>
                      </a:lnTo>
                      <a:lnTo>
                        <a:pt x="181" y="110"/>
                      </a:lnTo>
                      <a:lnTo>
                        <a:pt x="157" y="8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8F8F8"/>
                    </a:gs>
                    <a:gs pos="100000">
                      <a:srgbClr val="D6D6D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C0C0C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28" name="Freeform 110"/>
                <p:cNvSpPr>
                  <a:spLocks/>
                </p:cNvSpPr>
                <p:nvPr/>
              </p:nvSpPr>
              <p:spPr bwMode="auto">
                <a:xfrm>
                  <a:off x="4256" y="1699"/>
                  <a:ext cx="44" cy="104"/>
                </a:xfrm>
                <a:custGeom>
                  <a:avLst/>
                  <a:gdLst>
                    <a:gd name="T0" fmla="*/ 22 w 45"/>
                    <a:gd name="T1" fmla="*/ 0 h 104"/>
                    <a:gd name="T2" fmla="*/ 22 w 45"/>
                    <a:gd name="T3" fmla="*/ 69 h 104"/>
                    <a:gd name="T4" fmla="*/ 22 w 45"/>
                    <a:gd name="T5" fmla="*/ 93 h 104"/>
                    <a:gd name="T6" fmla="*/ 16 w 45"/>
                    <a:gd name="T7" fmla="*/ 104 h 104"/>
                    <a:gd name="T8" fmla="*/ 3 w 45"/>
                    <a:gd name="T9" fmla="*/ 98 h 104"/>
                    <a:gd name="T10" fmla="*/ 0 w 45"/>
                    <a:gd name="T11" fmla="*/ 83 h 104"/>
                    <a:gd name="T12" fmla="*/ 13 w 45"/>
                    <a:gd name="T13" fmla="*/ 66 h 104"/>
                    <a:gd name="T14" fmla="*/ 13 w 45"/>
                    <a:gd name="T15" fmla="*/ 24 h 104"/>
                    <a:gd name="T16" fmla="*/ 19 w 45"/>
                    <a:gd name="T17" fmla="*/ 5 h 104"/>
                    <a:gd name="T18" fmla="*/ 22 w 45"/>
                    <a:gd name="T19" fmla="*/ 0 h 10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5" h="104">
                      <a:moveTo>
                        <a:pt x="39" y="0"/>
                      </a:moveTo>
                      <a:lnTo>
                        <a:pt x="45" y="69"/>
                      </a:lnTo>
                      <a:lnTo>
                        <a:pt x="45" y="93"/>
                      </a:lnTo>
                      <a:lnTo>
                        <a:pt x="16" y="104"/>
                      </a:lnTo>
                      <a:lnTo>
                        <a:pt x="3" y="98"/>
                      </a:lnTo>
                      <a:lnTo>
                        <a:pt x="0" y="83"/>
                      </a:lnTo>
                      <a:lnTo>
                        <a:pt x="13" y="66"/>
                      </a:lnTo>
                      <a:lnTo>
                        <a:pt x="13" y="24"/>
                      </a:lnTo>
                      <a:lnTo>
                        <a:pt x="19" y="5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AEAEA"/>
                    </a:gs>
                    <a:gs pos="100000">
                      <a:srgbClr val="D3D3D3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29" name="Freeform 111"/>
                <p:cNvSpPr>
                  <a:spLocks/>
                </p:cNvSpPr>
                <p:nvPr/>
              </p:nvSpPr>
              <p:spPr bwMode="auto">
                <a:xfrm>
                  <a:off x="4045" y="1648"/>
                  <a:ext cx="136" cy="164"/>
                </a:xfrm>
                <a:custGeom>
                  <a:avLst/>
                  <a:gdLst>
                    <a:gd name="T0" fmla="*/ 36 w 141"/>
                    <a:gd name="T1" fmla="*/ 0 h 165"/>
                    <a:gd name="T2" fmla="*/ 27 w 141"/>
                    <a:gd name="T3" fmla="*/ 32 h 165"/>
                    <a:gd name="T4" fmla="*/ 16 w 141"/>
                    <a:gd name="T5" fmla="*/ 33 h 165"/>
                    <a:gd name="T6" fmla="*/ 11 w 141"/>
                    <a:gd name="T7" fmla="*/ 2 h 165"/>
                    <a:gd name="T8" fmla="*/ 0 w 141"/>
                    <a:gd name="T9" fmla="*/ 24 h 165"/>
                    <a:gd name="T10" fmla="*/ 5 w 141"/>
                    <a:gd name="T11" fmla="*/ 82 h 165"/>
                    <a:gd name="T12" fmla="*/ 14 w 141"/>
                    <a:gd name="T13" fmla="*/ 106 h 165"/>
                    <a:gd name="T14" fmla="*/ 24 w 141"/>
                    <a:gd name="T15" fmla="*/ 137 h 165"/>
                    <a:gd name="T16" fmla="*/ 29 w 141"/>
                    <a:gd name="T17" fmla="*/ 133 h 165"/>
                    <a:gd name="T18" fmla="*/ 35 w 141"/>
                    <a:gd name="T19" fmla="*/ 82 h 165"/>
                    <a:gd name="T20" fmla="*/ 42 w 141"/>
                    <a:gd name="T21" fmla="*/ 47 h 165"/>
                    <a:gd name="T22" fmla="*/ 52 w 141"/>
                    <a:gd name="T23" fmla="*/ 33 h 165"/>
                    <a:gd name="T24" fmla="*/ 42 w 141"/>
                    <a:gd name="T25" fmla="*/ 15 h 165"/>
                    <a:gd name="T26" fmla="*/ 36 w 141"/>
                    <a:gd name="T27" fmla="*/ 0 h 16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41" h="165">
                      <a:moveTo>
                        <a:pt x="96" y="0"/>
                      </a:moveTo>
                      <a:lnTo>
                        <a:pt x="69" y="32"/>
                      </a:lnTo>
                      <a:lnTo>
                        <a:pt x="47" y="33"/>
                      </a:lnTo>
                      <a:lnTo>
                        <a:pt x="11" y="2"/>
                      </a:lnTo>
                      <a:lnTo>
                        <a:pt x="0" y="24"/>
                      </a:lnTo>
                      <a:lnTo>
                        <a:pt x="5" y="86"/>
                      </a:lnTo>
                      <a:lnTo>
                        <a:pt x="18" y="134"/>
                      </a:lnTo>
                      <a:lnTo>
                        <a:pt x="62" y="165"/>
                      </a:lnTo>
                      <a:lnTo>
                        <a:pt x="75" y="161"/>
                      </a:lnTo>
                      <a:lnTo>
                        <a:pt x="93" y="104"/>
                      </a:lnTo>
                      <a:lnTo>
                        <a:pt x="119" y="47"/>
                      </a:lnTo>
                      <a:lnTo>
                        <a:pt x="141" y="33"/>
                      </a:lnTo>
                      <a:lnTo>
                        <a:pt x="117" y="15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DBDBD"/>
                    </a:gs>
                    <a:gs pos="100000">
                      <a:srgbClr val="B2B2B2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30" name="Freeform 112"/>
                <p:cNvSpPr>
                  <a:spLocks/>
                </p:cNvSpPr>
                <p:nvPr/>
              </p:nvSpPr>
              <p:spPr bwMode="auto">
                <a:xfrm rot="-1735585">
                  <a:off x="4048" y="1458"/>
                  <a:ext cx="106" cy="78"/>
                </a:xfrm>
                <a:custGeom>
                  <a:avLst/>
                  <a:gdLst>
                    <a:gd name="T0" fmla="*/ 10 w 109"/>
                    <a:gd name="T1" fmla="*/ 15 h 78"/>
                    <a:gd name="T2" fmla="*/ 27 w 109"/>
                    <a:gd name="T3" fmla="*/ 13 h 78"/>
                    <a:gd name="T4" fmla="*/ 48 w 109"/>
                    <a:gd name="T5" fmla="*/ 0 h 78"/>
                    <a:gd name="T6" fmla="*/ 50 w 109"/>
                    <a:gd name="T7" fmla="*/ 37 h 78"/>
                    <a:gd name="T8" fmla="*/ 44 w 109"/>
                    <a:gd name="T9" fmla="*/ 63 h 78"/>
                    <a:gd name="T10" fmla="*/ 21 w 109"/>
                    <a:gd name="T11" fmla="*/ 76 h 78"/>
                    <a:gd name="T12" fmla="*/ 18 w 109"/>
                    <a:gd name="T13" fmla="*/ 78 h 78"/>
                    <a:gd name="T14" fmla="*/ 1 w 109"/>
                    <a:gd name="T15" fmla="*/ 45 h 78"/>
                    <a:gd name="T16" fmla="*/ 0 w 109"/>
                    <a:gd name="T17" fmla="*/ 19 h 78"/>
                    <a:gd name="T18" fmla="*/ 10 w 109"/>
                    <a:gd name="T19" fmla="*/ 15 h 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09" h="78">
                      <a:moveTo>
                        <a:pt x="10" y="15"/>
                      </a:moveTo>
                      <a:lnTo>
                        <a:pt x="57" y="13"/>
                      </a:lnTo>
                      <a:lnTo>
                        <a:pt x="103" y="0"/>
                      </a:lnTo>
                      <a:lnTo>
                        <a:pt x="109" y="37"/>
                      </a:lnTo>
                      <a:lnTo>
                        <a:pt x="91" y="63"/>
                      </a:lnTo>
                      <a:lnTo>
                        <a:pt x="49" y="76"/>
                      </a:lnTo>
                      <a:lnTo>
                        <a:pt x="31" y="78"/>
                      </a:lnTo>
                      <a:lnTo>
                        <a:pt x="1" y="45"/>
                      </a:lnTo>
                      <a:lnTo>
                        <a:pt x="0" y="19"/>
                      </a:lnTo>
                      <a:lnTo>
                        <a:pt x="10" y="1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0C0C0"/>
                    </a:gs>
                    <a:gs pos="100000">
                      <a:srgbClr val="A6A6A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31" name="Freeform 113"/>
                <p:cNvSpPr>
                  <a:spLocks/>
                </p:cNvSpPr>
                <p:nvPr/>
              </p:nvSpPr>
              <p:spPr bwMode="auto">
                <a:xfrm>
                  <a:off x="4002" y="1198"/>
                  <a:ext cx="228" cy="146"/>
                </a:xfrm>
                <a:custGeom>
                  <a:avLst/>
                  <a:gdLst>
                    <a:gd name="T0" fmla="*/ 14 w 236"/>
                    <a:gd name="T1" fmla="*/ 0 h 147"/>
                    <a:gd name="T2" fmla="*/ 17 w 236"/>
                    <a:gd name="T3" fmla="*/ 0 h 147"/>
                    <a:gd name="T4" fmla="*/ 34 w 236"/>
                    <a:gd name="T5" fmla="*/ 8 h 147"/>
                    <a:gd name="T6" fmla="*/ 43 w 236"/>
                    <a:gd name="T7" fmla="*/ 23 h 147"/>
                    <a:gd name="T8" fmla="*/ 49 w 236"/>
                    <a:gd name="T9" fmla="*/ 33 h 147"/>
                    <a:gd name="T10" fmla="*/ 59 w 236"/>
                    <a:gd name="T11" fmla="*/ 47 h 147"/>
                    <a:gd name="T12" fmla="*/ 63 w 236"/>
                    <a:gd name="T13" fmla="*/ 53 h 147"/>
                    <a:gd name="T14" fmla="*/ 73 w 236"/>
                    <a:gd name="T15" fmla="*/ 54 h 147"/>
                    <a:gd name="T16" fmla="*/ 80 w 236"/>
                    <a:gd name="T17" fmla="*/ 65 h 147"/>
                    <a:gd name="T18" fmla="*/ 85 w 236"/>
                    <a:gd name="T19" fmla="*/ 73 h 147"/>
                    <a:gd name="T20" fmla="*/ 89 w 236"/>
                    <a:gd name="T21" fmla="*/ 89 h 147"/>
                    <a:gd name="T22" fmla="*/ 91 w 236"/>
                    <a:gd name="T23" fmla="*/ 103 h 147"/>
                    <a:gd name="T24" fmla="*/ 85 w 236"/>
                    <a:gd name="T25" fmla="*/ 119 h 147"/>
                    <a:gd name="T26" fmla="*/ 80 w 236"/>
                    <a:gd name="T27" fmla="*/ 112 h 147"/>
                    <a:gd name="T28" fmla="*/ 73 w 236"/>
                    <a:gd name="T29" fmla="*/ 73 h 147"/>
                    <a:gd name="T30" fmla="*/ 51 w 236"/>
                    <a:gd name="T31" fmla="*/ 66 h 147"/>
                    <a:gd name="T32" fmla="*/ 35 w 236"/>
                    <a:gd name="T33" fmla="*/ 51 h 147"/>
                    <a:gd name="T34" fmla="*/ 19 w 236"/>
                    <a:gd name="T35" fmla="*/ 32 h 147"/>
                    <a:gd name="T36" fmla="*/ 14 w 236"/>
                    <a:gd name="T37" fmla="*/ 24 h 147"/>
                    <a:gd name="T38" fmla="*/ 8 w 236"/>
                    <a:gd name="T39" fmla="*/ 24 h 147"/>
                    <a:gd name="T40" fmla="*/ 0 w 236"/>
                    <a:gd name="T41" fmla="*/ 14 h 147"/>
                    <a:gd name="T42" fmla="*/ 14 w 236"/>
                    <a:gd name="T43" fmla="*/ 0 h 147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36" h="147">
                      <a:moveTo>
                        <a:pt x="20" y="0"/>
                      </a:moveTo>
                      <a:lnTo>
                        <a:pt x="47" y="0"/>
                      </a:lnTo>
                      <a:lnTo>
                        <a:pt x="84" y="8"/>
                      </a:lnTo>
                      <a:lnTo>
                        <a:pt x="117" y="23"/>
                      </a:lnTo>
                      <a:lnTo>
                        <a:pt x="129" y="33"/>
                      </a:lnTo>
                      <a:lnTo>
                        <a:pt x="152" y="47"/>
                      </a:lnTo>
                      <a:lnTo>
                        <a:pt x="161" y="53"/>
                      </a:lnTo>
                      <a:lnTo>
                        <a:pt x="192" y="54"/>
                      </a:lnTo>
                      <a:lnTo>
                        <a:pt x="210" y="65"/>
                      </a:lnTo>
                      <a:lnTo>
                        <a:pt x="221" y="98"/>
                      </a:lnTo>
                      <a:lnTo>
                        <a:pt x="233" y="117"/>
                      </a:lnTo>
                      <a:lnTo>
                        <a:pt x="236" y="131"/>
                      </a:lnTo>
                      <a:lnTo>
                        <a:pt x="224" y="147"/>
                      </a:lnTo>
                      <a:lnTo>
                        <a:pt x="210" y="140"/>
                      </a:lnTo>
                      <a:lnTo>
                        <a:pt x="191" y="87"/>
                      </a:lnTo>
                      <a:lnTo>
                        <a:pt x="131" y="66"/>
                      </a:lnTo>
                      <a:lnTo>
                        <a:pt x="89" y="51"/>
                      </a:lnTo>
                      <a:lnTo>
                        <a:pt x="51" y="32"/>
                      </a:lnTo>
                      <a:lnTo>
                        <a:pt x="30" y="24"/>
                      </a:lnTo>
                      <a:lnTo>
                        <a:pt x="8" y="24"/>
                      </a:lnTo>
                      <a:lnTo>
                        <a:pt x="0" y="1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C4C4C"/>
                    </a:gs>
                    <a:gs pos="100000">
                      <a:srgbClr val="B0B0B0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32" name="Line 114"/>
                <p:cNvSpPr>
                  <a:spLocks noChangeShapeType="1"/>
                </p:cNvSpPr>
                <p:nvPr/>
              </p:nvSpPr>
              <p:spPr bwMode="auto">
                <a:xfrm>
                  <a:off x="4080" y="1235"/>
                  <a:ext cx="71" cy="32"/>
                </a:xfrm>
                <a:prstGeom prst="line">
                  <a:avLst/>
                </a:prstGeom>
                <a:noFill/>
                <a:ln w="38100">
                  <a:solidFill>
                    <a:srgbClr val="6D6D6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33" name="Line 115"/>
                <p:cNvSpPr>
                  <a:spLocks noChangeShapeType="1"/>
                </p:cNvSpPr>
                <p:nvPr/>
              </p:nvSpPr>
              <p:spPr bwMode="auto">
                <a:xfrm>
                  <a:off x="4023" y="1229"/>
                  <a:ext cx="64" cy="7"/>
                </a:xfrm>
                <a:prstGeom prst="line">
                  <a:avLst/>
                </a:prstGeom>
                <a:noFill/>
                <a:ln w="38100">
                  <a:solidFill>
                    <a:srgbClr val="6D6D6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34" name="Line 116"/>
                <p:cNvSpPr>
                  <a:spLocks noChangeShapeType="1"/>
                </p:cNvSpPr>
                <p:nvPr/>
              </p:nvSpPr>
              <p:spPr bwMode="auto">
                <a:xfrm>
                  <a:off x="4187" y="1278"/>
                  <a:ext cx="23" cy="50"/>
                </a:xfrm>
                <a:prstGeom prst="line">
                  <a:avLst/>
                </a:prstGeom>
                <a:noFill/>
                <a:ln w="38100">
                  <a:solidFill>
                    <a:srgbClr val="7C7C7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35" name="Line 117"/>
                <p:cNvSpPr>
                  <a:spLocks noChangeShapeType="1"/>
                </p:cNvSpPr>
                <p:nvPr/>
              </p:nvSpPr>
              <p:spPr bwMode="auto">
                <a:xfrm>
                  <a:off x="4145" y="1263"/>
                  <a:ext cx="50" cy="20"/>
                </a:xfrm>
                <a:prstGeom prst="line">
                  <a:avLst/>
                </a:prstGeom>
                <a:noFill/>
                <a:ln w="38100">
                  <a:solidFill>
                    <a:srgbClr val="6D6D6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36" name="Freeform 118"/>
                <p:cNvSpPr>
                  <a:spLocks/>
                </p:cNvSpPr>
                <p:nvPr/>
              </p:nvSpPr>
              <p:spPr bwMode="auto">
                <a:xfrm rot="-583585">
                  <a:off x="4192" y="1255"/>
                  <a:ext cx="45" cy="59"/>
                </a:xfrm>
                <a:custGeom>
                  <a:avLst/>
                  <a:gdLst>
                    <a:gd name="T0" fmla="*/ 1 w 65"/>
                    <a:gd name="T1" fmla="*/ 2 h 74"/>
                    <a:gd name="T2" fmla="*/ 1 w 65"/>
                    <a:gd name="T3" fmla="*/ 2 h 74"/>
                    <a:gd name="T4" fmla="*/ 1 w 65"/>
                    <a:gd name="T5" fmla="*/ 0 h 74"/>
                    <a:gd name="T6" fmla="*/ 1 w 65"/>
                    <a:gd name="T7" fmla="*/ 2 h 74"/>
                    <a:gd name="T8" fmla="*/ 1 w 65"/>
                    <a:gd name="T9" fmla="*/ 2 h 74"/>
                    <a:gd name="T10" fmla="*/ 1 w 65"/>
                    <a:gd name="T11" fmla="*/ 2 h 74"/>
                    <a:gd name="T12" fmla="*/ 1 w 65"/>
                    <a:gd name="T13" fmla="*/ 2 h 74"/>
                    <a:gd name="T14" fmla="*/ 1 w 65"/>
                    <a:gd name="T15" fmla="*/ 2 h 74"/>
                    <a:gd name="T16" fmla="*/ 1 w 65"/>
                    <a:gd name="T17" fmla="*/ 2 h 74"/>
                    <a:gd name="T18" fmla="*/ 0 w 65"/>
                    <a:gd name="T19" fmla="*/ 2 h 74"/>
                    <a:gd name="T20" fmla="*/ 1 w 65"/>
                    <a:gd name="T21" fmla="*/ 2 h 7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65" h="74">
                      <a:moveTo>
                        <a:pt x="17" y="3"/>
                      </a:moveTo>
                      <a:lnTo>
                        <a:pt x="39" y="6"/>
                      </a:lnTo>
                      <a:lnTo>
                        <a:pt x="56" y="0"/>
                      </a:lnTo>
                      <a:lnTo>
                        <a:pt x="65" y="8"/>
                      </a:lnTo>
                      <a:lnTo>
                        <a:pt x="65" y="23"/>
                      </a:lnTo>
                      <a:lnTo>
                        <a:pt x="63" y="47"/>
                      </a:lnTo>
                      <a:lnTo>
                        <a:pt x="45" y="74"/>
                      </a:lnTo>
                      <a:lnTo>
                        <a:pt x="33" y="56"/>
                      </a:lnTo>
                      <a:lnTo>
                        <a:pt x="20" y="29"/>
                      </a:lnTo>
                      <a:lnTo>
                        <a:pt x="0" y="9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75757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37" name="Freeform 119"/>
                <p:cNvSpPr>
                  <a:spLocks/>
                </p:cNvSpPr>
                <p:nvPr/>
              </p:nvSpPr>
              <p:spPr bwMode="auto">
                <a:xfrm>
                  <a:off x="4091" y="1302"/>
                  <a:ext cx="106" cy="82"/>
                </a:xfrm>
                <a:custGeom>
                  <a:avLst/>
                  <a:gdLst>
                    <a:gd name="T0" fmla="*/ 45 w 109"/>
                    <a:gd name="T1" fmla="*/ 0 h 83"/>
                    <a:gd name="T2" fmla="*/ 50 w 109"/>
                    <a:gd name="T3" fmla="*/ 23 h 83"/>
                    <a:gd name="T4" fmla="*/ 45 w 109"/>
                    <a:gd name="T5" fmla="*/ 41 h 83"/>
                    <a:gd name="T6" fmla="*/ 45 w 109"/>
                    <a:gd name="T7" fmla="*/ 41 h 83"/>
                    <a:gd name="T8" fmla="*/ 18 w 109"/>
                    <a:gd name="T9" fmla="*/ 55 h 83"/>
                    <a:gd name="T10" fmla="*/ 18 w 109"/>
                    <a:gd name="T11" fmla="*/ 49 h 83"/>
                    <a:gd name="T12" fmla="*/ 16 w 109"/>
                    <a:gd name="T13" fmla="*/ 41 h 83"/>
                    <a:gd name="T14" fmla="*/ 0 w 109"/>
                    <a:gd name="T15" fmla="*/ 41 h 83"/>
                    <a:gd name="T16" fmla="*/ 18 w 109"/>
                    <a:gd name="T17" fmla="*/ 41 h 83"/>
                    <a:gd name="T18" fmla="*/ 31 w 109"/>
                    <a:gd name="T19" fmla="*/ 41 h 83"/>
                    <a:gd name="T20" fmla="*/ 41 w 109"/>
                    <a:gd name="T21" fmla="*/ 24 h 83"/>
                    <a:gd name="T22" fmla="*/ 40 w 109"/>
                    <a:gd name="T23" fmla="*/ 2 h 83"/>
                    <a:gd name="T24" fmla="*/ 45 w 109"/>
                    <a:gd name="T25" fmla="*/ 0 h 8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9" h="83">
                      <a:moveTo>
                        <a:pt x="93" y="0"/>
                      </a:moveTo>
                      <a:lnTo>
                        <a:pt x="109" y="23"/>
                      </a:lnTo>
                      <a:lnTo>
                        <a:pt x="94" y="50"/>
                      </a:lnTo>
                      <a:lnTo>
                        <a:pt x="93" y="62"/>
                      </a:lnTo>
                      <a:lnTo>
                        <a:pt x="42" y="83"/>
                      </a:lnTo>
                      <a:lnTo>
                        <a:pt x="34" y="77"/>
                      </a:lnTo>
                      <a:lnTo>
                        <a:pt x="16" y="68"/>
                      </a:lnTo>
                      <a:lnTo>
                        <a:pt x="0" y="62"/>
                      </a:lnTo>
                      <a:lnTo>
                        <a:pt x="42" y="51"/>
                      </a:lnTo>
                      <a:lnTo>
                        <a:pt x="64" y="45"/>
                      </a:lnTo>
                      <a:lnTo>
                        <a:pt x="85" y="24"/>
                      </a:lnTo>
                      <a:lnTo>
                        <a:pt x="82" y="2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C7C7C"/>
                    </a:gs>
                    <a:gs pos="100000">
                      <a:srgbClr val="616161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38" name="Freeform 120"/>
                <p:cNvSpPr>
                  <a:spLocks/>
                </p:cNvSpPr>
                <p:nvPr/>
              </p:nvSpPr>
              <p:spPr bwMode="auto">
                <a:xfrm rot="291517">
                  <a:off x="3989" y="1324"/>
                  <a:ext cx="161" cy="62"/>
                </a:xfrm>
                <a:custGeom>
                  <a:avLst/>
                  <a:gdLst>
                    <a:gd name="T0" fmla="*/ 6 w 155"/>
                    <a:gd name="T1" fmla="*/ 0 h 65"/>
                    <a:gd name="T2" fmla="*/ 142 w 155"/>
                    <a:gd name="T3" fmla="*/ 10 h 65"/>
                    <a:gd name="T4" fmla="*/ 215 w 155"/>
                    <a:gd name="T5" fmla="*/ 10 h 65"/>
                    <a:gd name="T6" fmla="*/ 311 w 155"/>
                    <a:gd name="T7" fmla="*/ 10 h 65"/>
                    <a:gd name="T8" fmla="*/ 395 w 155"/>
                    <a:gd name="T9" fmla="*/ 10 h 65"/>
                    <a:gd name="T10" fmla="*/ 447 w 155"/>
                    <a:gd name="T11" fmla="*/ 10 h 65"/>
                    <a:gd name="T12" fmla="*/ 408 w 155"/>
                    <a:gd name="T13" fmla="*/ 15 h 65"/>
                    <a:gd name="T14" fmla="*/ 323 w 155"/>
                    <a:gd name="T15" fmla="*/ 18 h 65"/>
                    <a:gd name="T16" fmla="*/ 137 w 155"/>
                    <a:gd name="T17" fmla="*/ 18 h 65"/>
                    <a:gd name="T18" fmla="*/ 51 w 155"/>
                    <a:gd name="T19" fmla="*/ 10 h 65"/>
                    <a:gd name="T20" fmla="*/ 0 w 155"/>
                    <a:gd name="T21" fmla="*/ 10 h 65"/>
                    <a:gd name="T22" fmla="*/ 6 w 155"/>
                    <a:gd name="T23" fmla="*/ 0 h 6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55" h="65">
                      <a:moveTo>
                        <a:pt x="6" y="0"/>
                      </a:moveTo>
                      <a:lnTo>
                        <a:pt x="50" y="20"/>
                      </a:lnTo>
                      <a:lnTo>
                        <a:pt x="75" y="32"/>
                      </a:lnTo>
                      <a:lnTo>
                        <a:pt x="107" y="35"/>
                      </a:lnTo>
                      <a:lnTo>
                        <a:pt x="137" y="38"/>
                      </a:lnTo>
                      <a:lnTo>
                        <a:pt x="155" y="33"/>
                      </a:lnTo>
                      <a:lnTo>
                        <a:pt x="140" y="54"/>
                      </a:lnTo>
                      <a:lnTo>
                        <a:pt x="111" y="65"/>
                      </a:lnTo>
                      <a:lnTo>
                        <a:pt x="48" y="63"/>
                      </a:lnTo>
                      <a:lnTo>
                        <a:pt x="17" y="29"/>
                      </a:lnTo>
                      <a:lnTo>
                        <a:pt x="0" y="11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78787"/>
                    </a:gs>
                    <a:gs pos="100000">
                      <a:srgbClr val="5F5F5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39" name="Freeform 121"/>
                <p:cNvSpPr>
                  <a:spLocks/>
                </p:cNvSpPr>
                <p:nvPr/>
              </p:nvSpPr>
              <p:spPr bwMode="auto">
                <a:xfrm rot="-471150">
                  <a:off x="3976" y="1306"/>
                  <a:ext cx="80" cy="54"/>
                </a:xfrm>
                <a:custGeom>
                  <a:avLst/>
                  <a:gdLst>
                    <a:gd name="T0" fmla="*/ 24 w 82"/>
                    <a:gd name="T1" fmla="*/ 0 h 49"/>
                    <a:gd name="T2" fmla="*/ 33 w 82"/>
                    <a:gd name="T3" fmla="*/ 384 h 49"/>
                    <a:gd name="T4" fmla="*/ 40 w 82"/>
                    <a:gd name="T5" fmla="*/ 566 h 49"/>
                    <a:gd name="T6" fmla="*/ 43 w 82"/>
                    <a:gd name="T7" fmla="*/ 750 h 49"/>
                    <a:gd name="T8" fmla="*/ 32 w 82"/>
                    <a:gd name="T9" fmla="*/ 647 h 49"/>
                    <a:gd name="T10" fmla="*/ 20 w 82"/>
                    <a:gd name="T11" fmla="*/ 547 h 49"/>
                    <a:gd name="T12" fmla="*/ 12 w 82"/>
                    <a:gd name="T13" fmla="*/ 423 h 49"/>
                    <a:gd name="T14" fmla="*/ 0 w 82"/>
                    <a:gd name="T15" fmla="*/ 245 h 49"/>
                    <a:gd name="T16" fmla="*/ 24 w 82"/>
                    <a:gd name="T17" fmla="*/ 0 h 4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2" h="49">
                      <a:moveTo>
                        <a:pt x="52" y="0"/>
                      </a:moveTo>
                      <a:lnTo>
                        <a:pt x="61" y="25"/>
                      </a:lnTo>
                      <a:lnTo>
                        <a:pt x="76" y="37"/>
                      </a:lnTo>
                      <a:lnTo>
                        <a:pt x="82" y="49"/>
                      </a:lnTo>
                      <a:lnTo>
                        <a:pt x="60" y="43"/>
                      </a:lnTo>
                      <a:lnTo>
                        <a:pt x="39" y="36"/>
                      </a:lnTo>
                      <a:lnTo>
                        <a:pt x="12" y="28"/>
                      </a:lnTo>
                      <a:lnTo>
                        <a:pt x="0" y="16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96969"/>
                    </a:gs>
                    <a:gs pos="100000">
                      <a:srgbClr val="8D8D8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40" name="Freeform 122"/>
                <p:cNvSpPr>
                  <a:spLocks/>
                </p:cNvSpPr>
                <p:nvPr/>
              </p:nvSpPr>
              <p:spPr bwMode="auto">
                <a:xfrm rot="-322395">
                  <a:off x="4022" y="1366"/>
                  <a:ext cx="160" cy="47"/>
                </a:xfrm>
                <a:custGeom>
                  <a:avLst/>
                  <a:gdLst>
                    <a:gd name="T0" fmla="*/ 60 w 165"/>
                    <a:gd name="T1" fmla="*/ 24 h 48"/>
                    <a:gd name="T2" fmla="*/ 47 w 165"/>
                    <a:gd name="T3" fmla="*/ 24 h 48"/>
                    <a:gd name="T4" fmla="*/ 36 w 165"/>
                    <a:gd name="T5" fmla="*/ 24 h 48"/>
                    <a:gd name="T6" fmla="*/ 16 w 165"/>
                    <a:gd name="T7" fmla="*/ 24 h 48"/>
                    <a:gd name="T8" fmla="*/ 0 w 165"/>
                    <a:gd name="T9" fmla="*/ 13 h 48"/>
                    <a:gd name="T10" fmla="*/ 1 w 165"/>
                    <a:gd name="T11" fmla="*/ 0 h 48"/>
                    <a:gd name="T12" fmla="*/ 16 w 165"/>
                    <a:gd name="T13" fmla="*/ 9 h 48"/>
                    <a:gd name="T14" fmla="*/ 34 w 165"/>
                    <a:gd name="T15" fmla="*/ 12 h 48"/>
                    <a:gd name="T16" fmla="*/ 44 w 165"/>
                    <a:gd name="T17" fmla="*/ 13 h 48"/>
                    <a:gd name="T18" fmla="*/ 54 w 165"/>
                    <a:gd name="T19" fmla="*/ 7 h 48"/>
                    <a:gd name="T20" fmla="*/ 70 w 165"/>
                    <a:gd name="T21" fmla="*/ 1 h 48"/>
                    <a:gd name="T22" fmla="*/ 60 w 165"/>
                    <a:gd name="T23" fmla="*/ 24 h 4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65" h="48">
                      <a:moveTo>
                        <a:pt x="139" y="24"/>
                      </a:moveTo>
                      <a:lnTo>
                        <a:pt x="112" y="46"/>
                      </a:lnTo>
                      <a:lnTo>
                        <a:pt x="79" y="48"/>
                      </a:lnTo>
                      <a:lnTo>
                        <a:pt x="24" y="36"/>
                      </a:lnTo>
                      <a:lnTo>
                        <a:pt x="0" y="13"/>
                      </a:lnTo>
                      <a:lnTo>
                        <a:pt x="1" y="0"/>
                      </a:lnTo>
                      <a:lnTo>
                        <a:pt x="24" y="9"/>
                      </a:lnTo>
                      <a:lnTo>
                        <a:pt x="75" y="12"/>
                      </a:lnTo>
                      <a:lnTo>
                        <a:pt x="103" y="13"/>
                      </a:lnTo>
                      <a:lnTo>
                        <a:pt x="127" y="7"/>
                      </a:lnTo>
                      <a:lnTo>
                        <a:pt x="165" y="1"/>
                      </a:lnTo>
                      <a:lnTo>
                        <a:pt x="139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EAEAE"/>
                    </a:gs>
                    <a:gs pos="100000">
                      <a:srgbClr val="66666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41" name="Freeform 123"/>
                <p:cNvSpPr>
                  <a:spLocks/>
                </p:cNvSpPr>
                <p:nvPr/>
              </p:nvSpPr>
              <p:spPr bwMode="auto">
                <a:xfrm>
                  <a:off x="3965" y="1326"/>
                  <a:ext cx="56" cy="108"/>
                </a:xfrm>
                <a:custGeom>
                  <a:avLst/>
                  <a:gdLst>
                    <a:gd name="T0" fmla="*/ 29 w 57"/>
                    <a:gd name="T1" fmla="*/ 27 h 110"/>
                    <a:gd name="T2" fmla="*/ 28 w 57"/>
                    <a:gd name="T3" fmla="*/ 27 h 110"/>
                    <a:gd name="T4" fmla="*/ 16 w 57"/>
                    <a:gd name="T5" fmla="*/ 46 h 110"/>
                    <a:gd name="T6" fmla="*/ 18 w 57"/>
                    <a:gd name="T7" fmla="*/ 59 h 110"/>
                    <a:gd name="T8" fmla="*/ 18 w 57"/>
                    <a:gd name="T9" fmla="*/ 68 h 110"/>
                    <a:gd name="T10" fmla="*/ 4 w 57"/>
                    <a:gd name="T11" fmla="*/ 50 h 110"/>
                    <a:gd name="T12" fmla="*/ 0 w 57"/>
                    <a:gd name="T13" fmla="*/ 27 h 110"/>
                    <a:gd name="T14" fmla="*/ 15 w 57"/>
                    <a:gd name="T15" fmla="*/ 15 h 110"/>
                    <a:gd name="T16" fmla="*/ 24 w 57"/>
                    <a:gd name="T17" fmla="*/ 0 h 110"/>
                    <a:gd name="T18" fmla="*/ 28 w 57"/>
                    <a:gd name="T19" fmla="*/ 11 h 110"/>
                    <a:gd name="T20" fmla="*/ 29 w 57"/>
                    <a:gd name="T21" fmla="*/ 27 h 11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7" h="110">
                      <a:moveTo>
                        <a:pt x="57" y="29"/>
                      </a:moveTo>
                      <a:lnTo>
                        <a:pt x="30" y="50"/>
                      </a:lnTo>
                      <a:lnTo>
                        <a:pt x="16" y="74"/>
                      </a:lnTo>
                      <a:lnTo>
                        <a:pt x="18" y="93"/>
                      </a:lnTo>
                      <a:lnTo>
                        <a:pt x="18" y="110"/>
                      </a:lnTo>
                      <a:lnTo>
                        <a:pt x="4" y="78"/>
                      </a:lnTo>
                      <a:lnTo>
                        <a:pt x="0" y="44"/>
                      </a:lnTo>
                      <a:lnTo>
                        <a:pt x="15" y="15"/>
                      </a:lnTo>
                      <a:lnTo>
                        <a:pt x="24" y="0"/>
                      </a:lnTo>
                      <a:lnTo>
                        <a:pt x="48" y="11"/>
                      </a:lnTo>
                      <a:lnTo>
                        <a:pt x="57" y="2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1A1A1"/>
                    </a:gs>
                    <a:gs pos="100000">
                      <a:srgbClr val="929292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42" name="Freeform 124"/>
                <p:cNvSpPr>
                  <a:spLocks/>
                </p:cNvSpPr>
                <p:nvPr/>
              </p:nvSpPr>
              <p:spPr bwMode="auto">
                <a:xfrm>
                  <a:off x="3981" y="1354"/>
                  <a:ext cx="58" cy="80"/>
                </a:xfrm>
                <a:custGeom>
                  <a:avLst/>
                  <a:gdLst>
                    <a:gd name="T0" fmla="*/ 24 w 60"/>
                    <a:gd name="T1" fmla="*/ 24 h 81"/>
                    <a:gd name="T2" fmla="*/ 15 w 60"/>
                    <a:gd name="T3" fmla="*/ 40 h 81"/>
                    <a:gd name="T4" fmla="*/ 3 w 60"/>
                    <a:gd name="T5" fmla="*/ 53 h 81"/>
                    <a:gd name="T6" fmla="*/ 0 w 60"/>
                    <a:gd name="T7" fmla="*/ 40 h 81"/>
                    <a:gd name="T8" fmla="*/ 15 w 60"/>
                    <a:gd name="T9" fmla="*/ 21 h 81"/>
                    <a:gd name="T10" fmla="*/ 15 w 60"/>
                    <a:gd name="T11" fmla="*/ 0 h 81"/>
                    <a:gd name="T12" fmla="*/ 24 w 60"/>
                    <a:gd name="T13" fmla="*/ 24 h 8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0" h="81">
                      <a:moveTo>
                        <a:pt x="60" y="24"/>
                      </a:moveTo>
                      <a:lnTo>
                        <a:pt x="27" y="45"/>
                      </a:lnTo>
                      <a:lnTo>
                        <a:pt x="3" y="81"/>
                      </a:lnTo>
                      <a:lnTo>
                        <a:pt x="0" y="48"/>
                      </a:lnTo>
                      <a:lnTo>
                        <a:pt x="15" y="21"/>
                      </a:lnTo>
                      <a:lnTo>
                        <a:pt x="39" y="0"/>
                      </a:lnTo>
                      <a:lnTo>
                        <a:pt x="60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6B6B6"/>
                    </a:gs>
                    <a:gs pos="100000">
                      <a:srgbClr val="8F8F8F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43" name="Freeform 125"/>
                <p:cNvSpPr>
                  <a:spLocks/>
                </p:cNvSpPr>
                <p:nvPr/>
              </p:nvSpPr>
              <p:spPr bwMode="auto">
                <a:xfrm>
                  <a:off x="4197" y="1865"/>
                  <a:ext cx="81" cy="63"/>
                </a:xfrm>
                <a:custGeom>
                  <a:avLst/>
                  <a:gdLst>
                    <a:gd name="T0" fmla="*/ 32 w 84"/>
                    <a:gd name="T1" fmla="*/ 12 h 64"/>
                    <a:gd name="T2" fmla="*/ 25 w 84"/>
                    <a:gd name="T3" fmla="*/ 18 h 64"/>
                    <a:gd name="T4" fmla="*/ 19 w 84"/>
                    <a:gd name="T5" fmla="*/ 22 h 64"/>
                    <a:gd name="T6" fmla="*/ 20 w 84"/>
                    <a:gd name="T7" fmla="*/ 32 h 64"/>
                    <a:gd name="T8" fmla="*/ 27 w 84"/>
                    <a:gd name="T9" fmla="*/ 32 h 64"/>
                    <a:gd name="T10" fmla="*/ 32 w 84"/>
                    <a:gd name="T11" fmla="*/ 36 h 64"/>
                    <a:gd name="T12" fmla="*/ 18 w 84"/>
                    <a:gd name="T13" fmla="*/ 33 h 64"/>
                    <a:gd name="T14" fmla="*/ 11 w 84"/>
                    <a:gd name="T15" fmla="*/ 32 h 64"/>
                    <a:gd name="T16" fmla="*/ 0 w 84"/>
                    <a:gd name="T17" fmla="*/ 24 h 64"/>
                    <a:gd name="T18" fmla="*/ 9 w 84"/>
                    <a:gd name="T19" fmla="*/ 3 h 64"/>
                    <a:gd name="T20" fmla="*/ 14 w 84"/>
                    <a:gd name="T21" fmla="*/ 0 h 64"/>
                    <a:gd name="T22" fmla="*/ 27 w 84"/>
                    <a:gd name="T23" fmla="*/ 13 h 6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84" h="64">
                      <a:moveTo>
                        <a:pt x="83" y="12"/>
                      </a:moveTo>
                      <a:lnTo>
                        <a:pt x="65" y="18"/>
                      </a:lnTo>
                      <a:lnTo>
                        <a:pt x="53" y="22"/>
                      </a:lnTo>
                      <a:lnTo>
                        <a:pt x="54" y="39"/>
                      </a:lnTo>
                      <a:lnTo>
                        <a:pt x="69" y="57"/>
                      </a:lnTo>
                      <a:lnTo>
                        <a:pt x="84" y="64"/>
                      </a:lnTo>
                      <a:lnTo>
                        <a:pt x="50" y="61"/>
                      </a:lnTo>
                      <a:lnTo>
                        <a:pt x="11" y="42"/>
                      </a:lnTo>
                      <a:lnTo>
                        <a:pt x="0" y="24"/>
                      </a:lnTo>
                      <a:lnTo>
                        <a:pt x="9" y="3"/>
                      </a:lnTo>
                      <a:lnTo>
                        <a:pt x="26" y="0"/>
                      </a:lnTo>
                      <a:lnTo>
                        <a:pt x="68" y="13"/>
                      </a:lnTo>
                    </a:path>
                  </a:pathLst>
                </a:custGeom>
                <a:gradFill rotWithShape="0">
                  <a:gsLst>
                    <a:gs pos="0">
                      <a:srgbClr val="B6B6B6"/>
                    </a:gs>
                    <a:gs pos="100000">
                      <a:srgbClr val="DDDDD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44" name="Freeform 126"/>
                <p:cNvSpPr>
                  <a:spLocks/>
                </p:cNvSpPr>
                <p:nvPr/>
              </p:nvSpPr>
              <p:spPr bwMode="auto">
                <a:xfrm>
                  <a:off x="4090" y="1832"/>
                  <a:ext cx="71" cy="91"/>
                </a:xfrm>
                <a:custGeom>
                  <a:avLst/>
                  <a:gdLst>
                    <a:gd name="T0" fmla="*/ 296111 w 49"/>
                    <a:gd name="T1" fmla="*/ 0 h 57"/>
                    <a:gd name="T2" fmla="*/ 1555958 w 49"/>
                    <a:gd name="T3" fmla="*/ 8051666 h 57"/>
                    <a:gd name="T4" fmla="*/ 1375857 w 49"/>
                    <a:gd name="T5" fmla="*/ 16278554 h 57"/>
                    <a:gd name="T6" fmla="*/ 1586124 w 49"/>
                    <a:gd name="T7" fmla="*/ 22089238 h 57"/>
                    <a:gd name="T8" fmla="*/ 1297712 w 49"/>
                    <a:gd name="T9" fmla="*/ 27722660 h 57"/>
                    <a:gd name="T10" fmla="*/ 900828 w 49"/>
                    <a:gd name="T11" fmla="*/ 16474557 h 57"/>
                    <a:gd name="T12" fmla="*/ 429059 w 49"/>
                    <a:gd name="T13" fmla="*/ 11615436 h 57"/>
                    <a:gd name="T14" fmla="*/ 0 w 49"/>
                    <a:gd name="T15" fmla="*/ 7275603 h 57"/>
                    <a:gd name="T16" fmla="*/ 296111 w 49"/>
                    <a:gd name="T17" fmla="*/ 0 h 5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9" h="57">
                      <a:moveTo>
                        <a:pt x="9" y="0"/>
                      </a:moveTo>
                      <a:lnTo>
                        <a:pt x="48" y="16"/>
                      </a:lnTo>
                      <a:lnTo>
                        <a:pt x="43" y="33"/>
                      </a:lnTo>
                      <a:lnTo>
                        <a:pt x="49" y="45"/>
                      </a:lnTo>
                      <a:lnTo>
                        <a:pt x="40" y="57"/>
                      </a:lnTo>
                      <a:lnTo>
                        <a:pt x="28" y="34"/>
                      </a:lnTo>
                      <a:lnTo>
                        <a:pt x="13" y="24"/>
                      </a:lnTo>
                      <a:lnTo>
                        <a:pt x="0" y="15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777777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45" name="Freeform 127"/>
                <p:cNvSpPr>
                  <a:spLocks/>
                </p:cNvSpPr>
                <p:nvPr/>
              </p:nvSpPr>
              <p:spPr bwMode="auto">
                <a:xfrm rot="-50331">
                  <a:off x="4106" y="1778"/>
                  <a:ext cx="53" cy="78"/>
                </a:xfrm>
                <a:custGeom>
                  <a:avLst/>
                  <a:gdLst>
                    <a:gd name="T0" fmla="*/ 12 w 54"/>
                    <a:gd name="T1" fmla="*/ 968 h 66"/>
                    <a:gd name="T2" fmla="*/ 21 w 54"/>
                    <a:gd name="T3" fmla="*/ 2548 h 66"/>
                    <a:gd name="T4" fmla="*/ 27 w 54"/>
                    <a:gd name="T5" fmla="*/ 4057 h 66"/>
                    <a:gd name="T6" fmla="*/ 27 w 54"/>
                    <a:gd name="T7" fmla="*/ 5439 h 66"/>
                    <a:gd name="T8" fmla="*/ 27 w 54"/>
                    <a:gd name="T9" fmla="*/ 7130 h 66"/>
                    <a:gd name="T10" fmla="*/ 27 w 54"/>
                    <a:gd name="T11" fmla="*/ 6033 h 66"/>
                    <a:gd name="T12" fmla="*/ 21 w 54"/>
                    <a:gd name="T13" fmla="*/ 5105 h 66"/>
                    <a:gd name="T14" fmla="*/ 8 w 54"/>
                    <a:gd name="T15" fmla="*/ 5439 h 66"/>
                    <a:gd name="T16" fmla="*/ 0 w 54"/>
                    <a:gd name="T17" fmla="*/ 3118 h 66"/>
                    <a:gd name="T18" fmla="*/ 6 w 54"/>
                    <a:gd name="T19" fmla="*/ 0 h 66"/>
                    <a:gd name="T20" fmla="*/ 12 w 54"/>
                    <a:gd name="T21" fmla="*/ 968 h 6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4" h="66">
                      <a:moveTo>
                        <a:pt x="12" y="9"/>
                      </a:moveTo>
                      <a:lnTo>
                        <a:pt x="21" y="24"/>
                      </a:lnTo>
                      <a:lnTo>
                        <a:pt x="41" y="38"/>
                      </a:lnTo>
                      <a:lnTo>
                        <a:pt x="48" y="51"/>
                      </a:lnTo>
                      <a:lnTo>
                        <a:pt x="54" y="66"/>
                      </a:lnTo>
                      <a:lnTo>
                        <a:pt x="33" y="56"/>
                      </a:lnTo>
                      <a:lnTo>
                        <a:pt x="21" y="47"/>
                      </a:lnTo>
                      <a:lnTo>
                        <a:pt x="8" y="51"/>
                      </a:lnTo>
                      <a:lnTo>
                        <a:pt x="0" y="30"/>
                      </a:lnTo>
                      <a:lnTo>
                        <a:pt x="6" y="0"/>
                      </a:lnTo>
                      <a:lnTo>
                        <a:pt x="12" y="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D8D8D"/>
                    </a:gs>
                    <a:gs pos="100000">
                      <a:srgbClr val="646464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46" name="Freeform 128"/>
                <p:cNvSpPr>
                  <a:spLocks/>
                </p:cNvSpPr>
                <p:nvPr/>
              </p:nvSpPr>
              <p:spPr bwMode="auto">
                <a:xfrm>
                  <a:off x="4861" y="972"/>
                  <a:ext cx="155" cy="430"/>
                </a:xfrm>
                <a:custGeom>
                  <a:avLst/>
                  <a:gdLst>
                    <a:gd name="T0" fmla="*/ 222 w 147"/>
                    <a:gd name="T1" fmla="*/ 0 h 426"/>
                    <a:gd name="T2" fmla="*/ 274 w 147"/>
                    <a:gd name="T3" fmla="*/ 48 h 426"/>
                    <a:gd name="T4" fmla="*/ 274 w 147"/>
                    <a:gd name="T5" fmla="*/ 151 h 426"/>
                    <a:gd name="T6" fmla="*/ 318 w 147"/>
                    <a:gd name="T7" fmla="*/ 178 h 426"/>
                    <a:gd name="T8" fmla="*/ 354 w 147"/>
                    <a:gd name="T9" fmla="*/ 242 h 426"/>
                    <a:gd name="T10" fmla="*/ 486 w 147"/>
                    <a:gd name="T11" fmla="*/ 328 h 426"/>
                    <a:gd name="T12" fmla="*/ 650 w 147"/>
                    <a:gd name="T13" fmla="*/ 399 h 426"/>
                    <a:gd name="T14" fmla="*/ 505 w 147"/>
                    <a:gd name="T15" fmla="*/ 479 h 426"/>
                    <a:gd name="T16" fmla="*/ 454 w 147"/>
                    <a:gd name="T17" fmla="*/ 500 h 426"/>
                    <a:gd name="T18" fmla="*/ 303 w 147"/>
                    <a:gd name="T19" fmla="*/ 511 h 426"/>
                    <a:gd name="T20" fmla="*/ 334 w 147"/>
                    <a:gd name="T21" fmla="*/ 552 h 426"/>
                    <a:gd name="T22" fmla="*/ 103 w 147"/>
                    <a:gd name="T23" fmla="*/ 467 h 426"/>
                    <a:gd name="T24" fmla="*/ 121 w 147"/>
                    <a:gd name="T25" fmla="*/ 369 h 426"/>
                    <a:gd name="T26" fmla="*/ 144 w 147"/>
                    <a:gd name="T27" fmla="*/ 301 h 426"/>
                    <a:gd name="T28" fmla="*/ 9 w 147"/>
                    <a:gd name="T29" fmla="*/ 221 h 426"/>
                    <a:gd name="T30" fmla="*/ 0 w 147"/>
                    <a:gd name="T31" fmla="*/ 157 h 426"/>
                    <a:gd name="T32" fmla="*/ 75 w 147"/>
                    <a:gd name="T33" fmla="*/ 130 h 426"/>
                    <a:gd name="T34" fmla="*/ 158 w 147"/>
                    <a:gd name="T35" fmla="*/ 124 h 426"/>
                    <a:gd name="T36" fmla="*/ 6 w 147"/>
                    <a:gd name="T37" fmla="*/ 82 h 426"/>
                    <a:gd name="T38" fmla="*/ 0 w 147"/>
                    <a:gd name="T39" fmla="*/ 24 h 426"/>
                    <a:gd name="T40" fmla="*/ 198 w 147"/>
                    <a:gd name="T41" fmla="*/ 27 h 426"/>
                    <a:gd name="T42" fmla="*/ 222 w 147"/>
                    <a:gd name="T43" fmla="*/ 0 h 42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47" h="426">
                      <a:moveTo>
                        <a:pt x="51" y="0"/>
                      </a:moveTo>
                      <a:lnTo>
                        <a:pt x="63" y="48"/>
                      </a:lnTo>
                      <a:lnTo>
                        <a:pt x="63" y="123"/>
                      </a:lnTo>
                      <a:lnTo>
                        <a:pt x="72" y="141"/>
                      </a:lnTo>
                      <a:lnTo>
                        <a:pt x="81" y="186"/>
                      </a:lnTo>
                      <a:lnTo>
                        <a:pt x="111" y="252"/>
                      </a:lnTo>
                      <a:lnTo>
                        <a:pt x="147" y="309"/>
                      </a:lnTo>
                      <a:lnTo>
                        <a:pt x="114" y="369"/>
                      </a:lnTo>
                      <a:lnTo>
                        <a:pt x="102" y="384"/>
                      </a:lnTo>
                      <a:lnTo>
                        <a:pt x="69" y="393"/>
                      </a:lnTo>
                      <a:lnTo>
                        <a:pt x="75" y="426"/>
                      </a:lnTo>
                      <a:lnTo>
                        <a:pt x="24" y="360"/>
                      </a:lnTo>
                      <a:lnTo>
                        <a:pt x="27" y="285"/>
                      </a:lnTo>
                      <a:lnTo>
                        <a:pt x="33" y="234"/>
                      </a:lnTo>
                      <a:lnTo>
                        <a:pt x="9" y="165"/>
                      </a:lnTo>
                      <a:lnTo>
                        <a:pt x="0" y="129"/>
                      </a:lnTo>
                      <a:lnTo>
                        <a:pt x="18" y="102"/>
                      </a:lnTo>
                      <a:lnTo>
                        <a:pt x="36" y="96"/>
                      </a:lnTo>
                      <a:lnTo>
                        <a:pt x="6" y="54"/>
                      </a:lnTo>
                      <a:lnTo>
                        <a:pt x="0" y="24"/>
                      </a:lnTo>
                      <a:lnTo>
                        <a:pt x="45" y="27"/>
                      </a:lnTo>
                      <a:lnTo>
                        <a:pt x="5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9A9A9"/>
                    </a:gs>
                    <a:gs pos="100000">
                      <a:srgbClr val="494949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47" name="Freeform 129"/>
                <p:cNvSpPr>
                  <a:spLocks/>
                </p:cNvSpPr>
                <p:nvPr/>
              </p:nvSpPr>
              <p:spPr bwMode="auto">
                <a:xfrm>
                  <a:off x="3991" y="1283"/>
                  <a:ext cx="213" cy="27"/>
                </a:xfrm>
                <a:custGeom>
                  <a:avLst/>
                  <a:gdLst>
                    <a:gd name="T0" fmla="*/ 0 w 500"/>
                    <a:gd name="T1" fmla="*/ 0 h 60"/>
                    <a:gd name="T2" fmla="*/ 0 w 500"/>
                    <a:gd name="T3" fmla="*/ 0 h 60"/>
                    <a:gd name="T4" fmla="*/ 0 w 500"/>
                    <a:gd name="T5" fmla="*/ 0 h 60"/>
                    <a:gd name="T6" fmla="*/ 0 w 500"/>
                    <a:gd name="T7" fmla="*/ 0 h 60"/>
                    <a:gd name="T8" fmla="*/ 0 w 500"/>
                    <a:gd name="T9" fmla="*/ 0 h 60"/>
                    <a:gd name="T10" fmla="*/ 0 w 500"/>
                    <a:gd name="T11" fmla="*/ 0 h 60"/>
                    <a:gd name="T12" fmla="*/ 0 w 500"/>
                    <a:gd name="T13" fmla="*/ 0 h 60"/>
                    <a:gd name="T14" fmla="*/ 0 w 500"/>
                    <a:gd name="T15" fmla="*/ 0 h 6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00" h="60">
                      <a:moveTo>
                        <a:pt x="0" y="60"/>
                      </a:moveTo>
                      <a:lnTo>
                        <a:pt x="76" y="22"/>
                      </a:lnTo>
                      <a:lnTo>
                        <a:pt x="114" y="0"/>
                      </a:lnTo>
                      <a:lnTo>
                        <a:pt x="205" y="0"/>
                      </a:lnTo>
                      <a:lnTo>
                        <a:pt x="288" y="0"/>
                      </a:lnTo>
                      <a:lnTo>
                        <a:pt x="379" y="15"/>
                      </a:lnTo>
                      <a:lnTo>
                        <a:pt x="447" y="37"/>
                      </a:lnTo>
                      <a:lnTo>
                        <a:pt x="500" y="60"/>
                      </a:lnTo>
                    </a:path>
                  </a:pathLst>
                </a:custGeom>
                <a:noFill/>
                <a:ln w="57150" cmpd="sng">
                  <a:solidFill>
                    <a:srgbClr val="56565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386" name="Freeform 130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" y="1316"/>
                  <a:ext cx="57" cy="33"/>
                </a:xfrm>
                <a:custGeom>
                  <a:avLst/>
                  <a:gdLst>
                    <a:gd name="T0" fmla="*/ 0 w 59"/>
                    <a:gd name="T1" fmla="*/ 34 h 34"/>
                    <a:gd name="T2" fmla="*/ 47 w 59"/>
                    <a:gd name="T3" fmla="*/ 27 h 34"/>
                    <a:gd name="T4" fmla="*/ 59 w 59"/>
                    <a:gd name="T5" fmla="*/ 24 h 34"/>
                    <a:gd name="T6" fmla="*/ 23 w 59"/>
                    <a:gd name="T7" fmla="*/ 0 h 34"/>
                    <a:gd name="T8" fmla="*/ 6 w 59"/>
                    <a:gd name="T9" fmla="*/ 16 h 34"/>
                    <a:gd name="T10" fmla="*/ 0 w 59"/>
                    <a:gd name="T11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34">
                      <a:moveTo>
                        <a:pt x="0" y="34"/>
                      </a:moveTo>
                      <a:lnTo>
                        <a:pt x="47" y="27"/>
                      </a:lnTo>
                      <a:lnTo>
                        <a:pt x="59" y="24"/>
                      </a:lnTo>
                      <a:lnTo>
                        <a:pt x="23" y="0"/>
                      </a:lnTo>
                      <a:lnTo>
                        <a:pt x="6" y="16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shade val="62745"/>
                        <a:invGamma/>
                      </a:scheme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9249" name="Line 131"/>
                <p:cNvSpPr>
                  <a:spLocks noChangeShapeType="1"/>
                </p:cNvSpPr>
                <p:nvPr/>
              </p:nvSpPr>
              <p:spPr bwMode="auto">
                <a:xfrm>
                  <a:off x="4324" y="1796"/>
                  <a:ext cx="74" cy="19"/>
                </a:xfrm>
                <a:prstGeom prst="line">
                  <a:avLst/>
                </a:prstGeom>
                <a:noFill/>
                <a:ln w="28575">
                  <a:solidFill>
                    <a:srgbClr val="DDDDD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50" name="Line 132"/>
                <p:cNvSpPr>
                  <a:spLocks noChangeShapeType="1"/>
                </p:cNvSpPr>
                <p:nvPr/>
              </p:nvSpPr>
              <p:spPr bwMode="auto">
                <a:xfrm flipV="1">
                  <a:off x="4266" y="1807"/>
                  <a:ext cx="61" cy="26"/>
                </a:xfrm>
                <a:prstGeom prst="line">
                  <a:avLst/>
                </a:prstGeom>
                <a:noFill/>
                <a:ln w="2857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51" name="Line 133"/>
                <p:cNvSpPr>
                  <a:spLocks noChangeShapeType="1"/>
                </p:cNvSpPr>
                <p:nvPr/>
              </p:nvSpPr>
              <p:spPr bwMode="auto">
                <a:xfrm>
                  <a:off x="4233" y="1807"/>
                  <a:ext cx="35" cy="27"/>
                </a:xfrm>
                <a:prstGeom prst="line">
                  <a:avLst/>
                </a:prstGeom>
                <a:noFill/>
                <a:ln w="2857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52" name="Line 134"/>
                <p:cNvSpPr>
                  <a:spLocks noChangeShapeType="1"/>
                </p:cNvSpPr>
                <p:nvPr/>
              </p:nvSpPr>
              <p:spPr bwMode="auto">
                <a:xfrm flipH="1">
                  <a:off x="4236" y="1682"/>
                  <a:ext cx="11" cy="36"/>
                </a:xfrm>
                <a:prstGeom prst="line">
                  <a:avLst/>
                </a:prstGeom>
                <a:noFill/>
                <a:ln w="28575">
                  <a:solidFill>
                    <a:srgbClr val="C5C5C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53" name="Line 135"/>
                <p:cNvSpPr>
                  <a:spLocks noChangeShapeType="1"/>
                </p:cNvSpPr>
                <p:nvPr/>
              </p:nvSpPr>
              <p:spPr bwMode="auto">
                <a:xfrm flipH="1">
                  <a:off x="4221" y="1752"/>
                  <a:ext cx="3" cy="47"/>
                </a:xfrm>
                <a:prstGeom prst="line">
                  <a:avLst/>
                </a:prstGeom>
                <a:noFill/>
                <a:ln w="28575">
                  <a:solidFill>
                    <a:srgbClr val="C5C5C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54" name="Line 136"/>
                <p:cNvSpPr>
                  <a:spLocks noChangeShapeType="1"/>
                </p:cNvSpPr>
                <p:nvPr/>
              </p:nvSpPr>
              <p:spPr bwMode="auto">
                <a:xfrm flipH="1">
                  <a:off x="4223" y="1714"/>
                  <a:ext cx="12" cy="42"/>
                </a:xfrm>
                <a:prstGeom prst="line">
                  <a:avLst/>
                </a:prstGeom>
                <a:noFill/>
                <a:ln w="28575">
                  <a:solidFill>
                    <a:srgbClr val="C5C5C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393" name="Freeform 137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 rot="-399553">
                  <a:off x="4150" y="1847"/>
                  <a:ext cx="58" cy="37"/>
                </a:xfrm>
                <a:custGeom>
                  <a:avLst/>
                  <a:gdLst>
                    <a:gd name="T0" fmla="*/ 60 w 60"/>
                    <a:gd name="T1" fmla="*/ 15 h 37"/>
                    <a:gd name="T2" fmla="*/ 10 w 60"/>
                    <a:gd name="T3" fmla="*/ 0 h 37"/>
                    <a:gd name="T4" fmla="*/ 0 w 60"/>
                    <a:gd name="T5" fmla="*/ 15 h 37"/>
                    <a:gd name="T6" fmla="*/ 6 w 60"/>
                    <a:gd name="T7" fmla="*/ 37 h 37"/>
                    <a:gd name="T8" fmla="*/ 18 w 60"/>
                    <a:gd name="T9" fmla="*/ 19 h 37"/>
                    <a:gd name="T10" fmla="*/ 60 w 60"/>
                    <a:gd name="T11" fmla="*/ 1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0" h="37">
                      <a:moveTo>
                        <a:pt x="60" y="15"/>
                      </a:moveTo>
                      <a:lnTo>
                        <a:pt x="10" y="0"/>
                      </a:lnTo>
                      <a:lnTo>
                        <a:pt x="0" y="15"/>
                      </a:lnTo>
                      <a:lnTo>
                        <a:pt x="6" y="37"/>
                      </a:lnTo>
                      <a:lnTo>
                        <a:pt x="18" y="19"/>
                      </a:lnTo>
                      <a:lnTo>
                        <a:pt x="60" y="1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2">
                        <a:gamma/>
                        <a:shade val="82353"/>
                        <a:invGamma/>
                      </a:schemeClr>
                    </a:gs>
                    <a:gs pos="100000">
                      <a:schemeClr val="bg2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9256" name="Freeform 138"/>
                <p:cNvSpPr>
                  <a:spLocks/>
                </p:cNvSpPr>
                <p:nvPr/>
              </p:nvSpPr>
              <p:spPr bwMode="auto">
                <a:xfrm>
                  <a:off x="3870" y="440"/>
                  <a:ext cx="352" cy="429"/>
                </a:xfrm>
                <a:custGeom>
                  <a:avLst/>
                  <a:gdLst>
                    <a:gd name="T0" fmla="*/ 768 w 336"/>
                    <a:gd name="T1" fmla="*/ 94 h 420"/>
                    <a:gd name="T2" fmla="*/ 550 w 336"/>
                    <a:gd name="T3" fmla="*/ 156 h 420"/>
                    <a:gd name="T4" fmla="*/ 409 w 336"/>
                    <a:gd name="T5" fmla="*/ 282 h 420"/>
                    <a:gd name="T6" fmla="*/ 280 w 336"/>
                    <a:gd name="T7" fmla="*/ 351 h 420"/>
                    <a:gd name="T8" fmla="*/ 124 w 336"/>
                    <a:gd name="T9" fmla="*/ 412 h 420"/>
                    <a:gd name="T10" fmla="*/ 9 w 336"/>
                    <a:gd name="T11" fmla="*/ 498 h 420"/>
                    <a:gd name="T12" fmla="*/ 54 w 336"/>
                    <a:gd name="T13" fmla="*/ 608 h 420"/>
                    <a:gd name="T14" fmla="*/ 0 w 336"/>
                    <a:gd name="T15" fmla="*/ 712 h 420"/>
                    <a:gd name="T16" fmla="*/ 6 w 336"/>
                    <a:gd name="T17" fmla="*/ 760 h 420"/>
                    <a:gd name="T18" fmla="*/ 211 w 336"/>
                    <a:gd name="T19" fmla="*/ 587 h 420"/>
                    <a:gd name="T20" fmla="*/ 430 w 336"/>
                    <a:gd name="T21" fmla="*/ 520 h 420"/>
                    <a:gd name="T22" fmla="*/ 604 w 336"/>
                    <a:gd name="T23" fmla="*/ 468 h 420"/>
                    <a:gd name="T24" fmla="*/ 727 w 336"/>
                    <a:gd name="T25" fmla="*/ 387 h 420"/>
                    <a:gd name="T26" fmla="*/ 780 w 336"/>
                    <a:gd name="T27" fmla="*/ 314 h 420"/>
                    <a:gd name="T28" fmla="*/ 856 w 336"/>
                    <a:gd name="T29" fmla="*/ 218 h 420"/>
                    <a:gd name="T30" fmla="*/ 981 w 336"/>
                    <a:gd name="T31" fmla="*/ 118 h 420"/>
                    <a:gd name="T32" fmla="*/ 1167 w 336"/>
                    <a:gd name="T33" fmla="*/ 55 h 420"/>
                    <a:gd name="T34" fmla="*/ 1235 w 336"/>
                    <a:gd name="T35" fmla="*/ 9 h 420"/>
                    <a:gd name="T36" fmla="*/ 1113 w 336"/>
                    <a:gd name="T37" fmla="*/ 0 h 420"/>
                    <a:gd name="T38" fmla="*/ 981 w 336"/>
                    <a:gd name="T39" fmla="*/ 18 h 420"/>
                    <a:gd name="T40" fmla="*/ 768 w 336"/>
                    <a:gd name="T41" fmla="*/ 94 h 42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36" h="420">
                      <a:moveTo>
                        <a:pt x="210" y="54"/>
                      </a:moveTo>
                      <a:lnTo>
                        <a:pt x="150" y="87"/>
                      </a:lnTo>
                      <a:lnTo>
                        <a:pt x="111" y="156"/>
                      </a:lnTo>
                      <a:lnTo>
                        <a:pt x="75" y="195"/>
                      </a:lnTo>
                      <a:lnTo>
                        <a:pt x="33" y="228"/>
                      </a:lnTo>
                      <a:lnTo>
                        <a:pt x="9" y="276"/>
                      </a:lnTo>
                      <a:lnTo>
                        <a:pt x="15" y="336"/>
                      </a:lnTo>
                      <a:lnTo>
                        <a:pt x="0" y="393"/>
                      </a:lnTo>
                      <a:lnTo>
                        <a:pt x="6" y="420"/>
                      </a:lnTo>
                      <a:lnTo>
                        <a:pt x="57" y="324"/>
                      </a:lnTo>
                      <a:lnTo>
                        <a:pt x="117" y="288"/>
                      </a:lnTo>
                      <a:lnTo>
                        <a:pt x="165" y="258"/>
                      </a:lnTo>
                      <a:lnTo>
                        <a:pt x="198" y="213"/>
                      </a:lnTo>
                      <a:lnTo>
                        <a:pt x="213" y="174"/>
                      </a:lnTo>
                      <a:lnTo>
                        <a:pt x="234" y="120"/>
                      </a:lnTo>
                      <a:lnTo>
                        <a:pt x="267" y="66"/>
                      </a:lnTo>
                      <a:lnTo>
                        <a:pt x="318" y="27"/>
                      </a:lnTo>
                      <a:lnTo>
                        <a:pt x="336" y="9"/>
                      </a:lnTo>
                      <a:lnTo>
                        <a:pt x="303" y="0"/>
                      </a:lnTo>
                      <a:lnTo>
                        <a:pt x="267" y="18"/>
                      </a:lnTo>
                      <a:lnTo>
                        <a:pt x="210" y="5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74747"/>
                    </a:gs>
                    <a:gs pos="100000">
                      <a:srgbClr val="2A2A2A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57" name="Freeform 139"/>
                <p:cNvSpPr>
                  <a:spLocks/>
                </p:cNvSpPr>
                <p:nvPr/>
              </p:nvSpPr>
              <p:spPr bwMode="auto">
                <a:xfrm>
                  <a:off x="4397" y="361"/>
                  <a:ext cx="427" cy="81"/>
                </a:xfrm>
                <a:custGeom>
                  <a:avLst/>
                  <a:gdLst>
                    <a:gd name="T0" fmla="*/ 45 w 441"/>
                    <a:gd name="T1" fmla="*/ 12 h 81"/>
                    <a:gd name="T2" fmla="*/ 88 w 441"/>
                    <a:gd name="T3" fmla="*/ 6 h 81"/>
                    <a:gd name="T4" fmla="*/ 104 w 441"/>
                    <a:gd name="T5" fmla="*/ 0 h 81"/>
                    <a:gd name="T6" fmla="*/ 126 w 441"/>
                    <a:gd name="T7" fmla="*/ 12 h 81"/>
                    <a:gd name="T8" fmla="*/ 161 w 441"/>
                    <a:gd name="T9" fmla="*/ 33 h 81"/>
                    <a:gd name="T10" fmla="*/ 175 w 441"/>
                    <a:gd name="T11" fmla="*/ 60 h 81"/>
                    <a:gd name="T12" fmla="*/ 179 w 441"/>
                    <a:gd name="T13" fmla="*/ 81 h 81"/>
                    <a:gd name="T14" fmla="*/ 161 w 441"/>
                    <a:gd name="T15" fmla="*/ 57 h 81"/>
                    <a:gd name="T16" fmla="*/ 117 w 441"/>
                    <a:gd name="T17" fmla="*/ 45 h 81"/>
                    <a:gd name="T18" fmla="*/ 59 w 441"/>
                    <a:gd name="T19" fmla="*/ 42 h 81"/>
                    <a:gd name="T20" fmla="*/ 0 w 441"/>
                    <a:gd name="T21" fmla="*/ 48 h 81"/>
                    <a:gd name="T22" fmla="*/ 62 w 441"/>
                    <a:gd name="T23" fmla="*/ 6 h 8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441" h="81">
                      <a:moveTo>
                        <a:pt x="111" y="12"/>
                      </a:moveTo>
                      <a:lnTo>
                        <a:pt x="216" y="6"/>
                      </a:lnTo>
                      <a:lnTo>
                        <a:pt x="255" y="0"/>
                      </a:lnTo>
                      <a:lnTo>
                        <a:pt x="309" y="12"/>
                      </a:lnTo>
                      <a:lnTo>
                        <a:pt x="396" y="33"/>
                      </a:lnTo>
                      <a:lnTo>
                        <a:pt x="432" y="60"/>
                      </a:lnTo>
                      <a:lnTo>
                        <a:pt x="441" y="81"/>
                      </a:lnTo>
                      <a:lnTo>
                        <a:pt x="396" y="57"/>
                      </a:lnTo>
                      <a:lnTo>
                        <a:pt x="288" y="45"/>
                      </a:lnTo>
                      <a:lnTo>
                        <a:pt x="144" y="42"/>
                      </a:lnTo>
                      <a:lnTo>
                        <a:pt x="0" y="48"/>
                      </a:lnTo>
                      <a:lnTo>
                        <a:pt x="150" y="6"/>
                      </a:lnTo>
                    </a:path>
                  </a:pathLst>
                </a:custGeom>
                <a:gradFill rotWithShape="0">
                  <a:gsLst>
                    <a:gs pos="0">
                      <a:srgbClr val="2A2A2A"/>
                    </a:gs>
                    <a:gs pos="100000">
                      <a:srgbClr val="5A5A5A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58" name="Freeform 140"/>
                <p:cNvSpPr>
                  <a:spLocks/>
                </p:cNvSpPr>
                <p:nvPr/>
              </p:nvSpPr>
              <p:spPr bwMode="auto">
                <a:xfrm>
                  <a:off x="4260" y="373"/>
                  <a:ext cx="492" cy="84"/>
                </a:xfrm>
                <a:custGeom>
                  <a:avLst/>
                  <a:gdLst>
                    <a:gd name="T0" fmla="*/ 43 w 507"/>
                    <a:gd name="T1" fmla="*/ 27 h 84"/>
                    <a:gd name="T2" fmla="*/ 88 w 507"/>
                    <a:gd name="T3" fmla="*/ 6 h 84"/>
                    <a:gd name="T4" fmla="*/ 107 w 507"/>
                    <a:gd name="T5" fmla="*/ 0 h 84"/>
                    <a:gd name="T6" fmla="*/ 153 w 507"/>
                    <a:gd name="T7" fmla="*/ 3 h 84"/>
                    <a:gd name="T8" fmla="*/ 168 w 507"/>
                    <a:gd name="T9" fmla="*/ 12 h 84"/>
                    <a:gd name="T10" fmla="*/ 194 w 507"/>
                    <a:gd name="T11" fmla="*/ 39 h 84"/>
                    <a:gd name="T12" fmla="*/ 218 w 507"/>
                    <a:gd name="T13" fmla="*/ 78 h 84"/>
                    <a:gd name="T14" fmla="*/ 201 w 507"/>
                    <a:gd name="T15" fmla="*/ 84 h 84"/>
                    <a:gd name="T16" fmla="*/ 172 w 507"/>
                    <a:gd name="T17" fmla="*/ 57 h 84"/>
                    <a:gd name="T18" fmla="*/ 113 w 507"/>
                    <a:gd name="T19" fmla="*/ 42 h 84"/>
                    <a:gd name="T20" fmla="*/ 44 w 507"/>
                    <a:gd name="T21" fmla="*/ 57 h 84"/>
                    <a:gd name="T22" fmla="*/ 0 w 507"/>
                    <a:gd name="T23" fmla="*/ 78 h 84"/>
                    <a:gd name="T24" fmla="*/ 43 w 507"/>
                    <a:gd name="T25" fmla="*/ 27 h 8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507" h="84">
                      <a:moveTo>
                        <a:pt x="96" y="27"/>
                      </a:moveTo>
                      <a:lnTo>
                        <a:pt x="204" y="6"/>
                      </a:lnTo>
                      <a:lnTo>
                        <a:pt x="246" y="0"/>
                      </a:lnTo>
                      <a:lnTo>
                        <a:pt x="354" y="3"/>
                      </a:lnTo>
                      <a:lnTo>
                        <a:pt x="390" y="12"/>
                      </a:lnTo>
                      <a:lnTo>
                        <a:pt x="447" y="39"/>
                      </a:lnTo>
                      <a:lnTo>
                        <a:pt x="507" y="78"/>
                      </a:lnTo>
                      <a:lnTo>
                        <a:pt x="465" y="84"/>
                      </a:lnTo>
                      <a:lnTo>
                        <a:pt x="396" y="57"/>
                      </a:lnTo>
                      <a:lnTo>
                        <a:pt x="261" y="42"/>
                      </a:lnTo>
                      <a:lnTo>
                        <a:pt x="99" y="57"/>
                      </a:lnTo>
                      <a:lnTo>
                        <a:pt x="0" y="78"/>
                      </a:lnTo>
                      <a:lnTo>
                        <a:pt x="96" y="2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2B2B2B"/>
                    </a:gs>
                    <a:gs pos="100000">
                      <a:srgbClr val="5C5C5C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59" name="Freeform 141"/>
                <p:cNvSpPr>
                  <a:spLocks/>
                </p:cNvSpPr>
                <p:nvPr/>
              </p:nvSpPr>
              <p:spPr bwMode="auto">
                <a:xfrm rot="-106580">
                  <a:off x="4822" y="627"/>
                  <a:ext cx="315" cy="349"/>
                </a:xfrm>
                <a:custGeom>
                  <a:avLst/>
                  <a:gdLst>
                    <a:gd name="T0" fmla="*/ 0 w 315"/>
                    <a:gd name="T1" fmla="*/ 1522 h 330"/>
                    <a:gd name="T2" fmla="*/ 12 w 315"/>
                    <a:gd name="T3" fmla="*/ 1347 h 330"/>
                    <a:gd name="T4" fmla="*/ 57 w 315"/>
                    <a:gd name="T5" fmla="*/ 1150 h 330"/>
                    <a:gd name="T6" fmla="*/ 117 w 315"/>
                    <a:gd name="T7" fmla="*/ 963 h 330"/>
                    <a:gd name="T8" fmla="*/ 165 w 315"/>
                    <a:gd name="T9" fmla="*/ 648 h 330"/>
                    <a:gd name="T10" fmla="*/ 210 w 315"/>
                    <a:gd name="T11" fmla="*/ 372 h 330"/>
                    <a:gd name="T12" fmla="*/ 225 w 315"/>
                    <a:gd name="T13" fmla="*/ 0 h 330"/>
                    <a:gd name="T14" fmla="*/ 249 w 315"/>
                    <a:gd name="T15" fmla="*/ 3 h 330"/>
                    <a:gd name="T16" fmla="*/ 276 w 315"/>
                    <a:gd name="T17" fmla="*/ 94 h 330"/>
                    <a:gd name="T18" fmla="*/ 306 w 315"/>
                    <a:gd name="T19" fmla="*/ 304 h 330"/>
                    <a:gd name="T20" fmla="*/ 315 w 315"/>
                    <a:gd name="T21" fmla="*/ 566 h 330"/>
                    <a:gd name="T22" fmla="*/ 279 w 315"/>
                    <a:gd name="T23" fmla="*/ 948 h 330"/>
                    <a:gd name="T24" fmla="*/ 138 w 315"/>
                    <a:gd name="T25" fmla="*/ 1473 h 330"/>
                    <a:gd name="T26" fmla="*/ 42 w 315"/>
                    <a:gd name="T27" fmla="*/ 1579 h 330"/>
                    <a:gd name="T28" fmla="*/ 0 w 315"/>
                    <a:gd name="T29" fmla="*/ 1522 h 33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15" h="330">
                      <a:moveTo>
                        <a:pt x="0" y="318"/>
                      </a:moveTo>
                      <a:lnTo>
                        <a:pt x="12" y="282"/>
                      </a:lnTo>
                      <a:lnTo>
                        <a:pt x="57" y="240"/>
                      </a:lnTo>
                      <a:lnTo>
                        <a:pt x="117" y="201"/>
                      </a:lnTo>
                      <a:lnTo>
                        <a:pt x="165" y="135"/>
                      </a:lnTo>
                      <a:lnTo>
                        <a:pt x="210" y="78"/>
                      </a:lnTo>
                      <a:lnTo>
                        <a:pt x="225" y="0"/>
                      </a:lnTo>
                      <a:lnTo>
                        <a:pt x="249" y="3"/>
                      </a:lnTo>
                      <a:lnTo>
                        <a:pt x="276" y="21"/>
                      </a:lnTo>
                      <a:lnTo>
                        <a:pt x="306" y="63"/>
                      </a:lnTo>
                      <a:lnTo>
                        <a:pt x="315" y="117"/>
                      </a:lnTo>
                      <a:lnTo>
                        <a:pt x="279" y="198"/>
                      </a:lnTo>
                      <a:lnTo>
                        <a:pt x="138" y="306"/>
                      </a:lnTo>
                      <a:lnTo>
                        <a:pt x="42" y="330"/>
                      </a:lnTo>
                      <a:lnTo>
                        <a:pt x="0" y="31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87878"/>
                    </a:gs>
                    <a:gs pos="100000">
                      <a:srgbClr val="4B4B4B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60" name="Freeform 142"/>
                <p:cNvSpPr>
                  <a:spLocks/>
                </p:cNvSpPr>
                <p:nvPr/>
              </p:nvSpPr>
              <p:spPr bwMode="auto">
                <a:xfrm rot="-461055">
                  <a:off x="4863" y="759"/>
                  <a:ext cx="305" cy="246"/>
                </a:xfrm>
                <a:custGeom>
                  <a:avLst/>
                  <a:gdLst>
                    <a:gd name="T0" fmla="*/ 745 w 294"/>
                    <a:gd name="T1" fmla="*/ 0 h 228"/>
                    <a:gd name="T2" fmla="*/ 824 w 294"/>
                    <a:gd name="T3" fmla="*/ 557 h 228"/>
                    <a:gd name="T4" fmla="*/ 797 w 294"/>
                    <a:gd name="T5" fmla="*/ 931 h 228"/>
                    <a:gd name="T6" fmla="*/ 546 w 294"/>
                    <a:gd name="T7" fmla="*/ 1402 h 228"/>
                    <a:gd name="T8" fmla="*/ 385 w 294"/>
                    <a:gd name="T9" fmla="*/ 1667 h 228"/>
                    <a:gd name="T10" fmla="*/ 88 w 294"/>
                    <a:gd name="T11" fmla="*/ 1911 h 228"/>
                    <a:gd name="T12" fmla="*/ 0 w 294"/>
                    <a:gd name="T13" fmla="*/ 1834 h 228"/>
                    <a:gd name="T14" fmla="*/ 9 w 294"/>
                    <a:gd name="T15" fmla="*/ 1507 h 228"/>
                    <a:gd name="T16" fmla="*/ 240 w 294"/>
                    <a:gd name="T17" fmla="*/ 1262 h 228"/>
                    <a:gd name="T18" fmla="*/ 444 w 294"/>
                    <a:gd name="T19" fmla="*/ 811 h 228"/>
                    <a:gd name="T20" fmla="*/ 662 w 294"/>
                    <a:gd name="T21" fmla="*/ 201 h 228"/>
                    <a:gd name="T22" fmla="*/ 745 w 294"/>
                    <a:gd name="T23" fmla="*/ 0 h 22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94" h="228">
                      <a:moveTo>
                        <a:pt x="267" y="0"/>
                      </a:moveTo>
                      <a:lnTo>
                        <a:pt x="294" y="66"/>
                      </a:lnTo>
                      <a:lnTo>
                        <a:pt x="285" y="111"/>
                      </a:lnTo>
                      <a:lnTo>
                        <a:pt x="195" y="168"/>
                      </a:lnTo>
                      <a:lnTo>
                        <a:pt x="138" y="198"/>
                      </a:lnTo>
                      <a:lnTo>
                        <a:pt x="33" y="228"/>
                      </a:lnTo>
                      <a:lnTo>
                        <a:pt x="0" y="219"/>
                      </a:lnTo>
                      <a:lnTo>
                        <a:pt x="9" y="180"/>
                      </a:lnTo>
                      <a:lnTo>
                        <a:pt x="87" y="150"/>
                      </a:lnTo>
                      <a:lnTo>
                        <a:pt x="159" y="96"/>
                      </a:lnTo>
                      <a:lnTo>
                        <a:pt x="237" y="24"/>
                      </a:lnTo>
                      <a:lnTo>
                        <a:pt x="26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D6D6D"/>
                    </a:gs>
                    <a:gs pos="100000">
                      <a:srgbClr val="4D4D4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61" name="Freeform 143"/>
                <p:cNvSpPr>
                  <a:spLocks/>
                </p:cNvSpPr>
                <p:nvPr/>
              </p:nvSpPr>
              <p:spPr bwMode="auto">
                <a:xfrm>
                  <a:off x="4866" y="1046"/>
                  <a:ext cx="124" cy="220"/>
                </a:xfrm>
                <a:custGeom>
                  <a:avLst/>
                  <a:gdLst>
                    <a:gd name="T0" fmla="*/ 0 w 126"/>
                    <a:gd name="T1" fmla="*/ 447 h 201"/>
                    <a:gd name="T2" fmla="*/ 6 w 126"/>
                    <a:gd name="T3" fmla="*/ 1124 h 201"/>
                    <a:gd name="T4" fmla="*/ 31 w 126"/>
                    <a:gd name="T5" fmla="*/ 1494 h 201"/>
                    <a:gd name="T6" fmla="*/ 47 w 126"/>
                    <a:gd name="T7" fmla="*/ 2134 h 201"/>
                    <a:gd name="T8" fmla="*/ 56 w 126"/>
                    <a:gd name="T9" fmla="*/ 2525 h 201"/>
                    <a:gd name="T10" fmla="*/ 77 w 126"/>
                    <a:gd name="T11" fmla="*/ 1582 h 201"/>
                    <a:gd name="T12" fmla="*/ 82 w 126"/>
                    <a:gd name="T13" fmla="*/ 525 h 201"/>
                    <a:gd name="T14" fmla="*/ 31 w 126"/>
                    <a:gd name="T15" fmla="*/ 0 h 201"/>
                    <a:gd name="T16" fmla="*/ 21 w 126"/>
                    <a:gd name="T17" fmla="*/ 109 h 201"/>
                    <a:gd name="T18" fmla="*/ 0 w 126"/>
                    <a:gd name="T19" fmla="*/ 447 h 2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26" h="201">
                      <a:moveTo>
                        <a:pt x="0" y="36"/>
                      </a:moveTo>
                      <a:lnTo>
                        <a:pt x="6" y="90"/>
                      </a:lnTo>
                      <a:lnTo>
                        <a:pt x="33" y="120"/>
                      </a:lnTo>
                      <a:lnTo>
                        <a:pt x="75" y="171"/>
                      </a:lnTo>
                      <a:lnTo>
                        <a:pt x="84" y="201"/>
                      </a:lnTo>
                      <a:lnTo>
                        <a:pt x="117" y="126"/>
                      </a:lnTo>
                      <a:lnTo>
                        <a:pt x="126" y="42"/>
                      </a:lnTo>
                      <a:lnTo>
                        <a:pt x="39" y="0"/>
                      </a:lnTo>
                      <a:lnTo>
                        <a:pt x="21" y="9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FAFAF"/>
                    </a:gs>
                    <a:gs pos="100000">
                      <a:srgbClr val="6D6D6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62" name="Freeform 144"/>
                <p:cNvSpPr>
                  <a:spLocks/>
                </p:cNvSpPr>
                <p:nvPr/>
              </p:nvSpPr>
              <p:spPr bwMode="auto">
                <a:xfrm>
                  <a:off x="4856" y="967"/>
                  <a:ext cx="128" cy="203"/>
                </a:xfrm>
                <a:custGeom>
                  <a:avLst/>
                  <a:gdLst>
                    <a:gd name="T0" fmla="*/ 6 w 135"/>
                    <a:gd name="T1" fmla="*/ 15 h 201"/>
                    <a:gd name="T2" fmla="*/ 0 w 135"/>
                    <a:gd name="T3" fmla="*/ 33 h 201"/>
                    <a:gd name="T4" fmla="*/ 9 w 135"/>
                    <a:gd name="T5" fmla="*/ 100 h 201"/>
                    <a:gd name="T6" fmla="*/ 21 w 135"/>
                    <a:gd name="T7" fmla="*/ 136 h 201"/>
                    <a:gd name="T8" fmla="*/ 24 w 135"/>
                    <a:gd name="T9" fmla="*/ 212 h 201"/>
                    <a:gd name="T10" fmla="*/ 24 w 135"/>
                    <a:gd name="T11" fmla="*/ 259 h 201"/>
                    <a:gd name="T12" fmla="*/ 28 w 135"/>
                    <a:gd name="T13" fmla="*/ 230 h 201"/>
                    <a:gd name="T14" fmla="*/ 30 w 135"/>
                    <a:gd name="T15" fmla="*/ 100 h 201"/>
                    <a:gd name="T16" fmla="*/ 25 w 135"/>
                    <a:gd name="T17" fmla="*/ 15 h 201"/>
                    <a:gd name="T18" fmla="*/ 9 w 135"/>
                    <a:gd name="T19" fmla="*/ 0 h 201"/>
                    <a:gd name="T20" fmla="*/ 6 w 135"/>
                    <a:gd name="T21" fmla="*/ 15 h 2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5" h="201">
                      <a:moveTo>
                        <a:pt x="6" y="15"/>
                      </a:moveTo>
                      <a:lnTo>
                        <a:pt x="0" y="33"/>
                      </a:lnTo>
                      <a:lnTo>
                        <a:pt x="27" y="72"/>
                      </a:lnTo>
                      <a:lnTo>
                        <a:pt x="90" y="108"/>
                      </a:lnTo>
                      <a:lnTo>
                        <a:pt x="102" y="156"/>
                      </a:lnTo>
                      <a:lnTo>
                        <a:pt x="105" y="201"/>
                      </a:lnTo>
                      <a:lnTo>
                        <a:pt x="126" y="174"/>
                      </a:lnTo>
                      <a:lnTo>
                        <a:pt x="135" y="72"/>
                      </a:lnTo>
                      <a:lnTo>
                        <a:pt x="111" y="15"/>
                      </a:lnTo>
                      <a:lnTo>
                        <a:pt x="42" y="0"/>
                      </a:lnTo>
                      <a:lnTo>
                        <a:pt x="6" y="1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FAFAF"/>
                    </a:gs>
                    <a:gs pos="100000">
                      <a:srgbClr val="6D6D6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63" name="Freeform 145"/>
                <p:cNvSpPr>
                  <a:spLocks/>
                </p:cNvSpPr>
                <p:nvPr/>
              </p:nvSpPr>
              <p:spPr bwMode="auto">
                <a:xfrm>
                  <a:off x="4967" y="824"/>
                  <a:ext cx="215" cy="397"/>
                </a:xfrm>
                <a:custGeom>
                  <a:avLst/>
                  <a:gdLst>
                    <a:gd name="T0" fmla="*/ 77 w 222"/>
                    <a:gd name="T1" fmla="*/ 0 h 402"/>
                    <a:gd name="T2" fmla="*/ 91 w 222"/>
                    <a:gd name="T3" fmla="*/ 40 h 402"/>
                    <a:gd name="T4" fmla="*/ 91 w 222"/>
                    <a:gd name="T5" fmla="*/ 89 h 402"/>
                    <a:gd name="T6" fmla="*/ 84 w 222"/>
                    <a:gd name="T7" fmla="*/ 136 h 402"/>
                    <a:gd name="T8" fmla="*/ 73 w 222"/>
                    <a:gd name="T9" fmla="*/ 157 h 402"/>
                    <a:gd name="T10" fmla="*/ 37 w 222"/>
                    <a:gd name="T11" fmla="*/ 173 h 402"/>
                    <a:gd name="T12" fmla="*/ 22 w 222"/>
                    <a:gd name="T13" fmla="*/ 204 h 402"/>
                    <a:gd name="T14" fmla="*/ 15 w 222"/>
                    <a:gd name="T15" fmla="*/ 265 h 402"/>
                    <a:gd name="T16" fmla="*/ 15 w 222"/>
                    <a:gd name="T17" fmla="*/ 281 h 402"/>
                    <a:gd name="T18" fmla="*/ 0 w 222"/>
                    <a:gd name="T19" fmla="*/ 200 h 402"/>
                    <a:gd name="T20" fmla="*/ 15 w 222"/>
                    <a:gd name="T21" fmla="*/ 147 h 402"/>
                    <a:gd name="T22" fmla="*/ 22 w 222"/>
                    <a:gd name="T23" fmla="*/ 99 h 402"/>
                    <a:gd name="T24" fmla="*/ 56 w 222"/>
                    <a:gd name="T25" fmla="*/ 40 h 402"/>
                    <a:gd name="T26" fmla="*/ 77 w 222"/>
                    <a:gd name="T27" fmla="*/ 0 h 40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22" h="402">
                      <a:moveTo>
                        <a:pt x="189" y="0"/>
                      </a:moveTo>
                      <a:lnTo>
                        <a:pt x="222" y="63"/>
                      </a:lnTo>
                      <a:lnTo>
                        <a:pt x="222" y="117"/>
                      </a:lnTo>
                      <a:lnTo>
                        <a:pt x="204" y="192"/>
                      </a:lnTo>
                      <a:lnTo>
                        <a:pt x="177" y="219"/>
                      </a:lnTo>
                      <a:lnTo>
                        <a:pt x="87" y="243"/>
                      </a:lnTo>
                      <a:lnTo>
                        <a:pt x="54" y="291"/>
                      </a:lnTo>
                      <a:lnTo>
                        <a:pt x="27" y="375"/>
                      </a:lnTo>
                      <a:lnTo>
                        <a:pt x="15" y="402"/>
                      </a:lnTo>
                      <a:lnTo>
                        <a:pt x="0" y="285"/>
                      </a:lnTo>
                      <a:lnTo>
                        <a:pt x="15" y="204"/>
                      </a:lnTo>
                      <a:lnTo>
                        <a:pt x="54" y="135"/>
                      </a:lnTo>
                      <a:lnTo>
                        <a:pt x="135" y="66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D6D6D"/>
                    </a:gs>
                    <a:gs pos="100000">
                      <a:srgbClr val="4D4D4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64" name="Freeform 146"/>
                <p:cNvSpPr>
                  <a:spLocks/>
                </p:cNvSpPr>
                <p:nvPr/>
              </p:nvSpPr>
              <p:spPr bwMode="auto">
                <a:xfrm>
                  <a:off x="4962" y="824"/>
                  <a:ext cx="189" cy="258"/>
                </a:xfrm>
                <a:custGeom>
                  <a:avLst/>
                  <a:gdLst>
                    <a:gd name="T0" fmla="*/ 284 w 186"/>
                    <a:gd name="T1" fmla="*/ 6 h 243"/>
                    <a:gd name="T2" fmla="*/ 289 w 186"/>
                    <a:gd name="T3" fmla="*/ 307 h 243"/>
                    <a:gd name="T4" fmla="*/ 279 w 186"/>
                    <a:gd name="T5" fmla="*/ 521 h 243"/>
                    <a:gd name="T6" fmla="*/ 230 w 186"/>
                    <a:gd name="T7" fmla="*/ 791 h 243"/>
                    <a:gd name="T8" fmla="*/ 76 w 186"/>
                    <a:gd name="T9" fmla="*/ 965 h 243"/>
                    <a:gd name="T10" fmla="*/ 18 w 186"/>
                    <a:gd name="T11" fmla="*/ 1186 h 243"/>
                    <a:gd name="T12" fmla="*/ 0 w 186"/>
                    <a:gd name="T13" fmla="*/ 1302 h 243"/>
                    <a:gd name="T14" fmla="*/ 3 w 186"/>
                    <a:gd name="T15" fmla="*/ 803 h 243"/>
                    <a:gd name="T16" fmla="*/ 82 w 186"/>
                    <a:gd name="T17" fmla="*/ 553 h 243"/>
                    <a:gd name="T18" fmla="*/ 209 w 186"/>
                    <a:gd name="T19" fmla="*/ 289 h 243"/>
                    <a:gd name="T20" fmla="*/ 251 w 186"/>
                    <a:gd name="T21" fmla="*/ 0 h 243"/>
                    <a:gd name="T22" fmla="*/ 284 w 186"/>
                    <a:gd name="T23" fmla="*/ 6 h 24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86" h="243">
                      <a:moveTo>
                        <a:pt x="183" y="6"/>
                      </a:moveTo>
                      <a:lnTo>
                        <a:pt x="186" y="57"/>
                      </a:lnTo>
                      <a:lnTo>
                        <a:pt x="180" y="96"/>
                      </a:lnTo>
                      <a:lnTo>
                        <a:pt x="147" y="147"/>
                      </a:lnTo>
                      <a:lnTo>
                        <a:pt x="48" y="180"/>
                      </a:lnTo>
                      <a:lnTo>
                        <a:pt x="18" y="222"/>
                      </a:lnTo>
                      <a:lnTo>
                        <a:pt x="0" y="243"/>
                      </a:lnTo>
                      <a:lnTo>
                        <a:pt x="3" y="150"/>
                      </a:lnTo>
                      <a:lnTo>
                        <a:pt x="54" y="102"/>
                      </a:lnTo>
                      <a:lnTo>
                        <a:pt x="135" y="54"/>
                      </a:lnTo>
                      <a:lnTo>
                        <a:pt x="159" y="0"/>
                      </a:lnTo>
                      <a:lnTo>
                        <a:pt x="183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96969"/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65" name="Freeform 147"/>
                <p:cNvSpPr>
                  <a:spLocks/>
                </p:cNvSpPr>
                <p:nvPr/>
              </p:nvSpPr>
              <p:spPr bwMode="auto">
                <a:xfrm>
                  <a:off x="4330" y="839"/>
                  <a:ext cx="422" cy="146"/>
                </a:xfrm>
                <a:custGeom>
                  <a:avLst/>
                  <a:gdLst>
                    <a:gd name="T0" fmla="*/ 34 w 435"/>
                    <a:gd name="T1" fmla="*/ 83 h 147"/>
                    <a:gd name="T2" fmla="*/ 48 w 435"/>
                    <a:gd name="T3" fmla="*/ 107 h 147"/>
                    <a:gd name="T4" fmla="*/ 69 w 435"/>
                    <a:gd name="T5" fmla="*/ 119 h 147"/>
                    <a:gd name="T6" fmla="*/ 89 w 435"/>
                    <a:gd name="T7" fmla="*/ 110 h 147"/>
                    <a:gd name="T8" fmla="*/ 114 w 435"/>
                    <a:gd name="T9" fmla="*/ 74 h 147"/>
                    <a:gd name="T10" fmla="*/ 130 w 435"/>
                    <a:gd name="T11" fmla="*/ 73 h 147"/>
                    <a:gd name="T12" fmla="*/ 169 w 435"/>
                    <a:gd name="T13" fmla="*/ 73 h 147"/>
                    <a:gd name="T14" fmla="*/ 186 w 435"/>
                    <a:gd name="T15" fmla="*/ 73 h 147"/>
                    <a:gd name="T16" fmla="*/ 170 w 435"/>
                    <a:gd name="T17" fmla="*/ 48 h 147"/>
                    <a:gd name="T18" fmla="*/ 129 w 435"/>
                    <a:gd name="T19" fmla="*/ 24 h 147"/>
                    <a:gd name="T20" fmla="*/ 93 w 435"/>
                    <a:gd name="T21" fmla="*/ 48 h 147"/>
                    <a:gd name="T22" fmla="*/ 71 w 435"/>
                    <a:gd name="T23" fmla="*/ 54 h 147"/>
                    <a:gd name="T24" fmla="*/ 34 w 435"/>
                    <a:gd name="T25" fmla="*/ 33 h 147"/>
                    <a:gd name="T26" fmla="*/ 0 w 435"/>
                    <a:gd name="T27" fmla="*/ 0 h 147"/>
                    <a:gd name="T28" fmla="*/ 41 w 435"/>
                    <a:gd name="T29" fmla="*/ 83 h 147"/>
                    <a:gd name="T30" fmla="*/ 49 w 435"/>
                    <a:gd name="T31" fmla="*/ 101 h 14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435" h="147">
                      <a:moveTo>
                        <a:pt x="75" y="111"/>
                      </a:moveTo>
                      <a:lnTo>
                        <a:pt x="114" y="135"/>
                      </a:lnTo>
                      <a:lnTo>
                        <a:pt x="159" y="147"/>
                      </a:lnTo>
                      <a:lnTo>
                        <a:pt x="207" y="138"/>
                      </a:lnTo>
                      <a:lnTo>
                        <a:pt x="270" y="102"/>
                      </a:lnTo>
                      <a:lnTo>
                        <a:pt x="303" y="81"/>
                      </a:lnTo>
                      <a:lnTo>
                        <a:pt x="393" y="78"/>
                      </a:lnTo>
                      <a:lnTo>
                        <a:pt x="435" y="90"/>
                      </a:lnTo>
                      <a:lnTo>
                        <a:pt x="396" y="48"/>
                      </a:lnTo>
                      <a:lnTo>
                        <a:pt x="300" y="24"/>
                      </a:lnTo>
                      <a:lnTo>
                        <a:pt x="216" y="48"/>
                      </a:lnTo>
                      <a:lnTo>
                        <a:pt x="165" y="54"/>
                      </a:lnTo>
                      <a:lnTo>
                        <a:pt x="75" y="33"/>
                      </a:lnTo>
                      <a:lnTo>
                        <a:pt x="0" y="0"/>
                      </a:lnTo>
                      <a:lnTo>
                        <a:pt x="93" y="111"/>
                      </a:lnTo>
                      <a:lnTo>
                        <a:pt x="117" y="129"/>
                      </a:lnTo>
                    </a:path>
                  </a:pathLst>
                </a:custGeom>
                <a:gradFill rotWithShape="0">
                  <a:gsLst>
                    <a:gs pos="0">
                      <a:srgbClr val="5D5D5D"/>
                    </a:gs>
                    <a:gs pos="100000">
                      <a:srgbClr val="777777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66" name="Freeform 148"/>
                <p:cNvSpPr>
                  <a:spLocks/>
                </p:cNvSpPr>
                <p:nvPr/>
              </p:nvSpPr>
              <p:spPr bwMode="auto">
                <a:xfrm rot="-280725">
                  <a:off x="4161" y="548"/>
                  <a:ext cx="334" cy="386"/>
                </a:xfrm>
                <a:custGeom>
                  <a:avLst/>
                  <a:gdLst>
                    <a:gd name="T0" fmla="*/ 1 w 465"/>
                    <a:gd name="T1" fmla="*/ 1 h 537"/>
                    <a:gd name="T2" fmla="*/ 1 w 465"/>
                    <a:gd name="T3" fmla="*/ 1 h 537"/>
                    <a:gd name="T4" fmla="*/ 0 w 465"/>
                    <a:gd name="T5" fmla="*/ 1 h 537"/>
                    <a:gd name="T6" fmla="*/ 1 w 465"/>
                    <a:gd name="T7" fmla="*/ 1 h 537"/>
                    <a:gd name="T8" fmla="*/ 1 w 465"/>
                    <a:gd name="T9" fmla="*/ 1 h 537"/>
                    <a:gd name="T10" fmla="*/ 1 w 465"/>
                    <a:gd name="T11" fmla="*/ 1 h 537"/>
                    <a:gd name="T12" fmla="*/ 1 w 465"/>
                    <a:gd name="T13" fmla="*/ 1 h 537"/>
                    <a:gd name="T14" fmla="*/ 1 w 465"/>
                    <a:gd name="T15" fmla="*/ 1 h 537"/>
                    <a:gd name="T16" fmla="*/ 1 w 465"/>
                    <a:gd name="T17" fmla="*/ 1 h 537"/>
                    <a:gd name="T18" fmla="*/ 1 w 465"/>
                    <a:gd name="T19" fmla="*/ 1 h 537"/>
                    <a:gd name="T20" fmla="*/ 1 w 465"/>
                    <a:gd name="T21" fmla="*/ 1 h 537"/>
                    <a:gd name="T22" fmla="*/ 1 w 465"/>
                    <a:gd name="T23" fmla="*/ 1 h 537"/>
                    <a:gd name="T24" fmla="*/ 1 w 465"/>
                    <a:gd name="T25" fmla="*/ 1 h 537"/>
                    <a:gd name="T26" fmla="*/ 1 w 465"/>
                    <a:gd name="T27" fmla="*/ 1 h 537"/>
                    <a:gd name="T28" fmla="*/ 1 w 465"/>
                    <a:gd name="T29" fmla="*/ 1 h 537"/>
                    <a:gd name="T30" fmla="*/ 1 w 465"/>
                    <a:gd name="T31" fmla="*/ 1 h 537"/>
                    <a:gd name="T32" fmla="*/ 1 w 465"/>
                    <a:gd name="T33" fmla="*/ 1 h 537"/>
                    <a:gd name="T34" fmla="*/ 1 w 465"/>
                    <a:gd name="T35" fmla="*/ 1 h 537"/>
                    <a:gd name="T36" fmla="*/ 1 w 465"/>
                    <a:gd name="T37" fmla="*/ 1 h 537"/>
                    <a:gd name="T38" fmla="*/ 1 w 465"/>
                    <a:gd name="T39" fmla="*/ 0 h 537"/>
                    <a:gd name="T40" fmla="*/ 1 w 465"/>
                    <a:gd name="T41" fmla="*/ 1 h 537"/>
                    <a:gd name="T42" fmla="*/ 1 w 465"/>
                    <a:gd name="T43" fmla="*/ 1 h 537"/>
                    <a:gd name="T44" fmla="*/ 1 w 465"/>
                    <a:gd name="T45" fmla="*/ 1 h 537"/>
                    <a:gd name="T46" fmla="*/ 1 w 465"/>
                    <a:gd name="T47" fmla="*/ 1 h 537"/>
                    <a:gd name="T48" fmla="*/ 1 w 465"/>
                    <a:gd name="T49" fmla="*/ 1 h 537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465" h="537">
                      <a:moveTo>
                        <a:pt x="93" y="78"/>
                      </a:moveTo>
                      <a:lnTo>
                        <a:pt x="30" y="138"/>
                      </a:lnTo>
                      <a:lnTo>
                        <a:pt x="0" y="228"/>
                      </a:lnTo>
                      <a:lnTo>
                        <a:pt x="6" y="306"/>
                      </a:lnTo>
                      <a:lnTo>
                        <a:pt x="39" y="372"/>
                      </a:lnTo>
                      <a:lnTo>
                        <a:pt x="177" y="498"/>
                      </a:lnTo>
                      <a:lnTo>
                        <a:pt x="294" y="531"/>
                      </a:lnTo>
                      <a:lnTo>
                        <a:pt x="396" y="537"/>
                      </a:lnTo>
                      <a:lnTo>
                        <a:pt x="462" y="513"/>
                      </a:lnTo>
                      <a:lnTo>
                        <a:pt x="465" y="495"/>
                      </a:lnTo>
                      <a:lnTo>
                        <a:pt x="438" y="492"/>
                      </a:lnTo>
                      <a:lnTo>
                        <a:pt x="351" y="483"/>
                      </a:lnTo>
                      <a:lnTo>
                        <a:pt x="237" y="420"/>
                      </a:lnTo>
                      <a:lnTo>
                        <a:pt x="168" y="342"/>
                      </a:lnTo>
                      <a:lnTo>
                        <a:pt x="135" y="270"/>
                      </a:lnTo>
                      <a:lnTo>
                        <a:pt x="135" y="156"/>
                      </a:lnTo>
                      <a:lnTo>
                        <a:pt x="156" y="93"/>
                      </a:lnTo>
                      <a:lnTo>
                        <a:pt x="195" y="45"/>
                      </a:lnTo>
                      <a:lnTo>
                        <a:pt x="237" y="21"/>
                      </a:lnTo>
                      <a:lnTo>
                        <a:pt x="246" y="0"/>
                      </a:lnTo>
                      <a:lnTo>
                        <a:pt x="225" y="3"/>
                      </a:lnTo>
                      <a:lnTo>
                        <a:pt x="192" y="9"/>
                      </a:lnTo>
                      <a:lnTo>
                        <a:pt x="147" y="18"/>
                      </a:lnTo>
                      <a:lnTo>
                        <a:pt x="108" y="48"/>
                      </a:lnTo>
                      <a:lnTo>
                        <a:pt x="93" y="7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A4A4A"/>
                    </a:gs>
                    <a:gs pos="100000">
                      <a:srgbClr val="63636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67" name="Freeform 149"/>
                <p:cNvSpPr>
                  <a:spLocks/>
                </p:cNvSpPr>
                <p:nvPr/>
              </p:nvSpPr>
              <p:spPr bwMode="auto">
                <a:xfrm>
                  <a:off x="3840" y="919"/>
                  <a:ext cx="66" cy="225"/>
                </a:xfrm>
                <a:custGeom>
                  <a:avLst/>
                  <a:gdLst>
                    <a:gd name="T0" fmla="*/ 8210 w 54"/>
                    <a:gd name="T1" fmla="*/ 0 h 213"/>
                    <a:gd name="T2" fmla="*/ 5989 w 54"/>
                    <a:gd name="T3" fmla="*/ 296 h 213"/>
                    <a:gd name="T4" fmla="*/ 1608 w 54"/>
                    <a:gd name="T5" fmla="*/ 488 h 213"/>
                    <a:gd name="T6" fmla="*/ 0 w 54"/>
                    <a:gd name="T7" fmla="*/ 714 h 213"/>
                    <a:gd name="T8" fmla="*/ 1608 w 54"/>
                    <a:gd name="T9" fmla="*/ 848 h 213"/>
                    <a:gd name="T10" fmla="*/ 9014 w 54"/>
                    <a:gd name="T11" fmla="*/ 991 h 213"/>
                    <a:gd name="T12" fmla="*/ 14961 w 54"/>
                    <a:gd name="T13" fmla="*/ 774 h 213"/>
                    <a:gd name="T14" fmla="*/ 13365 w 54"/>
                    <a:gd name="T15" fmla="*/ 296 h 213"/>
                    <a:gd name="T16" fmla="*/ 9014 w 54"/>
                    <a:gd name="T17" fmla="*/ 153 h 213"/>
                    <a:gd name="T18" fmla="*/ 8210 w 54"/>
                    <a:gd name="T19" fmla="*/ 0 h 2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4" h="213">
                      <a:moveTo>
                        <a:pt x="30" y="0"/>
                      </a:moveTo>
                      <a:lnTo>
                        <a:pt x="21" y="63"/>
                      </a:lnTo>
                      <a:lnTo>
                        <a:pt x="6" y="105"/>
                      </a:lnTo>
                      <a:lnTo>
                        <a:pt x="0" y="153"/>
                      </a:lnTo>
                      <a:lnTo>
                        <a:pt x="6" y="183"/>
                      </a:lnTo>
                      <a:lnTo>
                        <a:pt x="33" y="213"/>
                      </a:lnTo>
                      <a:lnTo>
                        <a:pt x="54" y="168"/>
                      </a:lnTo>
                      <a:lnTo>
                        <a:pt x="48" y="63"/>
                      </a:lnTo>
                      <a:lnTo>
                        <a:pt x="33" y="33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74747"/>
                    </a:gs>
                    <a:gs pos="100000">
                      <a:srgbClr val="35353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68" name="Freeform 150"/>
                <p:cNvSpPr>
                  <a:spLocks/>
                </p:cNvSpPr>
                <p:nvPr/>
              </p:nvSpPr>
              <p:spPr bwMode="auto">
                <a:xfrm>
                  <a:off x="3990" y="685"/>
                  <a:ext cx="188" cy="208"/>
                </a:xfrm>
                <a:custGeom>
                  <a:avLst/>
                  <a:gdLst>
                    <a:gd name="T0" fmla="*/ 232 w 174"/>
                    <a:gd name="T1" fmla="*/ 510 h 201"/>
                    <a:gd name="T2" fmla="*/ 809 w 174"/>
                    <a:gd name="T3" fmla="*/ 329 h 201"/>
                    <a:gd name="T4" fmla="*/ 1036 w 174"/>
                    <a:gd name="T5" fmla="*/ 329 h 201"/>
                    <a:gd name="T6" fmla="*/ 1518 w 174"/>
                    <a:gd name="T7" fmla="*/ 402 h 201"/>
                    <a:gd name="T8" fmla="*/ 1153 w 174"/>
                    <a:gd name="T9" fmla="*/ 226 h 201"/>
                    <a:gd name="T10" fmla="*/ 1189 w 174"/>
                    <a:gd name="T11" fmla="*/ 54 h 201"/>
                    <a:gd name="T12" fmla="*/ 1005 w 174"/>
                    <a:gd name="T13" fmla="*/ 0 h 201"/>
                    <a:gd name="T14" fmla="*/ 548 w 174"/>
                    <a:gd name="T15" fmla="*/ 259 h 201"/>
                    <a:gd name="T16" fmla="*/ 184 w 174"/>
                    <a:gd name="T17" fmla="*/ 451 h 201"/>
                    <a:gd name="T18" fmla="*/ 0 w 174"/>
                    <a:gd name="T19" fmla="*/ 524 h 201"/>
                    <a:gd name="T20" fmla="*/ 506 w 174"/>
                    <a:gd name="T21" fmla="*/ 451 h 2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4" h="201">
                      <a:moveTo>
                        <a:pt x="27" y="195"/>
                      </a:moveTo>
                      <a:lnTo>
                        <a:pt x="93" y="126"/>
                      </a:lnTo>
                      <a:lnTo>
                        <a:pt x="120" y="126"/>
                      </a:lnTo>
                      <a:lnTo>
                        <a:pt x="174" y="153"/>
                      </a:lnTo>
                      <a:lnTo>
                        <a:pt x="132" y="87"/>
                      </a:lnTo>
                      <a:lnTo>
                        <a:pt x="135" y="21"/>
                      </a:lnTo>
                      <a:lnTo>
                        <a:pt x="114" y="0"/>
                      </a:lnTo>
                      <a:lnTo>
                        <a:pt x="63" y="99"/>
                      </a:lnTo>
                      <a:lnTo>
                        <a:pt x="21" y="174"/>
                      </a:lnTo>
                      <a:lnTo>
                        <a:pt x="0" y="201"/>
                      </a:lnTo>
                      <a:lnTo>
                        <a:pt x="57" y="174"/>
                      </a:lnTo>
                    </a:path>
                  </a:pathLst>
                </a:custGeom>
                <a:gradFill rotWithShape="0">
                  <a:gsLst>
                    <a:gs pos="0">
                      <a:srgbClr val="494949"/>
                    </a:gs>
                    <a:gs pos="100000">
                      <a:srgbClr val="CECECE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69" name="Freeform 151"/>
                <p:cNvSpPr>
                  <a:spLocks/>
                </p:cNvSpPr>
                <p:nvPr/>
              </p:nvSpPr>
              <p:spPr bwMode="auto">
                <a:xfrm>
                  <a:off x="3873" y="625"/>
                  <a:ext cx="248" cy="380"/>
                </a:xfrm>
                <a:custGeom>
                  <a:avLst/>
                  <a:gdLst>
                    <a:gd name="T0" fmla="*/ 21809 w 210"/>
                    <a:gd name="T1" fmla="*/ 160 h 372"/>
                    <a:gd name="T2" fmla="*/ 18017 w 210"/>
                    <a:gd name="T3" fmla="*/ 264 h 372"/>
                    <a:gd name="T4" fmla="*/ 13336 w 210"/>
                    <a:gd name="T5" fmla="*/ 412 h 372"/>
                    <a:gd name="T6" fmla="*/ 9494 w 210"/>
                    <a:gd name="T7" fmla="*/ 528 h 372"/>
                    <a:gd name="T8" fmla="*/ 5333 w 210"/>
                    <a:gd name="T9" fmla="*/ 565 h 372"/>
                    <a:gd name="T10" fmla="*/ 2883 w 210"/>
                    <a:gd name="T11" fmla="*/ 611 h 372"/>
                    <a:gd name="T12" fmla="*/ 354 w 210"/>
                    <a:gd name="T13" fmla="*/ 674 h 372"/>
                    <a:gd name="T14" fmla="*/ 0 w 210"/>
                    <a:gd name="T15" fmla="*/ 528 h 372"/>
                    <a:gd name="T16" fmla="*/ 354 w 210"/>
                    <a:gd name="T17" fmla="*/ 407 h 372"/>
                    <a:gd name="T18" fmla="*/ 2510 w 210"/>
                    <a:gd name="T19" fmla="*/ 300 h 372"/>
                    <a:gd name="T20" fmla="*/ 4511 w 210"/>
                    <a:gd name="T21" fmla="*/ 243 h 372"/>
                    <a:gd name="T22" fmla="*/ 8784 w 210"/>
                    <a:gd name="T23" fmla="*/ 171 h 372"/>
                    <a:gd name="T24" fmla="*/ 15805 w 210"/>
                    <a:gd name="T25" fmla="*/ 106 h 372"/>
                    <a:gd name="T26" fmla="*/ 19068 w 210"/>
                    <a:gd name="T27" fmla="*/ 18 h 372"/>
                    <a:gd name="T28" fmla="*/ 22142 w 210"/>
                    <a:gd name="T29" fmla="*/ 0 h 372"/>
                    <a:gd name="T30" fmla="*/ 22142 w 210"/>
                    <a:gd name="T31" fmla="*/ 76 h 372"/>
                    <a:gd name="T32" fmla="*/ 21809 w 210"/>
                    <a:gd name="T33" fmla="*/ 160 h 3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10" h="372">
                      <a:moveTo>
                        <a:pt x="207" y="90"/>
                      </a:moveTo>
                      <a:lnTo>
                        <a:pt x="171" y="147"/>
                      </a:lnTo>
                      <a:lnTo>
                        <a:pt x="126" y="228"/>
                      </a:lnTo>
                      <a:lnTo>
                        <a:pt x="90" y="291"/>
                      </a:lnTo>
                      <a:lnTo>
                        <a:pt x="51" y="312"/>
                      </a:lnTo>
                      <a:lnTo>
                        <a:pt x="27" y="336"/>
                      </a:lnTo>
                      <a:lnTo>
                        <a:pt x="3" y="372"/>
                      </a:lnTo>
                      <a:lnTo>
                        <a:pt x="0" y="291"/>
                      </a:lnTo>
                      <a:lnTo>
                        <a:pt x="3" y="225"/>
                      </a:lnTo>
                      <a:lnTo>
                        <a:pt x="24" y="165"/>
                      </a:lnTo>
                      <a:lnTo>
                        <a:pt x="42" y="135"/>
                      </a:lnTo>
                      <a:lnTo>
                        <a:pt x="84" y="96"/>
                      </a:lnTo>
                      <a:lnTo>
                        <a:pt x="150" y="60"/>
                      </a:lnTo>
                      <a:lnTo>
                        <a:pt x="180" y="18"/>
                      </a:lnTo>
                      <a:lnTo>
                        <a:pt x="210" y="0"/>
                      </a:lnTo>
                      <a:lnTo>
                        <a:pt x="210" y="45"/>
                      </a:lnTo>
                      <a:lnTo>
                        <a:pt x="207" y="9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333333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408" name="Freeform 152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5" y="548"/>
                  <a:ext cx="378" cy="412"/>
                </a:xfrm>
                <a:custGeom>
                  <a:avLst/>
                  <a:gdLst>
                    <a:gd name="T0" fmla="*/ 21 w 390"/>
                    <a:gd name="T1" fmla="*/ 54 h 417"/>
                    <a:gd name="T2" fmla="*/ 0 w 390"/>
                    <a:gd name="T3" fmla="*/ 114 h 417"/>
                    <a:gd name="T4" fmla="*/ 6 w 390"/>
                    <a:gd name="T5" fmla="*/ 189 h 417"/>
                    <a:gd name="T6" fmla="*/ 27 w 390"/>
                    <a:gd name="T7" fmla="*/ 243 h 417"/>
                    <a:gd name="T8" fmla="*/ 78 w 390"/>
                    <a:gd name="T9" fmla="*/ 297 h 417"/>
                    <a:gd name="T10" fmla="*/ 165 w 390"/>
                    <a:gd name="T11" fmla="*/ 378 h 417"/>
                    <a:gd name="T12" fmla="*/ 240 w 390"/>
                    <a:gd name="T13" fmla="*/ 414 h 417"/>
                    <a:gd name="T14" fmla="*/ 279 w 390"/>
                    <a:gd name="T15" fmla="*/ 417 h 417"/>
                    <a:gd name="T16" fmla="*/ 315 w 390"/>
                    <a:gd name="T17" fmla="*/ 414 h 417"/>
                    <a:gd name="T18" fmla="*/ 384 w 390"/>
                    <a:gd name="T19" fmla="*/ 396 h 417"/>
                    <a:gd name="T20" fmla="*/ 390 w 390"/>
                    <a:gd name="T21" fmla="*/ 375 h 417"/>
                    <a:gd name="T22" fmla="*/ 348 w 390"/>
                    <a:gd name="T23" fmla="*/ 378 h 417"/>
                    <a:gd name="T24" fmla="*/ 294 w 390"/>
                    <a:gd name="T25" fmla="*/ 378 h 417"/>
                    <a:gd name="T26" fmla="*/ 231 w 390"/>
                    <a:gd name="T27" fmla="*/ 354 h 417"/>
                    <a:gd name="T28" fmla="*/ 162 w 390"/>
                    <a:gd name="T29" fmla="*/ 297 h 417"/>
                    <a:gd name="T30" fmla="*/ 96 w 390"/>
                    <a:gd name="T31" fmla="*/ 228 h 417"/>
                    <a:gd name="T32" fmla="*/ 78 w 390"/>
                    <a:gd name="T33" fmla="*/ 165 h 417"/>
                    <a:gd name="T34" fmla="*/ 78 w 390"/>
                    <a:gd name="T35" fmla="*/ 111 h 417"/>
                    <a:gd name="T36" fmla="*/ 78 w 390"/>
                    <a:gd name="T37" fmla="*/ 63 h 417"/>
                    <a:gd name="T38" fmla="*/ 93 w 390"/>
                    <a:gd name="T39" fmla="*/ 27 h 417"/>
                    <a:gd name="T40" fmla="*/ 105 w 390"/>
                    <a:gd name="T41" fmla="*/ 0 h 417"/>
                    <a:gd name="T42" fmla="*/ 63 w 390"/>
                    <a:gd name="T43" fmla="*/ 18 h 417"/>
                    <a:gd name="T44" fmla="*/ 21 w 390"/>
                    <a:gd name="T45" fmla="*/ 54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90" h="417">
                      <a:moveTo>
                        <a:pt x="21" y="54"/>
                      </a:moveTo>
                      <a:lnTo>
                        <a:pt x="0" y="114"/>
                      </a:lnTo>
                      <a:lnTo>
                        <a:pt x="6" y="189"/>
                      </a:lnTo>
                      <a:lnTo>
                        <a:pt x="27" y="243"/>
                      </a:lnTo>
                      <a:lnTo>
                        <a:pt x="78" y="297"/>
                      </a:lnTo>
                      <a:lnTo>
                        <a:pt x="165" y="378"/>
                      </a:lnTo>
                      <a:lnTo>
                        <a:pt x="240" y="414"/>
                      </a:lnTo>
                      <a:lnTo>
                        <a:pt x="279" y="417"/>
                      </a:lnTo>
                      <a:lnTo>
                        <a:pt x="315" y="414"/>
                      </a:lnTo>
                      <a:lnTo>
                        <a:pt x="384" y="396"/>
                      </a:lnTo>
                      <a:lnTo>
                        <a:pt x="390" y="375"/>
                      </a:lnTo>
                      <a:lnTo>
                        <a:pt x="348" y="378"/>
                      </a:lnTo>
                      <a:lnTo>
                        <a:pt x="294" y="378"/>
                      </a:lnTo>
                      <a:lnTo>
                        <a:pt x="231" y="354"/>
                      </a:lnTo>
                      <a:lnTo>
                        <a:pt x="162" y="297"/>
                      </a:lnTo>
                      <a:lnTo>
                        <a:pt x="96" y="228"/>
                      </a:lnTo>
                      <a:lnTo>
                        <a:pt x="78" y="165"/>
                      </a:lnTo>
                      <a:lnTo>
                        <a:pt x="78" y="111"/>
                      </a:lnTo>
                      <a:lnTo>
                        <a:pt x="78" y="63"/>
                      </a:lnTo>
                      <a:lnTo>
                        <a:pt x="93" y="27"/>
                      </a:lnTo>
                      <a:lnTo>
                        <a:pt x="105" y="0"/>
                      </a:lnTo>
                      <a:lnTo>
                        <a:pt x="63" y="18"/>
                      </a:lnTo>
                      <a:lnTo>
                        <a:pt x="21" y="5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2">
                        <a:gamma/>
                        <a:shade val="39216"/>
                        <a:invGamma/>
                      </a:schemeClr>
                    </a:gs>
                    <a:gs pos="100000">
                      <a:schemeClr val="bg2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9271" name="Freeform 153"/>
                <p:cNvSpPr>
                  <a:spLocks/>
                </p:cNvSpPr>
                <p:nvPr/>
              </p:nvSpPr>
              <p:spPr bwMode="auto">
                <a:xfrm>
                  <a:off x="4188" y="396"/>
                  <a:ext cx="535" cy="117"/>
                </a:xfrm>
                <a:custGeom>
                  <a:avLst/>
                  <a:gdLst>
                    <a:gd name="T0" fmla="*/ 3 w 552"/>
                    <a:gd name="T1" fmla="*/ 114 h 117"/>
                    <a:gd name="T2" fmla="*/ 0 w 552"/>
                    <a:gd name="T3" fmla="*/ 84 h 117"/>
                    <a:gd name="T4" fmla="*/ 16 w 552"/>
                    <a:gd name="T5" fmla="*/ 39 h 117"/>
                    <a:gd name="T6" fmla="*/ 44 w 552"/>
                    <a:gd name="T7" fmla="*/ 15 h 117"/>
                    <a:gd name="T8" fmla="*/ 67 w 552"/>
                    <a:gd name="T9" fmla="*/ 15 h 117"/>
                    <a:gd name="T10" fmla="*/ 77 w 552"/>
                    <a:gd name="T11" fmla="*/ 6 h 117"/>
                    <a:gd name="T12" fmla="*/ 141 w 552"/>
                    <a:gd name="T13" fmla="*/ 0 h 117"/>
                    <a:gd name="T14" fmla="*/ 166 w 552"/>
                    <a:gd name="T15" fmla="*/ 18 h 117"/>
                    <a:gd name="T16" fmla="*/ 204 w 552"/>
                    <a:gd name="T17" fmla="*/ 39 h 117"/>
                    <a:gd name="T18" fmla="*/ 222 w 552"/>
                    <a:gd name="T19" fmla="*/ 81 h 117"/>
                    <a:gd name="T20" fmla="*/ 230 w 552"/>
                    <a:gd name="T21" fmla="*/ 117 h 117"/>
                    <a:gd name="T22" fmla="*/ 185 w 552"/>
                    <a:gd name="T23" fmla="*/ 57 h 117"/>
                    <a:gd name="T24" fmla="*/ 145 w 552"/>
                    <a:gd name="T25" fmla="*/ 48 h 117"/>
                    <a:gd name="T26" fmla="*/ 97 w 552"/>
                    <a:gd name="T27" fmla="*/ 51 h 117"/>
                    <a:gd name="T28" fmla="*/ 46 w 552"/>
                    <a:gd name="T29" fmla="*/ 72 h 117"/>
                    <a:gd name="T30" fmla="*/ 24 w 552"/>
                    <a:gd name="T31" fmla="*/ 84 h 117"/>
                    <a:gd name="T32" fmla="*/ 3 w 552"/>
                    <a:gd name="T33" fmla="*/ 114 h 11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552" h="117">
                      <a:moveTo>
                        <a:pt x="3" y="114"/>
                      </a:moveTo>
                      <a:lnTo>
                        <a:pt x="0" y="84"/>
                      </a:lnTo>
                      <a:lnTo>
                        <a:pt x="21" y="39"/>
                      </a:lnTo>
                      <a:lnTo>
                        <a:pt x="105" y="15"/>
                      </a:lnTo>
                      <a:lnTo>
                        <a:pt x="159" y="15"/>
                      </a:lnTo>
                      <a:lnTo>
                        <a:pt x="186" y="6"/>
                      </a:lnTo>
                      <a:lnTo>
                        <a:pt x="339" y="0"/>
                      </a:lnTo>
                      <a:lnTo>
                        <a:pt x="399" y="18"/>
                      </a:lnTo>
                      <a:lnTo>
                        <a:pt x="489" y="39"/>
                      </a:lnTo>
                      <a:lnTo>
                        <a:pt x="531" y="81"/>
                      </a:lnTo>
                      <a:lnTo>
                        <a:pt x="552" y="117"/>
                      </a:lnTo>
                      <a:lnTo>
                        <a:pt x="444" y="57"/>
                      </a:lnTo>
                      <a:lnTo>
                        <a:pt x="348" y="48"/>
                      </a:lnTo>
                      <a:lnTo>
                        <a:pt x="231" y="51"/>
                      </a:lnTo>
                      <a:lnTo>
                        <a:pt x="111" y="72"/>
                      </a:lnTo>
                      <a:lnTo>
                        <a:pt x="57" y="84"/>
                      </a:lnTo>
                      <a:lnTo>
                        <a:pt x="3" y="11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282828"/>
                    </a:gs>
                    <a:gs pos="100000">
                      <a:srgbClr val="5C5C5C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72" name="Freeform 154"/>
                <p:cNvSpPr>
                  <a:spLocks/>
                </p:cNvSpPr>
                <p:nvPr/>
              </p:nvSpPr>
              <p:spPr bwMode="auto">
                <a:xfrm>
                  <a:off x="4088" y="439"/>
                  <a:ext cx="664" cy="210"/>
                </a:xfrm>
                <a:custGeom>
                  <a:avLst/>
                  <a:gdLst>
                    <a:gd name="T0" fmla="*/ 23 w 684"/>
                    <a:gd name="T1" fmla="*/ 56 h 213"/>
                    <a:gd name="T2" fmla="*/ 51 w 684"/>
                    <a:gd name="T3" fmla="*/ 35 h 213"/>
                    <a:gd name="T4" fmla="*/ 61 w 684"/>
                    <a:gd name="T5" fmla="*/ 30 h 213"/>
                    <a:gd name="T6" fmla="*/ 82 w 684"/>
                    <a:gd name="T7" fmla="*/ 18 h 213"/>
                    <a:gd name="T8" fmla="*/ 130 w 684"/>
                    <a:gd name="T9" fmla="*/ 3 h 213"/>
                    <a:gd name="T10" fmla="*/ 181 w 684"/>
                    <a:gd name="T11" fmla="*/ 0 h 213"/>
                    <a:gd name="T12" fmla="*/ 222 w 684"/>
                    <a:gd name="T13" fmla="*/ 3 h 213"/>
                    <a:gd name="T14" fmla="*/ 258 w 684"/>
                    <a:gd name="T15" fmla="*/ 24 h 213"/>
                    <a:gd name="T16" fmla="*/ 285 w 684"/>
                    <a:gd name="T17" fmla="*/ 80 h 213"/>
                    <a:gd name="T18" fmla="*/ 295 w 684"/>
                    <a:gd name="T19" fmla="*/ 88 h 213"/>
                    <a:gd name="T20" fmla="*/ 299 w 684"/>
                    <a:gd name="T21" fmla="*/ 97 h 213"/>
                    <a:gd name="T22" fmla="*/ 285 w 684"/>
                    <a:gd name="T23" fmla="*/ 109 h 213"/>
                    <a:gd name="T24" fmla="*/ 242 w 684"/>
                    <a:gd name="T25" fmla="*/ 68 h 213"/>
                    <a:gd name="T26" fmla="*/ 190 w 684"/>
                    <a:gd name="T27" fmla="*/ 44 h 213"/>
                    <a:gd name="T28" fmla="*/ 141 w 684"/>
                    <a:gd name="T29" fmla="*/ 41 h 213"/>
                    <a:gd name="T30" fmla="*/ 90 w 684"/>
                    <a:gd name="T31" fmla="*/ 56 h 213"/>
                    <a:gd name="T32" fmla="*/ 62 w 684"/>
                    <a:gd name="T33" fmla="*/ 80 h 213"/>
                    <a:gd name="T34" fmla="*/ 23 w 684"/>
                    <a:gd name="T35" fmla="*/ 94 h 213"/>
                    <a:gd name="T36" fmla="*/ 0 w 684"/>
                    <a:gd name="T37" fmla="*/ 145 h 213"/>
                    <a:gd name="T38" fmla="*/ 6 w 684"/>
                    <a:gd name="T39" fmla="*/ 89 h 213"/>
                    <a:gd name="T40" fmla="*/ 23 w 684"/>
                    <a:gd name="T41" fmla="*/ 56 h 21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684" h="213">
                      <a:moveTo>
                        <a:pt x="51" y="84"/>
                      </a:moveTo>
                      <a:lnTo>
                        <a:pt x="120" y="36"/>
                      </a:lnTo>
                      <a:lnTo>
                        <a:pt x="138" y="30"/>
                      </a:lnTo>
                      <a:lnTo>
                        <a:pt x="189" y="18"/>
                      </a:lnTo>
                      <a:lnTo>
                        <a:pt x="297" y="3"/>
                      </a:lnTo>
                      <a:lnTo>
                        <a:pt x="417" y="0"/>
                      </a:lnTo>
                      <a:lnTo>
                        <a:pt x="510" y="3"/>
                      </a:lnTo>
                      <a:lnTo>
                        <a:pt x="591" y="24"/>
                      </a:lnTo>
                      <a:lnTo>
                        <a:pt x="657" y="111"/>
                      </a:lnTo>
                      <a:lnTo>
                        <a:pt x="678" y="126"/>
                      </a:lnTo>
                      <a:lnTo>
                        <a:pt x="684" y="144"/>
                      </a:lnTo>
                      <a:lnTo>
                        <a:pt x="657" y="165"/>
                      </a:lnTo>
                      <a:lnTo>
                        <a:pt x="555" y="96"/>
                      </a:lnTo>
                      <a:lnTo>
                        <a:pt x="435" y="72"/>
                      </a:lnTo>
                      <a:lnTo>
                        <a:pt x="321" y="69"/>
                      </a:lnTo>
                      <a:lnTo>
                        <a:pt x="207" y="84"/>
                      </a:lnTo>
                      <a:lnTo>
                        <a:pt x="141" y="111"/>
                      </a:lnTo>
                      <a:lnTo>
                        <a:pt x="51" y="138"/>
                      </a:lnTo>
                      <a:lnTo>
                        <a:pt x="0" y="213"/>
                      </a:lnTo>
                      <a:lnTo>
                        <a:pt x="6" y="129"/>
                      </a:lnTo>
                      <a:lnTo>
                        <a:pt x="51" y="8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2C2C2C"/>
                    </a:gs>
                    <a:gs pos="100000">
                      <a:srgbClr val="5E5E5E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73" name="Freeform 155"/>
                <p:cNvSpPr>
                  <a:spLocks/>
                </p:cNvSpPr>
                <p:nvPr/>
              </p:nvSpPr>
              <p:spPr bwMode="auto">
                <a:xfrm>
                  <a:off x="4530" y="548"/>
                  <a:ext cx="230" cy="124"/>
                </a:xfrm>
                <a:custGeom>
                  <a:avLst/>
                  <a:gdLst>
                    <a:gd name="T0" fmla="*/ 0 w 237"/>
                    <a:gd name="T1" fmla="*/ 0 h 126"/>
                    <a:gd name="T2" fmla="*/ 40 w 237"/>
                    <a:gd name="T3" fmla="*/ 6 h 126"/>
                    <a:gd name="T4" fmla="*/ 51 w 237"/>
                    <a:gd name="T5" fmla="*/ 15 h 126"/>
                    <a:gd name="T6" fmla="*/ 68 w 237"/>
                    <a:gd name="T7" fmla="*/ 31 h 126"/>
                    <a:gd name="T8" fmla="*/ 103 w 237"/>
                    <a:gd name="T9" fmla="*/ 59 h 126"/>
                    <a:gd name="T10" fmla="*/ 103 w 237"/>
                    <a:gd name="T11" fmla="*/ 77 h 126"/>
                    <a:gd name="T12" fmla="*/ 89 w 237"/>
                    <a:gd name="T13" fmla="*/ 82 h 126"/>
                    <a:gd name="T14" fmla="*/ 64 w 237"/>
                    <a:gd name="T15" fmla="*/ 50 h 126"/>
                    <a:gd name="T16" fmla="*/ 49 w 237"/>
                    <a:gd name="T17" fmla="*/ 31 h 126"/>
                    <a:gd name="T18" fmla="*/ 41 w 237"/>
                    <a:gd name="T19" fmla="*/ 30 h 126"/>
                    <a:gd name="T20" fmla="*/ 16 w 237"/>
                    <a:gd name="T21" fmla="*/ 12 h 126"/>
                    <a:gd name="T22" fmla="*/ 0 w 237"/>
                    <a:gd name="T23" fmla="*/ 0 h 12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7" h="126">
                      <a:moveTo>
                        <a:pt x="0" y="0"/>
                      </a:moveTo>
                      <a:lnTo>
                        <a:pt x="87" y="6"/>
                      </a:lnTo>
                      <a:lnTo>
                        <a:pt x="120" y="15"/>
                      </a:lnTo>
                      <a:lnTo>
                        <a:pt x="156" y="45"/>
                      </a:lnTo>
                      <a:lnTo>
                        <a:pt x="237" y="87"/>
                      </a:lnTo>
                      <a:lnTo>
                        <a:pt x="237" y="117"/>
                      </a:lnTo>
                      <a:lnTo>
                        <a:pt x="207" y="126"/>
                      </a:lnTo>
                      <a:lnTo>
                        <a:pt x="147" y="78"/>
                      </a:lnTo>
                      <a:lnTo>
                        <a:pt x="114" y="54"/>
                      </a:lnTo>
                      <a:lnTo>
                        <a:pt x="90" y="30"/>
                      </a:lnTo>
                      <a:lnTo>
                        <a:pt x="30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D6D6D"/>
                    </a:gs>
                    <a:gs pos="100000">
                      <a:srgbClr val="9E9E9E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74" name="Freeform 156"/>
                <p:cNvSpPr>
                  <a:spLocks/>
                </p:cNvSpPr>
                <p:nvPr/>
              </p:nvSpPr>
              <p:spPr bwMode="auto">
                <a:xfrm>
                  <a:off x="4170" y="501"/>
                  <a:ext cx="390" cy="112"/>
                </a:xfrm>
                <a:custGeom>
                  <a:avLst/>
                  <a:gdLst>
                    <a:gd name="T0" fmla="*/ 6 w 402"/>
                    <a:gd name="T1" fmla="*/ 50 h 114"/>
                    <a:gd name="T2" fmla="*/ 25 w 402"/>
                    <a:gd name="T3" fmla="*/ 28 h 114"/>
                    <a:gd name="T4" fmla="*/ 49 w 402"/>
                    <a:gd name="T5" fmla="*/ 12 h 114"/>
                    <a:gd name="T6" fmla="*/ 96 w 402"/>
                    <a:gd name="T7" fmla="*/ 0 h 114"/>
                    <a:gd name="T8" fmla="*/ 118 w 402"/>
                    <a:gd name="T9" fmla="*/ 0 h 114"/>
                    <a:gd name="T10" fmla="*/ 144 w 402"/>
                    <a:gd name="T11" fmla="*/ 6 h 114"/>
                    <a:gd name="T12" fmla="*/ 156 w 402"/>
                    <a:gd name="T13" fmla="*/ 28 h 114"/>
                    <a:gd name="T14" fmla="*/ 172 w 402"/>
                    <a:gd name="T15" fmla="*/ 56 h 114"/>
                    <a:gd name="T16" fmla="*/ 130 w 402"/>
                    <a:gd name="T17" fmla="*/ 28 h 114"/>
                    <a:gd name="T18" fmla="*/ 65 w 402"/>
                    <a:gd name="T19" fmla="*/ 32 h 114"/>
                    <a:gd name="T20" fmla="*/ 31 w 402"/>
                    <a:gd name="T21" fmla="*/ 58 h 114"/>
                    <a:gd name="T22" fmla="*/ 16 w 402"/>
                    <a:gd name="T23" fmla="*/ 67 h 114"/>
                    <a:gd name="T24" fmla="*/ 0 w 402"/>
                    <a:gd name="T25" fmla="*/ 71 h 114"/>
                    <a:gd name="T26" fmla="*/ 16 w 402"/>
                    <a:gd name="T27" fmla="*/ 38 h 114"/>
                    <a:gd name="T28" fmla="*/ 17 w 402"/>
                    <a:gd name="T29" fmla="*/ 2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02" h="114">
                      <a:moveTo>
                        <a:pt x="6" y="78"/>
                      </a:moveTo>
                      <a:lnTo>
                        <a:pt x="57" y="39"/>
                      </a:lnTo>
                      <a:lnTo>
                        <a:pt x="117" y="12"/>
                      </a:lnTo>
                      <a:lnTo>
                        <a:pt x="225" y="0"/>
                      </a:lnTo>
                      <a:lnTo>
                        <a:pt x="276" y="0"/>
                      </a:lnTo>
                      <a:lnTo>
                        <a:pt x="336" y="6"/>
                      </a:lnTo>
                      <a:lnTo>
                        <a:pt x="366" y="45"/>
                      </a:lnTo>
                      <a:lnTo>
                        <a:pt x="402" y="84"/>
                      </a:lnTo>
                      <a:lnTo>
                        <a:pt x="303" y="45"/>
                      </a:lnTo>
                      <a:lnTo>
                        <a:pt x="150" y="60"/>
                      </a:lnTo>
                      <a:lnTo>
                        <a:pt x="69" y="87"/>
                      </a:lnTo>
                      <a:lnTo>
                        <a:pt x="18" y="105"/>
                      </a:lnTo>
                      <a:lnTo>
                        <a:pt x="0" y="114"/>
                      </a:lnTo>
                      <a:lnTo>
                        <a:pt x="30" y="66"/>
                      </a:lnTo>
                      <a:lnTo>
                        <a:pt x="45" y="45"/>
                      </a:lnTo>
                    </a:path>
                  </a:pathLst>
                </a:custGeom>
                <a:gradFill rotWithShape="0">
                  <a:gsLst>
                    <a:gs pos="0">
                      <a:srgbClr val="2B2B2B"/>
                    </a:gs>
                    <a:gs pos="100000">
                      <a:srgbClr val="5C5C5C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75" name="Freeform 157"/>
                <p:cNvSpPr>
                  <a:spLocks/>
                </p:cNvSpPr>
                <p:nvPr/>
              </p:nvSpPr>
              <p:spPr bwMode="auto">
                <a:xfrm>
                  <a:off x="4181" y="525"/>
                  <a:ext cx="478" cy="127"/>
                </a:xfrm>
                <a:custGeom>
                  <a:avLst/>
                  <a:gdLst>
                    <a:gd name="T0" fmla="*/ 17 w 492"/>
                    <a:gd name="T1" fmla="*/ 35 h 129"/>
                    <a:gd name="T2" fmla="*/ 45 w 492"/>
                    <a:gd name="T3" fmla="*/ 30 h 129"/>
                    <a:gd name="T4" fmla="*/ 72 w 492"/>
                    <a:gd name="T5" fmla="*/ 15 h 129"/>
                    <a:gd name="T6" fmla="*/ 116 w 492"/>
                    <a:gd name="T7" fmla="*/ 0 h 129"/>
                    <a:gd name="T8" fmla="*/ 142 w 492"/>
                    <a:gd name="T9" fmla="*/ 24 h 129"/>
                    <a:gd name="T10" fmla="*/ 173 w 492"/>
                    <a:gd name="T11" fmla="*/ 32 h 129"/>
                    <a:gd name="T12" fmla="*/ 187 w 492"/>
                    <a:gd name="T13" fmla="*/ 65 h 129"/>
                    <a:gd name="T14" fmla="*/ 220 w 492"/>
                    <a:gd name="T15" fmla="*/ 78 h 129"/>
                    <a:gd name="T16" fmla="*/ 161 w 492"/>
                    <a:gd name="T17" fmla="*/ 80 h 129"/>
                    <a:gd name="T18" fmla="*/ 138 w 492"/>
                    <a:gd name="T19" fmla="*/ 65 h 129"/>
                    <a:gd name="T20" fmla="*/ 82 w 492"/>
                    <a:gd name="T21" fmla="*/ 44 h 129"/>
                    <a:gd name="T22" fmla="*/ 57 w 492"/>
                    <a:gd name="T23" fmla="*/ 53 h 129"/>
                    <a:gd name="T24" fmla="*/ 17 w 492"/>
                    <a:gd name="T25" fmla="*/ 84 h 129"/>
                    <a:gd name="T26" fmla="*/ 0 w 492"/>
                    <a:gd name="T27" fmla="*/ 81 h 129"/>
                    <a:gd name="T28" fmla="*/ 23 w 492"/>
                    <a:gd name="T29" fmla="*/ 32 h 129"/>
                    <a:gd name="T30" fmla="*/ 31 w 492"/>
                    <a:gd name="T31" fmla="*/ 32 h 12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492" h="129">
                      <a:moveTo>
                        <a:pt x="27" y="63"/>
                      </a:moveTo>
                      <a:lnTo>
                        <a:pt x="99" y="30"/>
                      </a:lnTo>
                      <a:lnTo>
                        <a:pt x="159" y="15"/>
                      </a:lnTo>
                      <a:lnTo>
                        <a:pt x="258" y="0"/>
                      </a:lnTo>
                      <a:lnTo>
                        <a:pt x="318" y="24"/>
                      </a:lnTo>
                      <a:lnTo>
                        <a:pt x="387" y="48"/>
                      </a:lnTo>
                      <a:lnTo>
                        <a:pt x="420" y="93"/>
                      </a:lnTo>
                      <a:lnTo>
                        <a:pt x="492" y="117"/>
                      </a:lnTo>
                      <a:lnTo>
                        <a:pt x="360" y="120"/>
                      </a:lnTo>
                      <a:lnTo>
                        <a:pt x="309" y="93"/>
                      </a:lnTo>
                      <a:lnTo>
                        <a:pt x="183" y="72"/>
                      </a:lnTo>
                      <a:lnTo>
                        <a:pt x="129" y="81"/>
                      </a:lnTo>
                      <a:lnTo>
                        <a:pt x="30" y="129"/>
                      </a:lnTo>
                      <a:lnTo>
                        <a:pt x="0" y="123"/>
                      </a:lnTo>
                      <a:lnTo>
                        <a:pt x="51" y="57"/>
                      </a:lnTo>
                      <a:lnTo>
                        <a:pt x="66" y="39"/>
                      </a:lnTo>
                    </a:path>
                  </a:pathLst>
                </a:custGeom>
                <a:gradFill rotWithShape="0">
                  <a:gsLst>
                    <a:gs pos="0">
                      <a:srgbClr val="2C2C2C"/>
                    </a:gs>
                    <a:gs pos="100000">
                      <a:srgbClr val="5E5E5E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76" name="Freeform 158"/>
                <p:cNvSpPr>
                  <a:spLocks/>
                </p:cNvSpPr>
                <p:nvPr/>
              </p:nvSpPr>
              <p:spPr bwMode="auto">
                <a:xfrm rot="435141">
                  <a:off x="4167" y="581"/>
                  <a:ext cx="445" cy="169"/>
                </a:xfrm>
                <a:custGeom>
                  <a:avLst/>
                  <a:gdLst>
                    <a:gd name="T0" fmla="*/ 12 w 459"/>
                    <a:gd name="T1" fmla="*/ 27 h 171"/>
                    <a:gd name="T2" fmla="*/ 22 w 459"/>
                    <a:gd name="T3" fmla="*/ 0 h 171"/>
                    <a:gd name="T4" fmla="*/ 44 w 459"/>
                    <a:gd name="T5" fmla="*/ 6 h 171"/>
                    <a:gd name="T6" fmla="*/ 60 w 459"/>
                    <a:gd name="T7" fmla="*/ 18 h 171"/>
                    <a:gd name="T8" fmla="*/ 81 w 459"/>
                    <a:gd name="T9" fmla="*/ 42 h 171"/>
                    <a:gd name="T10" fmla="*/ 102 w 459"/>
                    <a:gd name="T11" fmla="*/ 53 h 171"/>
                    <a:gd name="T12" fmla="*/ 123 w 459"/>
                    <a:gd name="T13" fmla="*/ 71 h 171"/>
                    <a:gd name="T14" fmla="*/ 165 w 459"/>
                    <a:gd name="T15" fmla="*/ 83 h 171"/>
                    <a:gd name="T16" fmla="*/ 170 w 459"/>
                    <a:gd name="T17" fmla="*/ 95 h 171"/>
                    <a:gd name="T18" fmla="*/ 192 w 459"/>
                    <a:gd name="T19" fmla="*/ 98 h 171"/>
                    <a:gd name="T20" fmla="*/ 177 w 459"/>
                    <a:gd name="T21" fmla="*/ 108 h 171"/>
                    <a:gd name="T22" fmla="*/ 145 w 459"/>
                    <a:gd name="T23" fmla="*/ 121 h 171"/>
                    <a:gd name="T24" fmla="*/ 104 w 459"/>
                    <a:gd name="T25" fmla="*/ 120 h 171"/>
                    <a:gd name="T26" fmla="*/ 55 w 459"/>
                    <a:gd name="T27" fmla="*/ 86 h 171"/>
                    <a:gd name="T28" fmla="*/ 46 w 459"/>
                    <a:gd name="T29" fmla="*/ 77 h 171"/>
                    <a:gd name="T30" fmla="*/ 41 w 459"/>
                    <a:gd name="T31" fmla="*/ 65 h 171"/>
                    <a:gd name="T32" fmla="*/ 16 w 459"/>
                    <a:gd name="T33" fmla="*/ 68 h 171"/>
                    <a:gd name="T34" fmla="*/ 9 w 459"/>
                    <a:gd name="T35" fmla="*/ 106 h 171"/>
                    <a:gd name="T36" fmla="*/ 0 w 459"/>
                    <a:gd name="T37" fmla="*/ 59 h 171"/>
                    <a:gd name="T38" fmla="*/ 12 w 459"/>
                    <a:gd name="T39" fmla="*/ 27 h 17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459" h="171">
                      <a:moveTo>
                        <a:pt x="12" y="27"/>
                      </a:moveTo>
                      <a:lnTo>
                        <a:pt x="51" y="0"/>
                      </a:lnTo>
                      <a:lnTo>
                        <a:pt x="102" y="6"/>
                      </a:lnTo>
                      <a:lnTo>
                        <a:pt x="141" y="18"/>
                      </a:lnTo>
                      <a:lnTo>
                        <a:pt x="195" y="57"/>
                      </a:lnTo>
                      <a:lnTo>
                        <a:pt x="243" y="81"/>
                      </a:lnTo>
                      <a:lnTo>
                        <a:pt x="291" y="99"/>
                      </a:lnTo>
                      <a:lnTo>
                        <a:pt x="390" y="111"/>
                      </a:lnTo>
                      <a:lnTo>
                        <a:pt x="405" y="123"/>
                      </a:lnTo>
                      <a:lnTo>
                        <a:pt x="459" y="126"/>
                      </a:lnTo>
                      <a:lnTo>
                        <a:pt x="423" y="144"/>
                      </a:lnTo>
                      <a:lnTo>
                        <a:pt x="348" y="171"/>
                      </a:lnTo>
                      <a:lnTo>
                        <a:pt x="246" y="168"/>
                      </a:lnTo>
                      <a:lnTo>
                        <a:pt x="132" y="114"/>
                      </a:lnTo>
                      <a:lnTo>
                        <a:pt x="108" y="105"/>
                      </a:lnTo>
                      <a:lnTo>
                        <a:pt x="93" y="93"/>
                      </a:lnTo>
                      <a:lnTo>
                        <a:pt x="39" y="96"/>
                      </a:lnTo>
                      <a:lnTo>
                        <a:pt x="9" y="141"/>
                      </a:lnTo>
                      <a:lnTo>
                        <a:pt x="0" y="87"/>
                      </a:lnTo>
                      <a:lnTo>
                        <a:pt x="12" y="2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2F2F2F"/>
                    </a:gs>
                    <a:gs pos="100000">
                      <a:srgbClr val="65656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77" name="Freeform 159"/>
                <p:cNvSpPr>
                  <a:spLocks/>
                </p:cNvSpPr>
                <p:nvPr/>
              </p:nvSpPr>
              <p:spPr bwMode="auto">
                <a:xfrm rot="1066295">
                  <a:off x="4161" y="706"/>
                  <a:ext cx="518" cy="180"/>
                </a:xfrm>
                <a:custGeom>
                  <a:avLst/>
                  <a:gdLst>
                    <a:gd name="T0" fmla="*/ 0 w 534"/>
                    <a:gd name="T1" fmla="*/ 3 h 216"/>
                    <a:gd name="T2" fmla="*/ 16 w 534"/>
                    <a:gd name="T3" fmla="*/ 3 h 216"/>
                    <a:gd name="T4" fmla="*/ 34 w 534"/>
                    <a:gd name="T5" fmla="*/ 0 h 216"/>
                    <a:gd name="T6" fmla="*/ 70 w 534"/>
                    <a:gd name="T7" fmla="*/ 3 h 216"/>
                    <a:gd name="T8" fmla="*/ 92 w 534"/>
                    <a:gd name="T9" fmla="*/ 3 h 216"/>
                    <a:gd name="T10" fmla="*/ 116 w 534"/>
                    <a:gd name="T11" fmla="*/ 3 h 216"/>
                    <a:gd name="T12" fmla="*/ 137 w 534"/>
                    <a:gd name="T13" fmla="*/ 3 h 216"/>
                    <a:gd name="T14" fmla="*/ 184 w 534"/>
                    <a:gd name="T15" fmla="*/ 3 h 216"/>
                    <a:gd name="T16" fmla="*/ 228 w 534"/>
                    <a:gd name="T17" fmla="*/ 3 h 216"/>
                    <a:gd name="T18" fmla="*/ 184 w 534"/>
                    <a:gd name="T19" fmla="*/ 3 h 216"/>
                    <a:gd name="T20" fmla="*/ 110 w 534"/>
                    <a:gd name="T21" fmla="*/ 3 h 216"/>
                    <a:gd name="T22" fmla="*/ 36 w 534"/>
                    <a:gd name="T23" fmla="*/ 3 h 216"/>
                    <a:gd name="T24" fmla="*/ 16 w 534"/>
                    <a:gd name="T25" fmla="*/ 3 h 216"/>
                    <a:gd name="T26" fmla="*/ 0 w 534"/>
                    <a:gd name="T27" fmla="*/ 3 h 21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534" h="216">
                      <a:moveTo>
                        <a:pt x="0" y="24"/>
                      </a:moveTo>
                      <a:lnTo>
                        <a:pt x="33" y="9"/>
                      </a:lnTo>
                      <a:lnTo>
                        <a:pt x="75" y="0"/>
                      </a:lnTo>
                      <a:lnTo>
                        <a:pt x="162" y="27"/>
                      </a:lnTo>
                      <a:lnTo>
                        <a:pt x="213" y="84"/>
                      </a:lnTo>
                      <a:lnTo>
                        <a:pt x="273" y="129"/>
                      </a:lnTo>
                      <a:lnTo>
                        <a:pt x="321" y="141"/>
                      </a:lnTo>
                      <a:lnTo>
                        <a:pt x="429" y="129"/>
                      </a:lnTo>
                      <a:lnTo>
                        <a:pt x="534" y="108"/>
                      </a:lnTo>
                      <a:lnTo>
                        <a:pt x="429" y="171"/>
                      </a:lnTo>
                      <a:lnTo>
                        <a:pt x="258" y="216"/>
                      </a:lnTo>
                      <a:lnTo>
                        <a:pt x="78" y="147"/>
                      </a:lnTo>
                      <a:lnTo>
                        <a:pt x="27" y="42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04040"/>
                    </a:gs>
                    <a:gs pos="100000">
                      <a:srgbClr val="6D6D6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78" name="Freeform 160"/>
                <p:cNvSpPr>
                  <a:spLocks/>
                </p:cNvSpPr>
                <p:nvPr/>
              </p:nvSpPr>
              <p:spPr bwMode="auto">
                <a:xfrm rot="122725">
                  <a:off x="4269" y="596"/>
                  <a:ext cx="396" cy="119"/>
                </a:xfrm>
                <a:custGeom>
                  <a:avLst/>
                  <a:gdLst>
                    <a:gd name="T0" fmla="*/ 0 w 408"/>
                    <a:gd name="T1" fmla="*/ 1 h 165"/>
                    <a:gd name="T2" fmla="*/ 62 w 408"/>
                    <a:gd name="T3" fmla="*/ 0 h 165"/>
                    <a:gd name="T4" fmla="*/ 96 w 408"/>
                    <a:gd name="T5" fmla="*/ 1 h 165"/>
                    <a:gd name="T6" fmla="*/ 125 w 408"/>
                    <a:gd name="T7" fmla="*/ 1 h 165"/>
                    <a:gd name="T8" fmla="*/ 152 w 408"/>
                    <a:gd name="T9" fmla="*/ 1 h 165"/>
                    <a:gd name="T10" fmla="*/ 177 w 408"/>
                    <a:gd name="T11" fmla="*/ 1 h 165"/>
                    <a:gd name="T12" fmla="*/ 145 w 408"/>
                    <a:gd name="T13" fmla="*/ 1 h 165"/>
                    <a:gd name="T14" fmla="*/ 113 w 408"/>
                    <a:gd name="T15" fmla="*/ 1 h 165"/>
                    <a:gd name="T16" fmla="*/ 73 w 408"/>
                    <a:gd name="T17" fmla="*/ 1 h 165"/>
                    <a:gd name="T18" fmla="*/ 35 w 408"/>
                    <a:gd name="T19" fmla="*/ 1 h 165"/>
                    <a:gd name="T20" fmla="*/ 0 w 408"/>
                    <a:gd name="T21" fmla="*/ 1 h 16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408" h="165">
                      <a:moveTo>
                        <a:pt x="0" y="6"/>
                      </a:moveTo>
                      <a:lnTo>
                        <a:pt x="141" y="0"/>
                      </a:lnTo>
                      <a:lnTo>
                        <a:pt x="219" y="18"/>
                      </a:lnTo>
                      <a:lnTo>
                        <a:pt x="288" y="54"/>
                      </a:lnTo>
                      <a:lnTo>
                        <a:pt x="351" y="105"/>
                      </a:lnTo>
                      <a:lnTo>
                        <a:pt x="408" y="150"/>
                      </a:lnTo>
                      <a:lnTo>
                        <a:pt x="333" y="165"/>
                      </a:lnTo>
                      <a:lnTo>
                        <a:pt x="261" y="141"/>
                      </a:lnTo>
                      <a:lnTo>
                        <a:pt x="165" y="120"/>
                      </a:lnTo>
                      <a:lnTo>
                        <a:pt x="75" y="81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23232"/>
                    </a:gs>
                    <a:gs pos="100000">
                      <a:srgbClr val="6D6D6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79" name="Freeform 161"/>
                <p:cNvSpPr>
                  <a:spLocks/>
                </p:cNvSpPr>
                <p:nvPr/>
              </p:nvSpPr>
              <p:spPr bwMode="auto">
                <a:xfrm rot="651091">
                  <a:off x="4691" y="387"/>
                  <a:ext cx="273" cy="82"/>
                </a:xfrm>
                <a:custGeom>
                  <a:avLst/>
                  <a:gdLst>
                    <a:gd name="T0" fmla="*/ 143 w 264"/>
                    <a:gd name="T1" fmla="*/ 0 h 102"/>
                    <a:gd name="T2" fmla="*/ 291 w 264"/>
                    <a:gd name="T3" fmla="*/ 0 h 102"/>
                    <a:gd name="T4" fmla="*/ 422 w 264"/>
                    <a:gd name="T5" fmla="*/ 2 h 102"/>
                    <a:gd name="T6" fmla="*/ 498 w 264"/>
                    <a:gd name="T7" fmla="*/ 2 h 102"/>
                    <a:gd name="T8" fmla="*/ 613 w 264"/>
                    <a:gd name="T9" fmla="*/ 2 h 102"/>
                    <a:gd name="T10" fmla="*/ 673 w 264"/>
                    <a:gd name="T11" fmla="*/ 2 h 102"/>
                    <a:gd name="T12" fmla="*/ 519 w 264"/>
                    <a:gd name="T13" fmla="*/ 2 h 102"/>
                    <a:gd name="T14" fmla="*/ 451 w 264"/>
                    <a:gd name="T15" fmla="*/ 2 h 102"/>
                    <a:gd name="T16" fmla="*/ 300 w 264"/>
                    <a:gd name="T17" fmla="*/ 2 h 102"/>
                    <a:gd name="T18" fmla="*/ 168 w 264"/>
                    <a:gd name="T19" fmla="*/ 2 h 102"/>
                    <a:gd name="T20" fmla="*/ 0 w 264"/>
                    <a:gd name="T21" fmla="*/ 2 h 102"/>
                    <a:gd name="T22" fmla="*/ 229 w 264"/>
                    <a:gd name="T23" fmla="*/ 0 h 102"/>
                    <a:gd name="T24" fmla="*/ 282 w 264"/>
                    <a:gd name="T25" fmla="*/ 0 h 10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64" h="102">
                      <a:moveTo>
                        <a:pt x="57" y="0"/>
                      </a:moveTo>
                      <a:lnTo>
                        <a:pt x="114" y="0"/>
                      </a:lnTo>
                      <a:lnTo>
                        <a:pt x="165" y="9"/>
                      </a:lnTo>
                      <a:lnTo>
                        <a:pt x="195" y="33"/>
                      </a:lnTo>
                      <a:lnTo>
                        <a:pt x="240" y="81"/>
                      </a:lnTo>
                      <a:lnTo>
                        <a:pt x="264" y="102"/>
                      </a:lnTo>
                      <a:lnTo>
                        <a:pt x="204" y="96"/>
                      </a:lnTo>
                      <a:lnTo>
                        <a:pt x="177" y="69"/>
                      </a:lnTo>
                      <a:lnTo>
                        <a:pt x="117" y="45"/>
                      </a:lnTo>
                      <a:lnTo>
                        <a:pt x="66" y="42"/>
                      </a:lnTo>
                      <a:lnTo>
                        <a:pt x="0" y="9"/>
                      </a:lnTo>
                      <a:lnTo>
                        <a:pt x="90" y="0"/>
                      </a:lnTo>
                      <a:lnTo>
                        <a:pt x="111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4B4B4B"/>
                    </a:gs>
                    <a:gs pos="100000">
                      <a:srgbClr val="65656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80" name="Freeform 162"/>
                <p:cNvSpPr>
                  <a:spLocks/>
                </p:cNvSpPr>
                <p:nvPr/>
              </p:nvSpPr>
              <p:spPr bwMode="auto">
                <a:xfrm rot="372898">
                  <a:off x="3913" y="769"/>
                  <a:ext cx="175" cy="212"/>
                </a:xfrm>
                <a:custGeom>
                  <a:avLst/>
                  <a:gdLst>
                    <a:gd name="T0" fmla="*/ 126 w 177"/>
                    <a:gd name="T1" fmla="*/ 15 h 210"/>
                    <a:gd name="T2" fmla="*/ 111 w 177"/>
                    <a:gd name="T3" fmla="*/ 24 h 210"/>
                    <a:gd name="T4" fmla="*/ 101 w 177"/>
                    <a:gd name="T5" fmla="*/ 88 h 210"/>
                    <a:gd name="T6" fmla="*/ 95 w 177"/>
                    <a:gd name="T7" fmla="*/ 127 h 210"/>
                    <a:gd name="T8" fmla="*/ 50 w 177"/>
                    <a:gd name="T9" fmla="*/ 215 h 210"/>
                    <a:gd name="T10" fmla="*/ 39 w 177"/>
                    <a:gd name="T11" fmla="*/ 233 h 210"/>
                    <a:gd name="T12" fmla="*/ 3 w 177"/>
                    <a:gd name="T13" fmla="*/ 267 h 210"/>
                    <a:gd name="T14" fmla="*/ 0 w 177"/>
                    <a:gd name="T15" fmla="*/ 224 h 210"/>
                    <a:gd name="T16" fmla="*/ 44 w 177"/>
                    <a:gd name="T17" fmla="*/ 133 h 210"/>
                    <a:gd name="T18" fmla="*/ 74 w 177"/>
                    <a:gd name="T19" fmla="*/ 0 h 210"/>
                    <a:gd name="T20" fmla="*/ 126 w 177"/>
                    <a:gd name="T21" fmla="*/ 15 h 21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7" h="210">
                      <a:moveTo>
                        <a:pt x="177" y="15"/>
                      </a:moveTo>
                      <a:lnTo>
                        <a:pt x="147" y="24"/>
                      </a:lnTo>
                      <a:lnTo>
                        <a:pt x="129" y="60"/>
                      </a:lnTo>
                      <a:lnTo>
                        <a:pt x="123" y="99"/>
                      </a:lnTo>
                      <a:lnTo>
                        <a:pt x="78" y="159"/>
                      </a:lnTo>
                      <a:lnTo>
                        <a:pt x="39" y="177"/>
                      </a:lnTo>
                      <a:lnTo>
                        <a:pt x="3" y="210"/>
                      </a:lnTo>
                      <a:lnTo>
                        <a:pt x="0" y="168"/>
                      </a:lnTo>
                      <a:lnTo>
                        <a:pt x="51" y="105"/>
                      </a:lnTo>
                      <a:lnTo>
                        <a:pt x="102" y="0"/>
                      </a:lnTo>
                      <a:lnTo>
                        <a:pt x="177" y="1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16161"/>
                    </a:gs>
                    <a:gs pos="100000">
                      <a:srgbClr val="CECECE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81" name="Line 163"/>
                <p:cNvSpPr>
                  <a:spLocks noChangeShapeType="1"/>
                </p:cNvSpPr>
                <p:nvPr/>
              </p:nvSpPr>
              <p:spPr bwMode="auto">
                <a:xfrm flipH="1" flipV="1">
                  <a:off x="4319" y="1949"/>
                  <a:ext cx="53" cy="2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82" name="Freeform 164"/>
                <p:cNvSpPr>
                  <a:spLocks/>
                </p:cNvSpPr>
                <p:nvPr/>
              </p:nvSpPr>
              <p:spPr bwMode="auto">
                <a:xfrm>
                  <a:off x="4288" y="1914"/>
                  <a:ext cx="142" cy="49"/>
                </a:xfrm>
                <a:custGeom>
                  <a:avLst/>
                  <a:gdLst>
                    <a:gd name="T0" fmla="*/ 21 w 141"/>
                    <a:gd name="T1" fmla="*/ 44 h 47"/>
                    <a:gd name="T2" fmla="*/ 103 w 141"/>
                    <a:gd name="T3" fmla="*/ 56 h 47"/>
                    <a:gd name="T4" fmla="*/ 115 w 141"/>
                    <a:gd name="T5" fmla="*/ 50 h 47"/>
                    <a:gd name="T6" fmla="*/ 169 w 141"/>
                    <a:gd name="T7" fmla="*/ 0 h 47"/>
                    <a:gd name="T8" fmla="*/ 159 w 141"/>
                    <a:gd name="T9" fmla="*/ 63 h 47"/>
                    <a:gd name="T10" fmla="*/ 120 w 141"/>
                    <a:gd name="T11" fmla="*/ 127 h 47"/>
                    <a:gd name="T12" fmla="*/ 69 w 141"/>
                    <a:gd name="T13" fmla="*/ 150 h 47"/>
                    <a:gd name="T14" fmla="*/ 20 w 141"/>
                    <a:gd name="T15" fmla="*/ 127 h 47"/>
                    <a:gd name="T16" fmla="*/ 0 w 141"/>
                    <a:gd name="T17" fmla="*/ 104 h 47"/>
                    <a:gd name="T18" fmla="*/ 21 w 141"/>
                    <a:gd name="T19" fmla="*/ 44 h 4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41" h="47">
                      <a:moveTo>
                        <a:pt x="21" y="12"/>
                      </a:moveTo>
                      <a:lnTo>
                        <a:pt x="75" y="18"/>
                      </a:lnTo>
                      <a:lnTo>
                        <a:pt x="87" y="15"/>
                      </a:lnTo>
                      <a:lnTo>
                        <a:pt x="141" y="0"/>
                      </a:lnTo>
                      <a:lnTo>
                        <a:pt x="131" y="21"/>
                      </a:lnTo>
                      <a:lnTo>
                        <a:pt x="92" y="39"/>
                      </a:lnTo>
                      <a:lnTo>
                        <a:pt x="69" y="47"/>
                      </a:lnTo>
                      <a:lnTo>
                        <a:pt x="20" y="39"/>
                      </a:lnTo>
                      <a:lnTo>
                        <a:pt x="0" y="33"/>
                      </a:lnTo>
                      <a:lnTo>
                        <a:pt x="21" y="1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C9C9C"/>
                    </a:gs>
                    <a:gs pos="100000">
                      <a:srgbClr val="DDDDD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83" name="Freeform 165"/>
                <p:cNvSpPr>
                  <a:spLocks/>
                </p:cNvSpPr>
                <p:nvPr/>
              </p:nvSpPr>
              <p:spPr bwMode="auto">
                <a:xfrm>
                  <a:off x="4162" y="1971"/>
                  <a:ext cx="255" cy="201"/>
                </a:xfrm>
                <a:custGeom>
                  <a:avLst/>
                  <a:gdLst>
                    <a:gd name="T0" fmla="*/ 52 w 261"/>
                    <a:gd name="T1" fmla="*/ 110 h 188"/>
                    <a:gd name="T2" fmla="*/ 52 w 261"/>
                    <a:gd name="T3" fmla="*/ 201 h 188"/>
                    <a:gd name="T4" fmla="*/ 40 w 261"/>
                    <a:gd name="T5" fmla="*/ 263 h 188"/>
                    <a:gd name="T6" fmla="*/ 35 w 261"/>
                    <a:gd name="T7" fmla="*/ 309 h 188"/>
                    <a:gd name="T8" fmla="*/ 32 w 261"/>
                    <a:gd name="T9" fmla="*/ 391 h 188"/>
                    <a:gd name="T10" fmla="*/ 43 w 261"/>
                    <a:gd name="T11" fmla="*/ 625 h 188"/>
                    <a:gd name="T12" fmla="*/ 57 w 261"/>
                    <a:gd name="T13" fmla="*/ 883 h 188"/>
                    <a:gd name="T14" fmla="*/ 64 w 261"/>
                    <a:gd name="T15" fmla="*/ 872 h 188"/>
                    <a:gd name="T16" fmla="*/ 73 w 261"/>
                    <a:gd name="T17" fmla="*/ 773 h 188"/>
                    <a:gd name="T18" fmla="*/ 79 w 261"/>
                    <a:gd name="T19" fmla="*/ 737 h 188"/>
                    <a:gd name="T20" fmla="*/ 92 w 261"/>
                    <a:gd name="T21" fmla="*/ 762 h 188"/>
                    <a:gd name="T22" fmla="*/ 103 w 261"/>
                    <a:gd name="T23" fmla="*/ 924 h 188"/>
                    <a:gd name="T24" fmla="*/ 114 w 261"/>
                    <a:gd name="T25" fmla="*/ 932 h 188"/>
                    <a:gd name="T26" fmla="*/ 126 w 261"/>
                    <a:gd name="T27" fmla="*/ 871 h 188"/>
                    <a:gd name="T28" fmla="*/ 134 w 261"/>
                    <a:gd name="T29" fmla="*/ 808 h 188"/>
                    <a:gd name="T30" fmla="*/ 137 w 261"/>
                    <a:gd name="T31" fmla="*/ 915 h 188"/>
                    <a:gd name="T32" fmla="*/ 135 w 261"/>
                    <a:gd name="T33" fmla="*/ 1026 h 188"/>
                    <a:gd name="T34" fmla="*/ 126 w 261"/>
                    <a:gd name="T35" fmla="*/ 1213 h 188"/>
                    <a:gd name="T36" fmla="*/ 88 w 261"/>
                    <a:gd name="T37" fmla="*/ 1218 h 188"/>
                    <a:gd name="T38" fmla="*/ 57 w 261"/>
                    <a:gd name="T39" fmla="*/ 1195 h 188"/>
                    <a:gd name="T40" fmla="*/ 21 w 261"/>
                    <a:gd name="T41" fmla="*/ 995 h 188"/>
                    <a:gd name="T42" fmla="*/ 17 w 261"/>
                    <a:gd name="T43" fmla="*/ 676 h 188"/>
                    <a:gd name="T44" fmla="*/ 0 w 261"/>
                    <a:gd name="T45" fmla="*/ 377 h 188"/>
                    <a:gd name="T46" fmla="*/ 18 w 261"/>
                    <a:gd name="T47" fmla="*/ 229 h 188"/>
                    <a:gd name="T48" fmla="*/ 21 w 261"/>
                    <a:gd name="T49" fmla="*/ 69 h 188"/>
                    <a:gd name="T50" fmla="*/ 23 w 261"/>
                    <a:gd name="T51" fmla="*/ 0 h 188"/>
                    <a:gd name="T52" fmla="*/ 54 w 261"/>
                    <a:gd name="T53" fmla="*/ 57 h 188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261" h="188">
                      <a:moveTo>
                        <a:pt x="96" y="18"/>
                      </a:moveTo>
                      <a:lnTo>
                        <a:pt x="95" y="32"/>
                      </a:lnTo>
                      <a:lnTo>
                        <a:pt x="72" y="41"/>
                      </a:lnTo>
                      <a:lnTo>
                        <a:pt x="63" y="48"/>
                      </a:lnTo>
                      <a:lnTo>
                        <a:pt x="60" y="60"/>
                      </a:lnTo>
                      <a:lnTo>
                        <a:pt x="77" y="96"/>
                      </a:lnTo>
                      <a:lnTo>
                        <a:pt x="105" y="137"/>
                      </a:lnTo>
                      <a:lnTo>
                        <a:pt x="125" y="135"/>
                      </a:lnTo>
                      <a:lnTo>
                        <a:pt x="140" y="120"/>
                      </a:lnTo>
                      <a:lnTo>
                        <a:pt x="149" y="114"/>
                      </a:lnTo>
                      <a:lnTo>
                        <a:pt x="174" y="117"/>
                      </a:lnTo>
                      <a:lnTo>
                        <a:pt x="198" y="141"/>
                      </a:lnTo>
                      <a:lnTo>
                        <a:pt x="219" y="144"/>
                      </a:lnTo>
                      <a:lnTo>
                        <a:pt x="240" y="134"/>
                      </a:lnTo>
                      <a:lnTo>
                        <a:pt x="255" y="123"/>
                      </a:lnTo>
                      <a:lnTo>
                        <a:pt x="261" y="140"/>
                      </a:lnTo>
                      <a:lnTo>
                        <a:pt x="258" y="158"/>
                      </a:lnTo>
                      <a:lnTo>
                        <a:pt x="240" y="185"/>
                      </a:lnTo>
                      <a:lnTo>
                        <a:pt x="167" y="188"/>
                      </a:lnTo>
                      <a:lnTo>
                        <a:pt x="105" y="183"/>
                      </a:lnTo>
                      <a:lnTo>
                        <a:pt x="47" y="153"/>
                      </a:lnTo>
                      <a:lnTo>
                        <a:pt x="17" y="105"/>
                      </a:lnTo>
                      <a:lnTo>
                        <a:pt x="0" y="59"/>
                      </a:lnTo>
                      <a:lnTo>
                        <a:pt x="18" y="35"/>
                      </a:lnTo>
                      <a:lnTo>
                        <a:pt x="30" y="11"/>
                      </a:lnTo>
                      <a:lnTo>
                        <a:pt x="51" y="0"/>
                      </a:lnTo>
                      <a:lnTo>
                        <a:pt x="99" y="8"/>
                      </a:lnTo>
                    </a:path>
                  </a:pathLst>
                </a:custGeom>
                <a:gradFill rotWithShape="0">
                  <a:gsLst>
                    <a:gs pos="0">
                      <a:srgbClr val="A6A6A6"/>
                    </a:gs>
                    <a:gs pos="100000">
                      <a:srgbClr val="DFDFD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84" name="Freeform 166"/>
                <p:cNvSpPr>
                  <a:spLocks/>
                </p:cNvSpPr>
                <p:nvPr/>
              </p:nvSpPr>
              <p:spPr bwMode="auto">
                <a:xfrm>
                  <a:off x="4228" y="2111"/>
                  <a:ext cx="229" cy="75"/>
                </a:xfrm>
                <a:custGeom>
                  <a:avLst/>
                  <a:gdLst>
                    <a:gd name="T0" fmla="*/ 0 w 236"/>
                    <a:gd name="T1" fmla="*/ 0 h 76"/>
                    <a:gd name="T2" fmla="*/ 16 w 236"/>
                    <a:gd name="T3" fmla="*/ 36 h 76"/>
                    <a:gd name="T4" fmla="*/ 16 w 236"/>
                    <a:gd name="T5" fmla="*/ 38 h 76"/>
                    <a:gd name="T6" fmla="*/ 32 w 236"/>
                    <a:gd name="T7" fmla="*/ 38 h 76"/>
                    <a:gd name="T8" fmla="*/ 46 w 236"/>
                    <a:gd name="T9" fmla="*/ 48 h 76"/>
                    <a:gd name="T10" fmla="*/ 69 w 236"/>
                    <a:gd name="T11" fmla="*/ 41 h 76"/>
                    <a:gd name="T12" fmla="*/ 74 w 236"/>
                    <a:gd name="T13" fmla="*/ 41 h 76"/>
                    <a:gd name="T14" fmla="*/ 100 w 236"/>
                    <a:gd name="T15" fmla="*/ 38 h 76"/>
                    <a:gd name="T16" fmla="*/ 103 w 236"/>
                    <a:gd name="T17" fmla="*/ 38 h 76"/>
                    <a:gd name="T18" fmla="*/ 103 w 236"/>
                    <a:gd name="T19" fmla="*/ 28 h 76"/>
                    <a:gd name="T20" fmla="*/ 81 w 236"/>
                    <a:gd name="T21" fmla="*/ 30 h 76"/>
                    <a:gd name="T22" fmla="*/ 72 w 236"/>
                    <a:gd name="T23" fmla="*/ 33 h 76"/>
                    <a:gd name="T24" fmla="*/ 54 w 236"/>
                    <a:gd name="T25" fmla="*/ 31 h 76"/>
                    <a:gd name="T26" fmla="*/ 47 w 236"/>
                    <a:gd name="T27" fmla="*/ 16 h 76"/>
                    <a:gd name="T28" fmla="*/ 41 w 236"/>
                    <a:gd name="T29" fmla="*/ 15 h 76"/>
                    <a:gd name="T30" fmla="*/ 30 w 236"/>
                    <a:gd name="T31" fmla="*/ 25 h 76"/>
                    <a:gd name="T32" fmla="*/ 20 w 236"/>
                    <a:gd name="T33" fmla="*/ 28 h 76"/>
                    <a:gd name="T34" fmla="*/ 16 w 236"/>
                    <a:gd name="T35" fmla="*/ 15 h 76"/>
                    <a:gd name="T36" fmla="*/ 0 w 236"/>
                    <a:gd name="T37" fmla="*/ 0 h 7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36" h="76">
                      <a:moveTo>
                        <a:pt x="0" y="0"/>
                      </a:moveTo>
                      <a:lnTo>
                        <a:pt x="18" y="36"/>
                      </a:lnTo>
                      <a:lnTo>
                        <a:pt x="44" y="55"/>
                      </a:lnTo>
                      <a:lnTo>
                        <a:pt x="71" y="64"/>
                      </a:lnTo>
                      <a:lnTo>
                        <a:pt x="107" y="76"/>
                      </a:lnTo>
                      <a:lnTo>
                        <a:pt x="158" y="69"/>
                      </a:lnTo>
                      <a:lnTo>
                        <a:pt x="170" y="69"/>
                      </a:lnTo>
                      <a:lnTo>
                        <a:pt x="230" y="48"/>
                      </a:lnTo>
                      <a:lnTo>
                        <a:pt x="236" y="40"/>
                      </a:lnTo>
                      <a:lnTo>
                        <a:pt x="236" y="28"/>
                      </a:lnTo>
                      <a:lnTo>
                        <a:pt x="189" y="30"/>
                      </a:lnTo>
                      <a:lnTo>
                        <a:pt x="164" y="33"/>
                      </a:lnTo>
                      <a:lnTo>
                        <a:pt x="126" y="31"/>
                      </a:lnTo>
                      <a:lnTo>
                        <a:pt x="108" y="16"/>
                      </a:lnTo>
                      <a:lnTo>
                        <a:pt x="92" y="15"/>
                      </a:lnTo>
                      <a:lnTo>
                        <a:pt x="66" y="25"/>
                      </a:lnTo>
                      <a:lnTo>
                        <a:pt x="48" y="28"/>
                      </a:lnTo>
                      <a:lnTo>
                        <a:pt x="20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79797"/>
                    </a:gs>
                    <a:gs pos="100000">
                      <a:srgbClr val="C0C0C0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85" name="Freeform 167"/>
                <p:cNvSpPr>
                  <a:spLocks/>
                </p:cNvSpPr>
                <p:nvPr/>
              </p:nvSpPr>
              <p:spPr bwMode="auto">
                <a:xfrm>
                  <a:off x="4144" y="1995"/>
                  <a:ext cx="155" cy="175"/>
                </a:xfrm>
                <a:custGeom>
                  <a:avLst/>
                  <a:gdLst>
                    <a:gd name="T0" fmla="*/ 13170 w 126"/>
                    <a:gd name="T1" fmla="*/ 0 h 178"/>
                    <a:gd name="T2" fmla="*/ 4446 w 126"/>
                    <a:gd name="T3" fmla="*/ 19 h 178"/>
                    <a:gd name="T4" fmla="*/ 2500 w 126"/>
                    <a:gd name="T5" fmla="*/ 29 h 178"/>
                    <a:gd name="T6" fmla="*/ 0 w 126"/>
                    <a:gd name="T7" fmla="*/ 35 h 178"/>
                    <a:gd name="T8" fmla="*/ 1 w 126"/>
                    <a:gd name="T9" fmla="*/ 61 h 178"/>
                    <a:gd name="T10" fmla="*/ 5469 w 126"/>
                    <a:gd name="T11" fmla="*/ 78 h 178"/>
                    <a:gd name="T12" fmla="*/ 10182 w 126"/>
                    <a:gd name="T13" fmla="*/ 87 h 178"/>
                    <a:gd name="T14" fmla="*/ 26002 w 126"/>
                    <a:gd name="T15" fmla="*/ 112 h 178"/>
                    <a:gd name="T16" fmla="*/ 33971 w 126"/>
                    <a:gd name="T17" fmla="*/ 112 h 178"/>
                    <a:gd name="T18" fmla="*/ 41786 w 126"/>
                    <a:gd name="T19" fmla="*/ 104 h 178"/>
                    <a:gd name="T20" fmla="*/ 37661 w 126"/>
                    <a:gd name="T21" fmla="*/ 98 h 178"/>
                    <a:gd name="T22" fmla="*/ 30615 w 126"/>
                    <a:gd name="T23" fmla="*/ 93 h 178"/>
                    <a:gd name="T24" fmla="*/ 28682 w 126"/>
                    <a:gd name="T25" fmla="*/ 86 h 178"/>
                    <a:gd name="T26" fmla="*/ 26002 w 126"/>
                    <a:gd name="T27" fmla="*/ 81 h 178"/>
                    <a:gd name="T28" fmla="*/ 24887 w 126"/>
                    <a:gd name="T29" fmla="*/ 71 h 178"/>
                    <a:gd name="T30" fmla="*/ 17779 w 126"/>
                    <a:gd name="T31" fmla="*/ 60 h 178"/>
                    <a:gd name="T32" fmla="*/ 13111 w 126"/>
                    <a:gd name="T33" fmla="*/ 29 h 178"/>
                    <a:gd name="T34" fmla="*/ 11354 w 126"/>
                    <a:gd name="T35" fmla="*/ 29 h 178"/>
                    <a:gd name="T36" fmla="*/ 11749 w 126"/>
                    <a:gd name="T37" fmla="*/ 12 h 178"/>
                    <a:gd name="T38" fmla="*/ 13170 w 126"/>
                    <a:gd name="T39" fmla="*/ 0 h 17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26" h="178">
                      <a:moveTo>
                        <a:pt x="40" y="0"/>
                      </a:moveTo>
                      <a:lnTo>
                        <a:pt x="13" y="19"/>
                      </a:lnTo>
                      <a:lnTo>
                        <a:pt x="7" y="34"/>
                      </a:lnTo>
                      <a:lnTo>
                        <a:pt x="0" y="63"/>
                      </a:lnTo>
                      <a:lnTo>
                        <a:pt x="1" y="90"/>
                      </a:lnTo>
                      <a:lnTo>
                        <a:pt x="16" y="124"/>
                      </a:lnTo>
                      <a:lnTo>
                        <a:pt x="31" y="141"/>
                      </a:lnTo>
                      <a:lnTo>
                        <a:pt x="79" y="178"/>
                      </a:lnTo>
                      <a:lnTo>
                        <a:pt x="103" y="178"/>
                      </a:lnTo>
                      <a:lnTo>
                        <a:pt x="126" y="166"/>
                      </a:lnTo>
                      <a:lnTo>
                        <a:pt x="114" y="157"/>
                      </a:lnTo>
                      <a:lnTo>
                        <a:pt x="93" y="150"/>
                      </a:lnTo>
                      <a:lnTo>
                        <a:pt x="87" y="139"/>
                      </a:lnTo>
                      <a:lnTo>
                        <a:pt x="79" y="130"/>
                      </a:lnTo>
                      <a:lnTo>
                        <a:pt x="76" y="109"/>
                      </a:lnTo>
                      <a:lnTo>
                        <a:pt x="54" y="88"/>
                      </a:lnTo>
                      <a:lnTo>
                        <a:pt x="39" y="52"/>
                      </a:lnTo>
                      <a:lnTo>
                        <a:pt x="34" y="34"/>
                      </a:lnTo>
                      <a:lnTo>
                        <a:pt x="36" y="12"/>
                      </a:lnTo>
                      <a:cubicBezTo>
                        <a:pt x="37" y="8"/>
                        <a:pt x="40" y="0"/>
                        <a:pt x="40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818181"/>
                    </a:gs>
                    <a:gs pos="100000">
                      <a:srgbClr val="C1C1C1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86" name="Freeform 168"/>
                <p:cNvSpPr>
                  <a:spLocks/>
                </p:cNvSpPr>
                <p:nvPr/>
              </p:nvSpPr>
              <p:spPr bwMode="auto">
                <a:xfrm>
                  <a:off x="4151" y="1953"/>
                  <a:ext cx="93" cy="158"/>
                </a:xfrm>
                <a:custGeom>
                  <a:avLst/>
                  <a:gdLst>
                    <a:gd name="T0" fmla="*/ 2 w 114"/>
                    <a:gd name="T1" fmla="*/ 7 h 170"/>
                    <a:gd name="T2" fmla="*/ 2 w 114"/>
                    <a:gd name="T3" fmla="*/ 8 h 170"/>
                    <a:gd name="T4" fmla="*/ 2 w 114"/>
                    <a:gd name="T5" fmla="*/ 12 h 170"/>
                    <a:gd name="T6" fmla="*/ 2 w 114"/>
                    <a:gd name="T7" fmla="*/ 17 h 170"/>
                    <a:gd name="T8" fmla="*/ 2 w 114"/>
                    <a:gd name="T9" fmla="*/ 21 h 170"/>
                    <a:gd name="T10" fmla="*/ 2 w 114"/>
                    <a:gd name="T11" fmla="*/ 22 h 170"/>
                    <a:gd name="T12" fmla="*/ 2 w 114"/>
                    <a:gd name="T13" fmla="*/ 17 h 170"/>
                    <a:gd name="T14" fmla="*/ 2 w 114"/>
                    <a:gd name="T15" fmla="*/ 13 h 170"/>
                    <a:gd name="T16" fmla="*/ 0 w 114"/>
                    <a:gd name="T17" fmla="*/ 9 h 170"/>
                    <a:gd name="T18" fmla="*/ 2 w 114"/>
                    <a:gd name="T19" fmla="*/ 7 h 170"/>
                    <a:gd name="T20" fmla="*/ 2 w 114"/>
                    <a:gd name="T21" fmla="*/ 7 h 170"/>
                    <a:gd name="T22" fmla="*/ 2 w 114"/>
                    <a:gd name="T23" fmla="*/ 0 h 170"/>
                    <a:gd name="T24" fmla="*/ 2 w 114"/>
                    <a:gd name="T25" fmla="*/ 6 h 170"/>
                    <a:gd name="T26" fmla="*/ 2 w 114"/>
                    <a:gd name="T27" fmla="*/ 7 h 17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14" h="170">
                      <a:moveTo>
                        <a:pt x="96" y="36"/>
                      </a:moveTo>
                      <a:lnTo>
                        <a:pt x="66" y="64"/>
                      </a:lnTo>
                      <a:lnTo>
                        <a:pt x="62" y="88"/>
                      </a:lnTo>
                      <a:lnTo>
                        <a:pt x="70" y="124"/>
                      </a:lnTo>
                      <a:lnTo>
                        <a:pt x="94" y="164"/>
                      </a:lnTo>
                      <a:lnTo>
                        <a:pt x="78" y="170"/>
                      </a:lnTo>
                      <a:lnTo>
                        <a:pt x="18" y="128"/>
                      </a:lnTo>
                      <a:lnTo>
                        <a:pt x="8" y="94"/>
                      </a:lnTo>
                      <a:lnTo>
                        <a:pt x="0" y="68"/>
                      </a:lnTo>
                      <a:lnTo>
                        <a:pt x="10" y="30"/>
                      </a:lnTo>
                      <a:lnTo>
                        <a:pt x="26" y="14"/>
                      </a:lnTo>
                      <a:lnTo>
                        <a:pt x="74" y="0"/>
                      </a:lnTo>
                      <a:lnTo>
                        <a:pt x="114" y="6"/>
                      </a:lnTo>
                      <a:lnTo>
                        <a:pt x="96" y="3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C9C9C"/>
                    </a:gs>
                    <a:gs pos="100000">
                      <a:srgbClr val="9F9F9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87" name="Freeform 169"/>
                <p:cNvSpPr>
                  <a:spLocks/>
                </p:cNvSpPr>
                <p:nvPr/>
              </p:nvSpPr>
              <p:spPr bwMode="auto">
                <a:xfrm rot="79861">
                  <a:off x="4215" y="1950"/>
                  <a:ext cx="159" cy="53"/>
                </a:xfrm>
                <a:custGeom>
                  <a:avLst/>
                  <a:gdLst>
                    <a:gd name="T0" fmla="*/ 45 w 152"/>
                    <a:gd name="T1" fmla="*/ 8 h 53"/>
                    <a:gd name="T2" fmla="*/ 208 w 152"/>
                    <a:gd name="T3" fmla="*/ 0 h 53"/>
                    <a:gd name="T4" fmla="*/ 379 w 152"/>
                    <a:gd name="T5" fmla="*/ 5 h 53"/>
                    <a:gd name="T6" fmla="*/ 465 w 152"/>
                    <a:gd name="T7" fmla="*/ 11 h 53"/>
                    <a:gd name="T8" fmla="*/ 508 w 152"/>
                    <a:gd name="T9" fmla="*/ 18 h 53"/>
                    <a:gd name="T10" fmla="*/ 540 w 152"/>
                    <a:gd name="T11" fmla="*/ 26 h 53"/>
                    <a:gd name="T12" fmla="*/ 495 w 152"/>
                    <a:gd name="T13" fmla="*/ 32 h 53"/>
                    <a:gd name="T14" fmla="*/ 452 w 152"/>
                    <a:gd name="T15" fmla="*/ 41 h 53"/>
                    <a:gd name="T16" fmla="*/ 413 w 152"/>
                    <a:gd name="T17" fmla="*/ 53 h 53"/>
                    <a:gd name="T18" fmla="*/ 296 w 152"/>
                    <a:gd name="T19" fmla="*/ 38 h 53"/>
                    <a:gd name="T20" fmla="*/ 210 w 152"/>
                    <a:gd name="T21" fmla="*/ 41 h 53"/>
                    <a:gd name="T22" fmla="*/ 145 w 152"/>
                    <a:gd name="T23" fmla="*/ 50 h 53"/>
                    <a:gd name="T24" fmla="*/ 76 w 152"/>
                    <a:gd name="T25" fmla="*/ 42 h 53"/>
                    <a:gd name="T26" fmla="*/ 45 w 152"/>
                    <a:gd name="T27" fmla="*/ 32 h 53"/>
                    <a:gd name="T28" fmla="*/ 0 w 152"/>
                    <a:gd name="T29" fmla="*/ 30 h 53"/>
                    <a:gd name="T30" fmla="*/ 45 w 152"/>
                    <a:gd name="T31" fmla="*/ 8 h 5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52" h="53">
                      <a:moveTo>
                        <a:pt x="11" y="8"/>
                      </a:moveTo>
                      <a:lnTo>
                        <a:pt x="59" y="0"/>
                      </a:lnTo>
                      <a:lnTo>
                        <a:pt x="108" y="5"/>
                      </a:lnTo>
                      <a:lnTo>
                        <a:pt x="132" y="11"/>
                      </a:lnTo>
                      <a:lnTo>
                        <a:pt x="144" y="18"/>
                      </a:lnTo>
                      <a:lnTo>
                        <a:pt x="152" y="26"/>
                      </a:lnTo>
                      <a:lnTo>
                        <a:pt x="140" y="32"/>
                      </a:lnTo>
                      <a:lnTo>
                        <a:pt x="128" y="41"/>
                      </a:lnTo>
                      <a:lnTo>
                        <a:pt x="117" y="53"/>
                      </a:lnTo>
                      <a:lnTo>
                        <a:pt x="84" y="38"/>
                      </a:lnTo>
                      <a:lnTo>
                        <a:pt x="60" y="41"/>
                      </a:lnTo>
                      <a:lnTo>
                        <a:pt x="42" y="50"/>
                      </a:lnTo>
                      <a:lnTo>
                        <a:pt x="23" y="42"/>
                      </a:lnTo>
                      <a:lnTo>
                        <a:pt x="11" y="32"/>
                      </a:lnTo>
                      <a:lnTo>
                        <a:pt x="0" y="30"/>
                      </a:lnTo>
                      <a:lnTo>
                        <a:pt x="11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97979"/>
                    </a:gs>
                    <a:gs pos="100000">
                      <a:srgbClr val="DDDDDD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88" name="Freeform 170"/>
                <p:cNvSpPr>
                  <a:spLocks/>
                </p:cNvSpPr>
                <p:nvPr/>
              </p:nvSpPr>
              <p:spPr bwMode="auto">
                <a:xfrm>
                  <a:off x="4742" y="539"/>
                  <a:ext cx="128" cy="68"/>
                </a:xfrm>
                <a:custGeom>
                  <a:avLst/>
                  <a:gdLst>
                    <a:gd name="T0" fmla="*/ 3 w 147"/>
                    <a:gd name="T1" fmla="*/ 0 h 87"/>
                    <a:gd name="T2" fmla="*/ 3 w 147"/>
                    <a:gd name="T3" fmla="*/ 2 h 87"/>
                    <a:gd name="T4" fmla="*/ 3 w 147"/>
                    <a:gd name="T5" fmla="*/ 2 h 87"/>
                    <a:gd name="T6" fmla="*/ 3 w 147"/>
                    <a:gd name="T7" fmla="*/ 2 h 87"/>
                    <a:gd name="T8" fmla="*/ 3 w 147"/>
                    <a:gd name="T9" fmla="*/ 2 h 87"/>
                    <a:gd name="T10" fmla="*/ 3 w 147"/>
                    <a:gd name="T11" fmla="*/ 2 h 87"/>
                    <a:gd name="T12" fmla="*/ 3 w 147"/>
                    <a:gd name="T13" fmla="*/ 2 h 87"/>
                    <a:gd name="T14" fmla="*/ 3 w 147"/>
                    <a:gd name="T15" fmla="*/ 2 h 87"/>
                    <a:gd name="T16" fmla="*/ 0 w 147"/>
                    <a:gd name="T17" fmla="*/ 2 h 87"/>
                    <a:gd name="T18" fmla="*/ 3 w 147"/>
                    <a:gd name="T19" fmla="*/ 0 h 87"/>
                    <a:gd name="T20" fmla="*/ 3 w 147"/>
                    <a:gd name="T21" fmla="*/ 0 h 8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7" h="87">
                      <a:moveTo>
                        <a:pt x="75" y="0"/>
                      </a:moveTo>
                      <a:lnTo>
                        <a:pt x="105" y="12"/>
                      </a:lnTo>
                      <a:lnTo>
                        <a:pt x="132" y="45"/>
                      </a:lnTo>
                      <a:lnTo>
                        <a:pt x="147" y="72"/>
                      </a:lnTo>
                      <a:lnTo>
                        <a:pt x="126" y="87"/>
                      </a:lnTo>
                      <a:lnTo>
                        <a:pt x="84" y="78"/>
                      </a:lnTo>
                      <a:lnTo>
                        <a:pt x="69" y="51"/>
                      </a:lnTo>
                      <a:lnTo>
                        <a:pt x="42" y="45"/>
                      </a:lnTo>
                      <a:lnTo>
                        <a:pt x="0" y="24"/>
                      </a:lnTo>
                      <a:lnTo>
                        <a:pt x="54" y="0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7676"/>
                    </a:gs>
                    <a:gs pos="100000">
                      <a:srgbClr val="969696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89" name="Freeform 171"/>
                <p:cNvSpPr>
                  <a:spLocks/>
                </p:cNvSpPr>
                <p:nvPr/>
              </p:nvSpPr>
              <p:spPr bwMode="auto">
                <a:xfrm rot="391140">
                  <a:off x="4820" y="483"/>
                  <a:ext cx="110" cy="56"/>
                </a:xfrm>
                <a:custGeom>
                  <a:avLst/>
                  <a:gdLst>
                    <a:gd name="T0" fmla="*/ 1 w 147"/>
                    <a:gd name="T1" fmla="*/ 0 h 87"/>
                    <a:gd name="T2" fmla="*/ 1 w 147"/>
                    <a:gd name="T3" fmla="*/ 1 h 87"/>
                    <a:gd name="T4" fmla="*/ 1 w 147"/>
                    <a:gd name="T5" fmla="*/ 1 h 87"/>
                    <a:gd name="T6" fmla="*/ 1 w 147"/>
                    <a:gd name="T7" fmla="*/ 1 h 87"/>
                    <a:gd name="T8" fmla="*/ 1 w 147"/>
                    <a:gd name="T9" fmla="*/ 1 h 87"/>
                    <a:gd name="T10" fmla="*/ 1 w 147"/>
                    <a:gd name="T11" fmla="*/ 1 h 87"/>
                    <a:gd name="T12" fmla="*/ 1 w 147"/>
                    <a:gd name="T13" fmla="*/ 1 h 87"/>
                    <a:gd name="T14" fmla="*/ 1 w 147"/>
                    <a:gd name="T15" fmla="*/ 1 h 87"/>
                    <a:gd name="T16" fmla="*/ 0 w 147"/>
                    <a:gd name="T17" fmla="*/ 1 h 87"/>
                    <a:gd name="T18" fmla="*/ 1 w 147"/>
                    <a:gd name="T19" fmla="*/ 0 h 87"/>
                    <a:gd name="T20" fmla="*/ 1 w 147"/>
                    <a:gd name="T21" fmla="*/ 0 h 8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7" h="87">
                      <a:moveTo>
                        <a:pt x="75" y="0"/>
                      </a:moveTo>
                      <a:lnTo>
                        <a:pt x="105" y="12"/>
                      </a:lnTo>
                      <a:lnTo>
                        <a:pt x="132" y="45"/>
                      </a:lnTo>
                      <a:lnTo>
                        <a:pt x="147" y="72"/>
                      </a:lnTo>
                      <a:lnTo>
                        <a:pt x="126" y="87"/>
                      </a:lnTo>
                      <a:lnTo>
                        <a:pt x="84" y="78"/>
                      </a:lnTo>
                      <a:lnTo>
                        <a:pt x="69" y="51"/>
                      </a:lnTo>
                      <a:lnTo>
                        <a:pt x="42" y="45"/>
                      </a:lnTo>
                      <a:lnTo>
                        <a:pt x="0" y="24"/>
                      </a:lnTo>
                      <a:lnTo>
                        <a:pt x="54" y="0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15151"/>
                    </a:gs>
                    <a:gs pos="100000">
                      <a:srgbClr val="81818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90" name="Freeform 172"/>
                <p:cNvSpPr>
                  <a:spLocks/>
                </p:cNvSpPr>
                <p:nvPr/>
              </p:nvSpPr>
              <p:spPr bwMode="auto">
                <a:xfrm>
                  <a:off x="4749" y="663"/>
                  <a:ext cx="168" cy="127"/>
                </a:xfrm>
                <a:custGeom>
                  <a:avLst/>
                  <a:gdLst>
                    <a:gd name="T0" fmla="*/ 15 w 168"/>
                    <a:gd name="T1" fmla="*/ 2 h 110"/>
                    <a:gd name="T2" fmla="*/ 73 w 168"/>
                    <a:gd name="T3" fmla="*/ 633 h 110"/>
                    <a:gd name="T4" fmla="*/ 87 w 168"/>
                    <a:gd name="T5" fmla="*/ 1609 h 110"/>
                    <a:gd name="T6" fmla="*/ 129 w 168"/>
                    <a:gd name="T7" fmla="*/ 2309 h 110"/>
                    <a:gd name="T8" fmla="*/ 168 w 168"/>
                    <a:gd name="T9" fmla="*/ 3693 h 110"/>
                    <a:gd name="T10" fmla="*/ 144 w 168"/>
                    <a:gd name="T11" fmla="*/ 4707 h 110"/>
                    <a:gd name="T12" fmla="*/ 118 w 168"/>
                    <a:gd name="T13" fmla="*/ 4459 h 110"/>
                    <a:gd name="T14" fmla="*/ 114 w 168"/>
                    <a:gd name="T15" fmla="*/ 5497 h 110"/>
                    <a:gd name="T16" fmla="*/ 91 w 168"/>
                    <a:gd name="T17" fmla="*/ 5994 h 110"/>
                    <a:gd name="T18" fmla="*/ 78 w 168"/>
                    <a:gd name="T19" fmla="*/ 6175 h 110"/>
                    <a:gd name="T20" fmla="*/ 58 w 168"/>
                    <a:gd name="T21" fmla="*/ 5043 h 110"/>
                    <a:gd name="T22" fmla="*/ 46 w 168"/>
                    <a:gd name="T23" fmla="*/ 3345 h 110"/>
                    <a:gd name="T24" fmla="*/ 25 w 168"/>
                    <a:gd name="T25" fmla="*/ 1445 h 110"/>
                    <a:gd name="T26" fmla="*/ 0 w 168"/>
                    <a:gd name="T27" fmla="*/ 0 h 110"/>
                    <a:gd name="T28" fmla="*/ 15 w 168"/>
                    <a:gd name="T29" fmla="*/ 2 h 11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68" h="110">
                      <a:moveTo>
                        <a:pt x="15" y="2"/>
                      </a:moveTo>
                      <a:lnTo>
                        <a:pt x="73" y="11"/>
                      </a:lnTo>
                      <a:lnTo>
                        <a:pt x="87" y="29"/>
                      </a:lnTo>
                      <a:lnTo>
                        <a:pt x="129" y="42"/>
                      </a:lnTo>
                      <a:lnTo>
                        <a:pt x="168" y="66"/>
                      </a:lnTo>
                      <a:lnTo>
                        <a:pt x="144" y="84"/>
                      </a:lnTo>
                      <a:lnTo>
                        <a:pt x="118" y="80"/>
                      </a:lnTo>
                      <a:lnTo>
                        <a:pt x="114" y="99"/>
                      </a:lnTo>
                      <a:lnTo>
                        <a:pt x="91" y="107"/>
                      </a:lnTo>
                      <a:lnTo>
                        <a:pt x="78" y="110"/>
                      </a:lnTo>
                      <a:lnTo>
                        <a:pt x="58" y="90"/>
                      </a:lnTo>
                      <a:lnTo>
                        <a:pt x="46" y="60"/>
                      </a:lnTo>
                      <a:lnTo>
                        <a:pt x="25" y="26"/>
                      </a:lnTo>
                      <a:lnTo>
                        <a:pt x="0" y="0"/>
                      </a:lnTo>
                      <a:lnTo>
                        <a:pt x="15" y="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58585"/>
                    </a:gs>
                    <a:gs pos="100000">
                      <a:srgbClr val="5E5E5E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91" name="Freeform 173"/>
                <p:cNvSpPr>
                  <a:spLocks/>
                </p:cNvSpPr>
                <p:nvPr/>
              </p:nvSpPr>
              <p:spPr bwMode="auto">
                <a:xfrm>
                  <a:off x="4897" y="609"/>
                  <a:ext cx="151" cy="126"/>
                </a:xfrm>
                <a:custGeom>
                  <a:avLst/>
                  <a:gdLst>
                    <a:gd name="T0" fmla="*/ 28 w 155"/>
                    <a:gd name="T1" fmla="*/ 0 h 127"/>
                    <a:gd name="T2" fmla="*/ 50 w 155"/>
                    <a:gd name="T3" fmla="*/ 12 h 127"/>
                    <a:gd name="T4" fmla="*/ 62 w 155"/>
                    <a:gd name="T5" fmla="*/ 33 h 127"/>
                    <a:gd name="T6" fmla="*/ 74 w 155"/>
                    <a:gd name="T7" fmla="*/ 58 h 127"/>
                    <a:gd name="T8" fmla="*/ 76 w 155"/>
                    <a:gd name="T9" fmla="*/ 63 h 127"/>
                    <a:gd name="T10" fmla="*/ 68 w 155"/>
                    <a:gd name="T11" fmla="*/ 84 h 127"/>
                    <a:gd name="T12" fmla="*/ 55 w 155"/>
                    <a:gd name="T13" fmla="*/ 99 h 127"/>
                    <a:gd name="T14" fmla="*/ 36 w 155"/>
                    <a:gd name="T15" fmla="*/ 54 h 127"/>
                    <a:gd name="T16" fmla="*/ 19 w 155"/>
                    <a:gd name="T17" fmla="*/ 31 h 127"/>
                    <a:gd name="T18" fmla="*/ 0 w 155"/>
                    <a:gd name="T19" fmla="*/ 10 h 127"/>
                    <a:gd name="T20" fmla="*/ 28 w 155"/>
                    <a:gd name="T21" fmla="*/ 0 h 12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5" h="127">
                      <a:moveTo>
                        <a:pt x="56" y="0"/>
                      </a:moveTo>
                      <a:lnTo>
                        <a:pt x="101" y="12"/>
                      </a:lnTo>
                      <a:lnTo>
                        <a:pt x="129" y="33"/>
                      </a:lnTo>
                      <a:lnTo>
                        <a:pt x="152" y="58"/>
                      </a:lnTo>
                      <a:lnTo>
                        <a:pt x="155" y="82"/>
                      </a:lnTo>
                      <a:lnTo>
                        <a:pt x="141" y="112"/>
                      </a:lnTo>
                      <a:lnTo>
                        <a:pt x="116" y="127"/>
                      </a:lnTo>
                      <a:lnTo>
                        <a:pt x="71" y="54"/>
                      </a:lnTo>
                      <a:lnTo>
                        <a:pt x="35" y="31"/>
                      </a:lnTo>
                      <a:lnTo>
                        <a:pt x="0" y="1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D6D6D"/>
                    </a:gs>
                    <a:gs pos="100000">
                      <a:srgbClr val="51515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92" name="Freeform 174"/>
                <p:cNvSpPr>
                  <a:spLocks/>
                </p:cNvSpPr>
                <p:nvPr/>
              </p:nvSpPr>
              <p:spPr bwMode="auto">
                <a:xfrm rot="-462937">
                  <a:off x="4931" y="459"/>
                  <a:ext cx="137" cy="196"/>
                </a:xfrm>
                <a:custGeom>
                  <a:avLst/>
                  <a:gdLst>
                    <a:gd name="T0" fmla="*/ 17 w 141"/>
                    <a:gd name="T1" fmla="*/ 24 h 199"/>
                    <a:gd name="T2" fmla="*/ 30 w 141"/>
                    <a:gd name="T3" fmla="*/ 33 h 199"/>
                    <a:gd name="T4" fmla="*/ 39 w 141"/>
                    <a:gd name="T5" fmla="*/ 36 h 199"/>
                    <a:gd name="T6" fmla="*/ 58 w 141"/>
                    <a:gd name="T7" fmla="*/ 87 h 199"/>
                    <a:gd name="T8" fmla="*/ 64 w 141"/>
                    <a:gd name="T9" fmla="*/ 117 h 199"/>
                    <a:gd name="T10" fmla="*/ 63 w 141"/>
                    <a:gd name="T11" fmla="*/ 131 h 199"/>
                    <a:gd name="T12" fmla="*/ 53 w 141"/>
                    <a:gd name="T13" fmla="*/ 125 h 199"/>
                    <a:gd name="T14" fmla="*/ 37 w 141"/>
                    <a:gd name="T15" fmla="*/ 98 h 199"/>
                    <a:gd name="T16" fmla="*/ 34 w 141"/>
                    <a:gd name="T17" fmla="*/ 78 h 199"/>
                    <a:gd name="T18" fmla="*/ 17 w 141"/>
                    <a:gd name="T19" fmla="*/ 33 h 199"/>
                    <a:gd name="T20" fmla="*/ 0 w 141"/>
                    <a:gd name="T21" fmla="*/ 0 h 199"/>
                    <a:gd name="T22" fmla="*/ 17 w 141"/>
                    <a:gd name="T23" fmla="*/ 24 h 19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41" h="199">
                      <a:moveTo>
                        <a:pt x="34" y="24"/>
                      </a:moveTo>
                      <a:lnTo>
                        <a:pt x="64" y="43"/>
                      </a:lnTo>
                      <a:lnTo>
                        <a:pt x="82" y="64"/>
                      </a:lnTo>
                      <a:lnTo>
                        <a:pt x="129" y="132"/>
                      </a:lnTo>
                      <a:lnTo>
                        <a:pt x="141" y="177"/>
                      </a:lnTo>
                      <a:lnTo>
                        <a:pt x="139" y="199"/>
                      </a:lnTo>
                      <a:lnTo>
                        <a:pt x="120" y="190"/>
                      </a:lnTo>
                      <a:lnTo>
                        <a:pt x="78" y="153"/>
                      </a:lnTo>
                      <a:lnTo>
                        <a:pt x="73" y="114"/>
                      </a:lnTo>
                      <a:lnTo>
                        <a:pt x="43" y="60"/>
                      </a:lnTo>
                      <a:lnTo>
                        <a:pt x="0" y="0"/>
                      </a:lnTo>
                      <a:lnTo>
                        <a:pt x="34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36363"/>
                    </a:gs>
                    <a:gs pos="100000">
                      <a:srgbClr val="55555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93" name="Freeform 175"/>
                <p:cNvSpPr>
                  <a:spLocks/>
                </p:cNvSpPr>
                <p:nvPr/>
              </p:nvSpPr>
              <p:spPr bwMode="auto">
                <a:xfrm rot="252790">
                  <a:off x="4471" y="802"/>
                  <a:ext cx="244" cy="56"/>
                </a:xfrm>
                <a:custGeom>
                  <a:avLst/>
                  <a:gdLst>
                    <a:gd name="T0" fmla="*/ 0 w 252"/>
                    <a:gd name="T1" fmla="*/ 0 h 56"/>
                    <a:gd name="T2" fmla="*/ 23 w 252"/>
                    <a:gd name="T3" fmla="*/ 36 h 56"/>
                    <a:gd name="T4" fmla="*/ 65 w 252"/>
                    <a:gd name="T5" fmla="*/ 56 h 56"/>
                    <a:gd name="T6" fmla="*/ 74 w 252"/>
                    <a:gd name="T7" fmla="*/ 50 h 56"/>
                    <a:gd name="T8" fmla="*/ 97 w 252"/>
                    <a:gd name="T9" fmla="*/ 36 h 56"/>
                    <a:gd name="T10" fmla="*/ 103 w 252"/>
                    <a:gd name="T11" fmla="*/ 22 h 56"/>
                    <a:gd name="T12" fmla="*/ 91 w 252"/>
                    <a:gd name="T13" fmla="*/ 14 h 56"/>
                    <a:gd name="T14" fmla="*/ 70 w 252"/>
                    <a:gd name="T15" fmla="*/ 14 h 56"/>
                    <a:gd name="T16" fmla="*/ 50 w 252"/>
                    <a:gd name="T17" fmla="*/ 10 h 56"/>
                    <a:gd name="T18" fmla="*/ 27 w 252"/>
                    <a:gd name="T19" fmla="*/ 8 h 56"/>
                    <a:gd name="T20" fmla="*/ 0 w 252"/>
                    <a:gd name="T21" fmla="*/ 0 h 5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52" h="56">
                      <a:moveTo>
                        <a:pt x="0" y="0"/>
                      </a:moveTo>
                      <a:lnTo>
                        <a:pt x="56" y="36"/>
                      </a:lnTo>
                      <a:lnTo>
                        <a:pt x="158" y="56"/>
                      </a:lnTo>
                      <a:lnTo>
                        <a:pt x="184" y="50"/>
                      </a:lnTo>
                      <a:lnTo>
                        <a:pt x="236" y="36"/>
                      </a:lnTo>
                      <a:lnTo>
                        <a:pt x="252" y="22"/>
                      </a:lnTo>
                      <a:lnTo>
                        <a:pt x="222" y="14"/>
                      </a:lnTo>
                      <a:lnTo>
                        <a:pt x="170" y="14"/>
                      </a:lnTo>
                      <a:lnTo>
                        <a:pt x="124" y="10"/>
                      </a:lnTo>
                      <a:lnTo>
                        <a:pt x="64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74747"/>
                    </a:gs>
                    <a:gs pos="100000">
                      <a:srgbClr val="969696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94" name="Freeform 176"/>
                <p:cNvSpPr>
                  <a:spLocks/>
                </p:cNvSpPr>
                <p:nvPr/>
              </p:nvSpPr>
              <p:spPr bwMode="auto">
                <a:xfrm>
                  <a:off x="4521" y="626"/>
                  <a:ext cx="202" cy="141"/>
                </a:xfrm>
                <a:custGeom>
                  <a:avLst/>
                  <a:gdLst>
                    <a:gd name="T0" fmla="*/ 25 w 208"/>
                    <a:gd name="T1" fmla="*/ 14 h 142"/>
                    <a:gd name="T2" fmla="*/ 58 w 208"/>
                    <a:gd name="T3" fmla="*/ 26 h 142"/>
                    <a:gd name="T4" fmla="*/ 73 w 208"/>
                    <a:gd name="T5" fmla="*/ 38 h 142"/>
                    <a:gd name="T6" fmla="*/ 80 w 208"/>
                    <a:gd name="T7" fmla="*/ 50 h 142"/>
                    <a:gd name="T8" fmla="*/ 85 w 208"/>
                    <a:gd name="T9" fmla="*/ 66 h 142"/>
                    <a:gd name="T10" fmla="*/ 92 w 208"/>
                    <a:gd name="T11" fmla="*/ 78 h 142"/>
                    <a:gd name="T12" fmla="*/ 90 w 208"/>
                    <a:gd name="T13" fmla="*/ 104 h 142"/>
                    <a:gd name="T14" fmla="*/ 79 w 208"/>
                    <a:gd name="T15" fmla="*/ 114 h 142"/>
                    <a:gd name="T16" fmla="*/ 73 w 208"/>
                    <a:gd name="T17" fmla="*/ 90 h 142"/>
                    <a:gd name="T18" fmla="*/ 71 w 208"/>
                    <a:gd name="T19" fmla="*/ 72 h 142"/>
                    <a:gd name="T20" fmla="*/ 54 w 208"/>
                    <a:gd name="T21" fmla="*/ 71 h 142"/>
                    <a:gd name="T22" fmla="*/ 41 w 208"/>
                    <a:gd name="T23" fmla="*/ 71 h 142"/>
                    <a:gd name="T24" fmla="*/ 25 w 208"/>
                    <a:gd name="T25" fmla="*/ 54 h 142"/>
                    <a:gd name="T26" fmla="*/ 14 w 208"/>
                    <a:gd name="T27" fmla="*/ 22 h 142"/>
                    <a:gd name="T28" fmla="*/ 0 w 208"/>
                    <a:gd name="T29" fmla="*/ 0 h 142"/>
                    <a:gd name="T30" fmla="*/ 32 w 208"/>
                    <a:gd name="T31" fmla="*/ 16 h 142"/>
                    <a:gd name="T32" fmla="*/ 39 w 208"/>
                    <a:gd name="T33" fmla="*/ 20 h 1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08" h="142">
                      <a:moveTo>
                        <a:pt x="54" y="14"/>
                      </a:moveTo>
                      <a:lnTo>
                        <a:pt x="132" y="26"/>
                      </a:lnTo>
                      <a:lnTo>
                        <a:pt x="164" y="38"/>
                      </a:lnTo>
                      <a:lnTo>
                        <a:pt x="182" y="50"/>
                      </a:lnTo>
                      <a:lnTo>
                        <a:pt x="194" y="66"/>
                      </a:lnTo>
                      <a:lnTo>
                        <a:pt x="208" y="106"/>
                      </a:lnTo>
                      <a:lnTo>
                        <a:pt x="204" y="132"/>
                      </a:lnTo>
                      <a:lnTo>
                        <a:pt x="178" y="142"/>
                      </a:lnTo>
                      <a:lnTo>
                        <a:pt x="164" y="118"/>
                      </a:lnTo>
                      <a:lnTo>
                        <a:pt x="158" y="100"/>
                      </a:lnTo>
                      <a:lnTo>
                        <a:pt x="124" y="84"/>
                      </a:lnTo>
                      <a:lnTo>
                        <a:pt x="88" y="78"/>
                      </a:lnTo>
                      <a:lnTo>
                        <a:pt x="54" y="54"/>
                      </a:lnTo>
                      <a:lnTo>
                        <a:pt x="14" y="22"/>
                      </a:lnTo>
                      <a:lnTo>
                        <a:pt x="0" y="0"/>
                      </a:lnTo>
                      <a:lnTo>
                        <a:pt x="68" y="16"/>
                      </a:lnTo>
                      <a:lnTo>
                        <a:pt x="82" y="20"/>
                      </a:lnTo>
                    </a:path>
                  </a:pathLst>
                </a:custGeom>
                <a:gradFill rotWithShape="0">
                  <a:gsLst>
                    <a:gs pos="0">
                      <a:srgbClr val="5E5E5E"/>
                    </a:gs>
                    <a:gs pos="100000">
                      <a:srgbClr val="969696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95" name="Freeform 177"/>
                <p:cNvSpPr>
                  <a:spLocks/>
                </p:cNvSpPr>
                <p:nvPr/>
              </p:nvSpPr>
              <p:spPr bwMode="auto">
                <a:xfrm>
                  <a:off x="4944" y="1005"/>
                  <a:ext cx="230" cy="271"/>
                </a:xfrm>
                <a:custGeom>
                  <a:avLst/>
                  <a:gdLst>
                    <a:gd name="T0" fmla="*/ 97 w 237"/>
                    <a:gd name="T1" fmla="*/ 0 h 273"/>
                    <a:gd name="T2" fmla="*/ 103 w 237"/>
                    <a:gd name="T3" fmla="*/ 57 h 273"/>
                    <a:gd name="T4" fmla="*/ 103 w 237"/>
                    <a:gd name="T5" fmla="*/ 68 h 273"/>
                    <a:gd name="T6" fmla="*/ 99 w 237"/>
                    <a:gd name="T7" fmla="*/ 104 h 273"/>
                    <a:gd name="T8" fmla="*/ 99 w 237"/>
                    <a:gd name="T9" fmla="*/ 140 h 273"/>
                    <a:gd name="T10" fmla="*/ 88 w 237"/>
                    <a:gd name="T11" fmla="*/ 197 h 273"/>
                    <a:gd name="T12" fmla="*/ 71 w 237"/>
                    <a:gd name="T13" fmla="*/ 194 h 273"/>
                    <a:gd name="T14" fmla="*/ 57 w 237"/>
                    <a:gd name="T15" fmla="*/ 197 h 273"/>
                    <a:gd name="T16" fmla="*/ 34 w 237"/>
                    <a:gd name="T17" fmla="*/ 217 h 273"/>
                    <a:gd name="T18" fmla="*/ 24 w 237"/>
                    <a:gd name="T19" fmla="*/ 198 h 273"/>
                    <a:gd name="T20" fmla="*/ 16 w 237"/>
                    <a:gd name="T21" fmla="*/ 185 h 273"/>
                    <a:gd name="T22" fmla="*/ 16 w 237"/>
                    <a:gd name="T23" fmla="*/ 155 h 273"/>
                    <a:gd name="T24" fmla="*/ 0 w 237"/>
                    <a:gd name="T25" fmla="*/ 140 h 273"/>
                    <a:gd name="T26" fmla="*/ 16 w 237"/>
                    <a:gd name="T27" fmla="*/ 68 h 273"/>
                    <a:gd name="T28" fmla="*/ 68 w 237"/>
                    <a:gd name="T29" fmla="*/ 33 h 273"/>
                    <a:gd name="T30" fmla="*/ 80 w 237"/>
                    <a:gd name="T31" fmla="*/ 27 h 273"/>
                    <a:gd name="T32" fmla="*/ 97 w 237"/>
                    <a:gd name="T33" fmla="*/ 0 h 27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37" h="273">
                      <a:moveTo>
                        <a:pt x="222" y="0"/>
                      </a:moveTo>
                      <a:lnTo>
                        <a:pt x="237" y="57"/>
                      </a:lnTo>
                      <a:lnTo>
                        <a:pt x="237" y="96"/>
                      </a:lnTo>
                      <a:lnTo>
                        <a:pt x="228" y="132"/>
                      </a:lnTo>
                      <a:lnTo>
                        <a:pt x="228" y="168"/>
                      </a:lnTo>
                      <a:lnTo>
                        <a:pt x="204" y="246"/>
                      </a:lnTo>
                      <a:lnTo>
                        <a:pt x="162" y="240"/>
                      </a:lnTo>
                      <a:lnTo>
                        <a:pt x="132" y="246"/>
                      </a:lnTo>
                      <a:lnTo>
                        <a:pt x="75" y="273"/>
                      </a:lnTo>
                      <a:lnTo>
                        <a:pt x="54" y="249"/>
                      </a:lnTo>
                      <a:lnTo>
                        <a:pt x="36" y="222"/>
                      </a:lnTo>
                      <a:lnTo>
                        <a:pt x="27" y="183"/>
                      </a:lnTo>
                      <a:lnTo>
                        <a:pt x="0" y="168"/>
                      </a:lnTo>
                      <a:lnTo>
                        <a:pt x="24" y="93"/>
                      </a:lnTo>
                      <a:lnTo>
                        <a:pt x="156" y="33"/>
                      </a:lnTo>
                      <a:lnTo>
                        <a:pt x="186" y="27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D6D6D"/>
                    </a:gs>
                    <a:gs pos="100000">
                      <a:srgbClr val="515151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96" name="Freeform 178"/>
                <p:cNvSpPr>
                  <a:spLocks/>
                </p:cNvSpPr>
                <p:nvPr/>
              </p:nvSpPr>
              <p:spPr bwMode="auto">
                <a:xfrm>
                  <a:off x="4830" y="937"/>
                  <a:ext cx="172" cy="134"/>
                </a:xfrm>
                <a:custGeom>
                  <a:avLst/>
                  <a:gdLst>
                    <a:gd name="T0" fmla="*/ 0 w 177"/>
                    <a:gd name="T1" fmla="*/ 24 h 135"/>
                    <a:gd name="T2" fmla="*/ 17 w 177"/>
                    <a:gd name="T3" fmla="*/ 6 h 135"/>
                    <a:gd name="T4" fmla="*/ 25 w 177"/>
                    <a:gd name="T5" fmla="*/ 0 h 135"/>
                    <a:gd name="T6" fmla="*/ 43 w 177"/>
                    <a:gd name="T7" fmla="*/ 3 h 135"/>
                    <a:gd name="T8" fmla="*/ 62 w 177"/>
                    <a:gd name="T9" fmla="*/ 15 h 135"/>
                    <a:gd name="T10" fmla="*/ 79 w 177"/>
                    <a:gd name="T11" fmla="*/ 57 h 135"/>
                    <a:gd name="T12" fmla="*/ 80 w 177"/>
                    <a:gd name="T13" fmla="*/ 67 h 135"/>
                    <a:gd name="T14" fmla="*/ 77 w 177"/>
                    <a:gd name="T15" fmla="*/ 107 h 135"/>
                    <a:gd name="T16" fmla="*/ 62 w 177"/>
                    <a:gd name="T17" fmla="*/ 107 h 135"/>
                    <a:gd name="T18" fmla="*/ 47 w 177"/>
                    <a:gd name="T19" fmla="*/ 67 h 135"/>
                    <a:gd name="T20" fmla="*/ 17 w 177"/>
                    <a:gd name="T21" fmla="*/ 54 h 135"/>
                    <a:gd name="T22" fmla="*/ 9 w 177"/>
                    <a:gd name="T23" fmla="*/ 48 h 135"/>
                    <a:gd name="T24" fmla="*/ 0 w 177"/>
                    <a:gd name="T25" fmla="*/ 24 h 13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77" h="135">
                      <a:moveTo>
                        <a:pt x="0" y="24"/>
                      </a:moveTo>
                      <a:lnTo>
                        <a:pt x="18" y="6"/>
                      </a:lnTo>
                      <a:lnTo>
                        <a:pt x="54" y="0"/>
                      </a:lnTo>
                      <a:lnTo>
                        <a:pt x="90" y="3"/>
                      </a:lnTo>
                      <a:lnTo>
                        <a:pt x="138" y="15"/>
                      </a:lnTo>
                      <a:lnTo>
                        <a:pt x="174" y="57"/>
                      </a:lnTo>
                      <a:lnTo>
                        <a:pt x="177" y="81"/>
                      </a:lnTo>
                      <a:lnTo>
                        <a:pt x="171" y="135"/>
                      </a:lnTo>
                      <a:lnTo>
                        <a:pt x="138" y="135"/>
                      </a:lnTo>
                      <a:lnTo>
                        <a:pt x="102" y="81"/>
                      </a:lnTo>
                      <a:lnTo>
                        <a:pt x="42" y="54"/>
                      </a:lnTo>
                      <a:lnTo>
                        <a:pt x="9" y="48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69696"/>
                    </a:gs>
                    <a:gs pos="100000">
                      <a:srgbClr val="5E5E5E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97" name="Freeform 179"/>
                <p:cNvSpPr>
                  <a:spLocks/>
                </p:cNvSpPr>
                <p:nvPr/>
              </p:nvSpPr>
              <p:spPr bwMode="auto">
                <a:xfrm>
                  <a:off x="4883" y="1177"/>
                  <a:ext cx="125" cy="234"/>
                </a:xfrm>
                <a:custGeom>
                  <a:avLst/>
                  <a:gdLst>
                    <a:gd name="T0" fmla="*/ 47 w 129"/>
                    <a:gd name="T1" fmla="*/ 101 h 237"/>
                    <a:gd name="T2" fmla="*/ 43 w 129"/>
                    <a:gd name="T3" fmla="*/ 121 h 237"/>
                    <a:gd name="T4" fmla="*/ 27 w 129"/>
                    <a:gd name="T5" fmla="*/ 143 h 237"/>
                    <a:gd name="T6" fmla="*/ 27 w 129"/>
                    <a:gd name="T7" fmla="*/ 157 h 237"/>
                    <a:gd name="T8" fmla="*/ 16 w 129"/>
                    <a:gd name="T9" fmla="*/ 167 h 237"/>
                    <a:gd name="T10" fmla="*/ 16 w 129"/>
                    <a:gd name="T11" fmla="*/ 153 h 237"/>
                    <a:gd name="T12" fmla="*/ 6 w 129"/>
                    <a:gd name="T13" fmla="*/ 130 h 237"/>
                    <a:gd name="T14" fmla="*/ 0 w 129"/>
                    <a:gd name="T15" fmla="*/ 110 h 237"/>
                    <a:gd name="T16" fmla="*/ 0 w 129"/>
                    <a:gd name="T17" fmla="*/ 95 h 237"/>
                    <a:gd name="T18" fmla="*/ 6 w 129"/>
                    <a:gd name="T19" fmla="*/ 80 h 237"/>
                    <a:gd name="T20" fmla="*/ 16 w 129"/>
                    <a:gd name="T21" fmla="*/ 68 h 237"/>
                    <a:gd name="T22" fmla="*/ 16 w 129"/>
                    <a:gd name="T23" fmla="*/ 50 h 237"/>
                    <a:gd name="T24" fmla="*/ 29 w 129"/>
                    <a:gd name="T25" fmla="*/ 39 h 237"/>
                    <a:gd name="T26" fmla="*/ 27 w 129"/>
                    <a:gd name="T27" fmla="*/ 0 h 237"/>
                    <a:gd name="T28" fmla="*/ 46 w 129"/>
                    <a:gd name="T29" fmla="*/ 39 h 237"/>
                    <a:gd name="T30" fmla="*/ 53 w 129"/>
                    <a:gd name="T31" fmla="*/ 80 h 237"/>
                    <a:gd name="T32" fmla="*/ 47 w 129"/>
                    <a:gd name="T33" fmla="*/ 101 h 23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29" h="237">
                      <a:moveTo>
                        <a:pt x="114" y="141"/>
                      </a:moveTo>
                      <a:lnTo>
                        <a:pt x="102" y="177"/>
                      </a:lnTo>
                      <a:lnTo>
                        <a:pt x="63" y="201"/>
                      </a:lnTo>
                      <a:lnTo>
                        <a:pt x="63" y="222"/>
                      </a:lnTo>
                      <a:lnTo>
                        <a:pt x="42" y="237"/>
                      </a:lnTo>
                      <a:lnTo>
                        <a:pt x="21" y="216"/>
                      </a:lnTo>
                      <a:lnTo>
                        <a:pt x="6" y="186"/>
                      </a:lnTo>
                      <a:lnTo>
                        <a:pt x="0" y="159"/>
                      </a:lnTo>
                      <a:lnTo>
                        <a:pt x="0" y="129"/>
                      </a:lnTo>
                      <a:lnTo>
                        <a:pt x="6" y="108"/>
                      </a:lnTo>
                      <a:lnTo>
                        <a:pt x="21" y="96"/>
                      </a:lnTo>
                      <a:lnTo>
                        <a:pt x="27" y="78"/>
                      </a:lnTo>
                      <a:lnTo>
                        <a:pt x="66" y="45"/>
                      </a:lnTo>
                      <a:lnTo>
                        <a:pt x="63" y="0"/>
                      </a:lnTo>
                      <a:lnTo>
                        <a:pt x="111" y="54"/>
                      </a:lnTo>
                      <a:lnTo>
                        <a:pt x="129" y="108"/>
                      </a:lnTo>
                      <a:lnTo>
                        <a:pt x="114" y="14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ECECE"/>
                    </a:gs>
                    <a:gs pos="100000">
                      <a:srgbClr val="414141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98" name="Freeform 180"/>
                <p:cNvSpPr>
                  <a:spLocks/>
                </p:cNvSpPr>
                <p:nvPr/>
              </p:nvSpPr>
              <p:spPr bwMode="auto">
                <a:xfrm>
                  <a:off x="4440" y="1845"/>
                  <a:ext cx="73" cy="68"/>
                </a:xfrm>
                <a:custGeom>
                  <a:avLst/>
                  <a:gdLst>
                    <a:gd name="T0" fmla="*/ 18 w 75"/>
                    <a:gd name="T1" fmla="*/ 2 h 69"/>
                    <a:gd name="T2" fmla="*/ 26 w 75"/>
                    <a:gd name="T3" fmla="*/ 0 h 69"/>
                    <a:gd name="T4" fmla="*/ 33 w 75"/>
                    <a:gd name="T5" fmla="*/ 2 h 69"/>
                    <a:gd name="T6" fmla="*/ 36 w 75"/>
                    <a:gd name="T7" fmla="*/ 23 h 69"/>
                    <a:gd name="T8" fmla="*/ 37 w 75"/>
                    <a:gd name="T9" fmla="*/ 34 h 69"/>
                    <a:gd name="T10" fmla="*/ 34 w 75"/>
                    <a:gd name="T11" fmla="*/ 34 h 69"/>
                    <a:gd name="T12" fmla="*/ 20 w 75"/>
                    <a:gd name="T13" fmla="*/ 41 h 69"/>
                    <a:gd name="T14" fmla="*/ 20 w 75"/>
                    <a:gd name="T15" fmla="*/ 34 h 69"/>
                    <a:gd name="T16" fmla="*/ 18 w 75"/>
                    <a:gd name="T17" fmla="*/ 29 h 69"/>
                    <a:gd name="T18" fmla="*/ 0 w 75"/>
                    <a:gd name="T19" fmla="*/ 5 h 69"/>
                    <a:gd name="T20" fmla="*/ 18 w 75"/>
                    <a:gd name="T21" fmla="*/ 2 h 6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75" h="69">
                      <a:moveTo>
                        <a:pt x="18" y="2"/>
                      </a:moveTo>
                      <a:lnTo>
                        <a:pt x="54" y="0"/>
                      </a:lnTo>
                      <a:lnTo>
                        <a:pt x="66" y="2"/>
                      </a:lnTo>
                      <a:lnTo>
                        <a:pt x="72" y="23"/>
                      </a:lnTo>
                      <a:lnTo>
                        <a:pt x="75" y="36"/>
                      </a:lnTo>
                      <a:lnTo>
                        <a:pt x="69" y="53"/>
                      </a:lnTo>
                      <a:lnTo>
                        <a:pt x="48" y="69"/>
                      </a:lnTo>
                      <a:lnTo>
                        <a:pt x="48" y="42"/>
                      </a:lnTo>
                      <a:lnTo>
                        <a:pt x="18" y="29"/>
                      </a:lnTo>
                      <a:lnTo>
                        <a:pt x="0" y="5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99" name="Freeform 181"/>
                <p:cNvSpPr>
                  <a:spLocks/>
                </p:cNvSpPr>
                <p:nvPr/>
              </p:nvSpPr>
              <p:spPr bwMode="auto">
                <a:xfrm>
                  <a:off x="4430" y="1820"/>
                  <a:ext cx="89" cy="40"/>
                </a:xfrm>
                <a:custGeom>
                  <a:avLst/>
                  <a:gdLst>
                    <a:gd name="T0" fmla="*/ 0 w 92"/>
                    <a:gd name="T1" fmla="*/ 24 h 40"/>
                    <a:gd name="T2" fmla="*/ 15 w 92"/>
                    <a:gd name="T3" fmla="*/ 14 h 40"/>
                    <a:gd name="T4" fmla="*/ 19 w 92"/>
                    <a:gd name="T5" fmla="*/ 0 h 40"/>
                    <a:gd name="T6" fmla="*/ 38 w 92"/>
                    <a:gd name="T7" fmla="*/ 14 h 40"/>
                    <a:gd name="T8" fmla="*/ 33 w 92"/>
                    <a:gd name="T9" fmla="*/ 30 h 40"/>
                    <a:gd name="T10" fmla="*/ 26 w 92"/>
                    <a:gd name="T11" fmla="*/ 40 h 40"/>
                    <a:gd name="T12" fmla="*/ 15 w 92"/>
                    <a:gd name="T13" fmla="*/ 38 h 40"/>
                    <a:gd name="T14" fmla="*/ 0 w 92"/>
                    <a:gd name="T15" fmla="*/ 24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92" h="40">
                      <a:moveTo>
                        <a:pt x="0" y="24"/>
                      </a:moveTo>
                      <a:lnTo>
                        <a:pt x="38" y="14"/>
                      </a:lnTo>
                      <a:lnTo>
                        <a:pt x="48" y="0"/>
                      </a:lnTo>
                      <a:lnTo>
                        <a:pt x="92" y="14"/>
                      </a:lnTo>
                      <a:lnTo>
                        <a:pt x="78" y="30"/>
                      </a:lnTo>
                      <a:lnTo>
                        <a:pt x="62" y="40"/>
                      </a:lnTo>
                      <a:lnTo>
                        <a:pt x="20" y="38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38383"/>
                    </a:gs>
                    <a:gs pos="100000">
                      <a:srgbClr val="C5C5C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00" name="Freeform 182"/>
                <p:cNvSpPr>
                  <a:spLocks/>
                </p:cNvSpPr>
                <p:nvPr/>
              </p:nvSpPr>
              <p:spPr bwMode="auto">
                <a:xfrm>
                  <a:off x="4673" y="1857"/>
                  <a:ext cx="251" cy="222"/>
                </a:xfrm>
                <a:custGeom>
                  <a:avLst/>
                  <a:gdLst>
                    <a:gd name="T0" fmla="*/ 73 w 260"/>
                    <a:gd name="T1" fmla="*/ 56 h 224"/>
                    <a:gd name="T2" fmla="*/ 51 w 260"/>
                    <a:gd name="T3" fmla="*/ 80 h 224"/>
                    <a:gd name="T4" fmla="*/ 40 w 260"/>
                    <a:gd name="T5" fmla="*/ 104 h 224"/>
                    <a:gd name="T6" fmla="*/ 25 w 260"/>
                    <a:gd name="T7" fmla="*/ 144 h 224"/>
                    <a:gd name="T8" fmla="*/ 14 w 260"/>
                    <a:gd name="T9" fmla="*/ 160 h 224"/>
                    <a:gd name="T10" fmla="*/ 0 w 260"/>
                    <a:gd name="T11" fmla="*/ 168 h 224"/>
                    <a:gd name="T12" fmla="*/ 48 w 260"/>
                    <a:gd name="T13" fmla="*/ 124 h 224"/>
                    <a:gd name="T14" fmla="*/ 81 w 260"/>
                    <a:gd name="T15" fmla="*/ 56 h 224"/>
                    <a:gd name="T16" fmla="*/ 97 w 260"/>
                    <a:gd name="T17" fmla="*/ 0 h 224"/>
                    <a:gd name="T18" fmla="*/ 89 w 260"/>
                    <a:gd name="T19" fmla="*/ 12 h 224"/>
                    <a:gd name="T20" fmla="*/ 80 w 260"/>
                    <a:gd name="T21" fmla="*/ 44 h 224"/>
                    <a:gd name="T22" fmla="*/ 73 w 260"/>
                    <a:gd name="T23" fmla="*/ 56 h 22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60" h="224">
                      <a:moveTo>
                        <a:pt x="196" y="64"/>
                      </a:moveTo>
                      <a:lnTo>
                        <a:pt x="136" y="108"/>
                      </a:lnTo>
                      <a:lnTo>
                        <a:pt x="108" y="132"/>
                      </a:lnTo>
                      <a:lnTo>
                        <a:pt x="64" y="176"/>
                      </a:lnTo>
                      <a:lnTo>
                        <a:pt x="24" y="208"/>
                      </a:lnTo>
                      <a:lnTo>
                        <a:pt x="0" y="224"/>
                      </a:lnTo>
                      <a:lnTo>
                        <a:pt x="128" y="152"/>
                      </a:lnTo>
                      <a:lnTo>
                        <a:pt x="216" y="84"/>
                      </a:lnTo>
                      <a:lnTo>
                        <a:pt x="260" y="0"/>
                      </a:lnTo>
                      <a:lnTo>
                        <a:pt x="236" y="12"/>
                      </a:lnTo>
                      <a:lnTo>
                        <a:pt x="212" y="44"/>
                      </a:lnTo>
                      <a:lnTo>
                        <a:pt x="196" y="6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0C0C0"/>
                    </a:gs>
                    <a:gs pos="100000">
                      <a:srgbClr val="DDDDD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01" name="Freeform 183"/>
                <p:cNvSpPr>
                  <a:spLocks/>
                </p:cNvSpPr>
                <p:nvPr/>
              </p:nvSpPr>
              <p:spPr bwMode="auto">
                <a:xfrm>
                  <a:off x="3922" y="1255"/>
                  <a:ext cx="67" cy="102"/>
                </a:xfrm>
                <a:custGeom>
                  <a:avLst/>
                  <a:gdLst>
                    <a:gd name="T0" fmla="*/ 1 w 70"/>
                    <a:gd name="T1" fmla="*/ 11 h 104"/>
                    <a:gd name="T2" fmla="*/ 3 w 70"/>
                    <a:gd name="T3" fmla="*/ 26 h 104"/>
                    <a:gd name="T4" fmla="*/ 11 w 70"/>
                    <a:gd name="T5" fmla="*/ 51 h 104"/>
                    <a:gd name="T6" fmla="*/ 16 w 70"/>
                    <a:gd name="T7" fmla="*/ 63 h 104"/>
                    <a:gd name="T8" fmla="*/ 22 w 70"/>
                    <a:gd name="T9" fmla="*/ 51 h 104"/>
                    <a:gd name="T10" fmla="*/ 19 w 70"/>
                    <a:gd name="T11" fmla="*/ 26 h 104"/>
                    <a:gd name="T12" fmla="*/ 11 w 70"/>
                    <a:gd name="T13" fmla="*/ 20 h 104"/>
                    <a:gd name="T14" fmla="*/ 0 w 70"/>
                    <a:gd name="T15" fmla="*/ 0 h 104"/>
                    <a:gd name="T16" fmla="*/ 9 w 70"/>
                    <a:gd name="T17" fmla="*/ 17 h 10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0" h="104">
                      <a:moveTo>
                        <a:pt x="1" y="11"/>
                      </a:moveTo>
                      <a:lnTo>
                        <a:pt x="3" y="36"/>
                      </a:lnTo>
                      <a:lnTo>
                        <a:pt x="18" y="80"/>
                      </a:lnTo>
                      <a:lnTo>
                        <a:pt x="54" y="104"/>
                      </a:lnTo>
                      <a:lnTo>
                        <a:pt x="70" y="80"/>
                      </a:lnTo>
                      <a:lnTo>
                        <a:pt x="60" y="39"/>
                      </a:lnTo>
                      <a:lnTo>
                        <a:pt x="37" y="20"/>
                      </a:lnTo>
                      <a:lnTo>
                        <a:pt x="0" y="0"/>
                      </a:lnTo>
                      <a:lnTo>
                        <a:pt x="9" y="17"/>
                      </a:lnTo>
                    </a:path>
                  </a:pathLst>
                </a:custGeom>
                <a:gradFill rotWithShape="0">
                  <a:gsLst>
                    <a:gs pos="0">
                      <a:srgbClr val="878787"/>
                    </a:gs>
                    <a:gs pos="100000">
                      <a:srgbClr val="747474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02" name="Line 184"/>
                <p:cNvSpPr>
                  <a:spLocks noChangeShapeType="1"/>
                </p:cNvSpPr>
                <p:nvPr/>
              </p:nvSpPr>
              <p:spPr bwMode="auto">
                <a:xfrm flipV="1">
                  <a:off x="3929" y="1233"/>
                  <a:ext cx="44" cy="34"/>
                </a:xfrm>
                <a:prstGeom prst="line">
                  <a:avLst/>
                </a:prstGeom>
                <a:noFill/>
                <a:ln w="57150">
                  <a:solidFill>
                    <a:srgbClr val="6D6D6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03" name="Freeform 185"/>
                <p:cNvSpPr>
                  <a:spLocks/>
                </p:cNvSpPr>
                <p:nvPr/>
              </p:nvSpPr>
              <p:spPr bwMode="auto">
                <a:xfrm>
                  <a:off x="3908" y="1281"/>
                  <a:ext cx="29" cy="165"/>
                </a:xfrm>
                <a:custGeom>
                  <a:avLst/>
                  <a:gdLst>
                    <a:gd name="T0" fmla="*/ 9 w 30"/>
                    <a:gd name="T1" fmla="*/ 0 h 167"/>
                    <a:gd name="T2" fmla="*/ 15 w 30"/>
                    <a:gd name="T3" fmla="*/ 41 h 167"/>
                    <a:gd name="T4" fmla="*/ 9 w 30"/>
                    <a:gd name="T5" fmla="*/ 74 h 167"/>
                    <a:gd name="T6" fmla="*/ 9 w 30"/>
                    <a:gd name="T7" fmla="*/ 118 h 167"/>
                    <a:gd name="T8" fmla="*/ 0 w 30"/>
                    <a:gd name="T9" fmla="*/ 52 h 167"/>
                    <a:gd name="T10" fmla="*/ 6 w 30"/>
                    <a:gd name="T11" fmla="*/ 35 h 167"/>
                    <a:gd name="T12" fmla="*/ 9 w 30"/>
                    <a:gd name="T13" fmla="*/ 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0" h="167">
                      <a:moveTo>
                        <a:pt x="9" y="0"/>
                      </a:moveTo>
                      <a:lnTo>
                        <a:pt x="30" y="42"/>
                      </a:lnTo>
                      <a:lnTo>
                        <a:pt x="9" y="102"/>
                      </a:lnTo>
                      <a:lnTo>
                        <a:pt x="9" y="167"/>
                      </a:lnTo>
                      <a:lnTo>
                        <a:pt x="0" y="80"/>
                      </a:lnTo>
                      <a:lnTo>
                        <a:pt x="6" y="35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04" name="Freeform 186"/>
                <p:cNvSpPr>
                  <a:spLocks/>
                </p:cNvSpPr>
                <p:nvPr/>
              </p:nvSpPr>
              <p:spPr bwMode="auto">
                <a:xfrm>
                  <a:off x="3917" y="1332"/>
                  <a:ext cx="110" cy="246"/>
                </a:xfrm>
                <a:custGeom>
                  <a:avLst/>
                  <a:gdLst>
                    <a:gd name="T0" fmla="*/ 53 w 113"/>
                    <a:gd name="T1" fmla="*/ 29 h 249"/>
                    <a:gd name="T2" fmla="*/ 39 w 113"/>
                    <a:gd name="T3" fmla="*/ 41 h 249"/>
                    <a:gd name="T4" fmla="*/ 30 w 113"/>
                    <a:gd name="T5" fmla="*/ 47 h 249"/>
                    <a:gd name="T6" fmla="*/ 23 w 113"/>
                    <a:gd name="T7" fmla="*/ 79 h 249"/>
                    <a:gd name="T8" fmla="*/ 20 w 113"/>
                    <a:gd name="T9" fmla="*/ 113 h 249"/>
                    <a:gd name="T10" fmla="*/ 18 w 113"/>
                    <a:gd name="T11" fmla="*/ 141 h 249"/>
                    <a:gd name="T12" fmla="*/ 18 w 113"/>
                    <a:gd name="T13" fmla="*/ 171 h 249"/>
                    <a:gd name="T14" fmla="*/ 18 w 113"/>
                    <a:gd name="T15" fmla="*/ 179 h 249"/>
                    <a:gd name="T16" fmla="*/ 18 w 113"/>
                    <a:gd name="T17" fmla="*/ 152 h 249"/>
                    <a:gd name="T18" fmla="*/ 0 w 113"/>
                    <a:gd name="T19" fmla="*/ 94 h 249"/>
                    <a:gd name="T20" fmla="*/ 0 w 113"/>
                    <a:gd name="T21" fmla="*/ 41 h 249"/>
                    <a:gd name="T22" fmla="*/ 18 w 113"/>
                    <a:gd name="T23" fmla="*/ 6 h 249"/>
                    <a:gd name="T24" fmla="*/ 18 w 113"/>
                    <a:gd name="T25" fmla="*/ 0 h 249"/>
                    <a:gd name="T26" fmla="*/ 20 w 113"/>
                    <a:gd name="T27" fmla="*/ 2 h 249"/>
                    <a:gd name="T28" fmla="*/ 48 w 113"/>
                    <a:gd name="T29" fmla="*/ 29 h 249"/>
                    <a:gd name="T30" fmla="*/ 53 w 113"/>
                    <a:gd name="T31" fmla="*/ 29 h 24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13" h="249">
                      <a:moveTo>
                        <a:pt x="113" y="29"/>
                      </a:moveTo>
                      <a:lnTo>
                        <a:pt x="78" y="51"/>
                      </a:lnTo>
                      <a:lnTo>
                        <a:pt x="60" y="75"/>
                      </a:lnTo>
                      <a:lnTo>
                        <a:pt x="51" y="107"/>
                      </a:lnTo>
                      <a:lnTo>
                        <a:pt x="48" y="158"/>
                      </a:lnTo>
                      <a:lnTo>
                        <a:pt x="44" y="197"/>
                      </a:lnTo>
                      <a:lnTo>
                        <a:pt x="45" y="237"/>
                      </a:lnTo>
                      <a:lnTo>
                        <a:pt x="33" y="249"/>
                      </a:lnTo>
                      <a:lnTo>
                        <a:pt x="20" y="209"/>
                      </a:lnTo>
                      <a:lnTo>
                        <a:pt x="0" y="122"/>
                      </a:lnTo>
                      <a:lnTo>
                        <a:pt x="0" y="56"/>
                      </a:lnTo>
                      <a:lnTo>
                        <a:pt x="20" y="6"/>
                      </a:lnTo>
                      <a:lnTo>
                        <a:pt x="29" y="0"/>
                      </a:lnTo>
                      <a:lnTo>
                        <a:pt x="48" y="2"/>
                      </a:lnTo>
                      <a:lnTo>
                        <a:pt x="99" y="29"/>
                      </a:lnTo>
                      <a:lnTo>
                        <a:pt x="113" y="2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68686"/>
                    </a:gs>
                    <a:gs pos="100000">
                      <a:srgbClr val="A3A3A3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05" name="Freeform 187"/>
                <p:cNvSpPr>
                  <a:spLocks/>
                </p:cNvSpPr>
                <p:nvPr/>
              </p:nvSpPr>
              <p:spPr bwMode="auto">
                <a:xfrm rot="950385">
                  <a:off x="3963" y="1303"/>
                  <a:ext cx="24" cy="62"/>
                </a:xfrm>
                <a:custGeom>
                  <a:avLst/>
                  <a:gdLst>
                    <a:gd name="T0" fmla="*/ 1 w 45"/>
                    <a:gd name="T1" fmla="*/ 0 h 114"/>
                    <a:gd name="T2" fmla="*/ 1 w 45"/>
                    <a:gd name="T3" fmla="*/ 1 h 114"/>
                    <a:gd name="T4" fmla="*/ 0 w 45"/>
                    <a:gd name="T5" fmla="*/ 1 h 11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5" h="114">
                      <a:moveTo>
                        <a:pt x="45" y="0"/>
                      </a:moveTo>
                      <a:lnTo>
                        <a:pt x="38" y="61"/>
                      </a:lnTo>
                      <a:lnTo>
                        <a:pt x="0" y="114"/>
                      </a:lnTo>
                    </a:path>
                  </a:pathLst>
                </a:custGeom>
                <a:noFill/>
                <a:ln w="38100" cmpd="sng">
                  <a:solidFill>
                    <a:srgbClr val="7C7C7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06" name="Line 188"/>
                <p:cNvSpPr>
                  <a:spLocks noChangeShapeType="1"/>
                </p:cNvSpPr>
                <p:nvPr/>
              </p:nvSpPr>
              <p:spPr bwMode="auto">
                <a:xfrm flipV="1">
                  <a:off x="3961" y="1305"/>
                  <a:ext cx="41" cy="12"/>
                </a:xfrm>
                <a:prstGeom prst="line">
                  <a:avLst/>
                </a:prstGeom>
                <a:noFill/>
                <a:ln w="57150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07" name="Freeform 189"/>
                <p:cNvSpPr>
                  <a:spLocks/>
                </p:cNvSpPr>
                <p:nvPr/>
              </p:nvSpPr>
              <p:spPr bwMode="auto">
                <a:xfrm>
                  <a:off x="3900" y="903"/>
                  <a:ext cx="103" cy="332"/>
                </a:xfrm>
                <a:custGeom>
                  <a:avLst/>
                  <a:gdLst>
                    <a:gd name="T0" fmla="*/ 26 w 105"/>
                    <a:gd name="T1" fmla="*/ 42 h 333"/>
                    <a:gd name="T2" fmla="*/ 21 w 105"/>
                    <a:gd name="T3" fmla="*/ 60 h 333"/>
                    <a:gd name="T4" fmla="*/ 12 w 105"/>
                    <a:gd name="T5" fmla="*/ 138 h 333"/>
                    <a:gd name="T6" fmla="*/ 3 w 105"/>
                    <a:gd name="T7" fmla="*/ 166 h 333"/>
                    <a:gd name="T8" fmla="*/ 0 w 105"/>
                    <a:gd name="T9" fmla="*/ 228 h 333"/>
                    <a:gd name="T10" fmla="*/ 11 w 105"/>
                    <a:gd name="T11" fmla="*/ 278 h 333"/>
                    <a:gd name="T12" fmla="*/ 26 w 105"/>
                    <a:gd name="T13" fmla="*/ 305 h 333"/>
                    <a:gd name="T14" fmla="*/ 37 w 105"/>
                    <a:gd name="T15" fmla="*/ 287 h 333"/>
                    <a:gd name="T16" fmla="*/ 49 w 105"/>
                    <a:gd name="T17" fmla="*/ 269 h 333"/>
                    <a:gd name="T18" fmla="*/ 63 w 105"/>
                    <a:gd name="T19" fmla="*/ 255 h 333"/>
                    <a:gd name="T20" fmla="*/ 61 w 105"/>
                    <a:gd name="T21" fmla="*/ 239 h 333"/>
                    <a:gd name="T22" fmla="*/ 46 w 105"/>
                    <a:gd name="T23" fmla="*/ 219 h 333"/>
                    <a:gd name="T24" fmla="*/ 34 w 105"/>
                    <a:gd name="T25" fmla="*/ 182 h 333"/>
                    <a:gd name="T26" fmla="*/ 29 w 105"/>
                    <a:gd name="T27" fmla="*/ 126 h 333"/>
                    <a:gd name="T28" fmla="*/ 41 w 105"/>
                    <a:gd name="T29" fmla="*/ 40 h 333"/>
                    <a:gd name="T30" fmla="*/ 54 w 105"/>
                    <a:gd name="T31" fmla="*/ 0 h 333"/>
                    <a:gd name="T32" fmla="*/ 40 w 105"/>
                    <a:gd name="T33" fmla="*/ 13 h 333"/>
                    <a:gd name="T34" fmla="*/ 26 w 105"/>
                    <a:gd name="T35" fmla="*/ 37 h 333"/>
                    <a:gd name="T36" fmla="*/ 21 w 105"/>
                    <a:gd name="T37" fmla="*/ 49 h 33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05" h="333">
                      <a:moveTo>
                        <a:pt x="33" y="42"/>
                      </a:moveTo>
                      <a:lnTo>
                        <a:pt x="21" y="60"/>
                      </a:lnTo>
                      <a:lnTo>
                        <a:pt x="12" y="138"/>
                      </a:lnTo>
                      <a:lnTo>
                        <a:pt x="3" y="187"/>
                      </a:lnTo>
                      <a:lnTo>
                        <a:pt x="0" y="256"/>
                      </a:lnTo>
                      <a:lnTo>
                        <a:pt x="11" y="306"/>
                      </a:lnTo>
                      <a:lnTo>
                        <a:pt x="29" y="333"/>
                      </a:lnTo>
                      <a:lnTo>
                        <a:pt x="65" y="315"/>
                      </a:lnTo>
                      <a:lnTo>
                        <a:pt x="77" y="297"/>
                      </a:lnTo>
                      <a:lnTo>
                        <a:pt x="105" y="283"/>
                      </a:lnTo>
                      <a:lnTo>
                        <a:pt x="101" y="267"/>
                      </a:lnTo>
                      <a:lnTo>
                        <a:pt x="74" y="247"/>
                      </a:lnTo>
                      <a:lnTo>
                        <a:pt x="62" y="210"/>
                      </a:lnTo>
                      <a:lnTo>
                        <a:pt x="57" y="126"/>
                      </a:lnTo>
                      <a:lnTo>
                        <a:pt x="69" y="40"/>
                      </a:lnTo>
                      <a:lnTo>
                        <a:pt x="87" y="0"/>
                      </a:lnTo>
                      <a:lnTo>
                        <a:pt x="68" y="13"/>
                      </a:lnTo>
                      <a:lnTo>
                        <a:pt x="47" y="37"/>
                      </a:lnTo>
                      <a:lnTo>
                        <a:pt x="21" y="49"/>
                      </a:lnTo>
                    </a:path>
                  </a:pathLst>
                </a:custGeom>
                <a:gradFill rotWithShape="0">
                  <a:gsLst>
                    <a:gs pos="0">
                      <a:srgbClr val="9F9F9F"/>
                    </a:gs>
                    <a:gs pos="100000">
                      <a:srgbClr val="B8B8B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08" name="Line 190"/>
                <p:cNvSpPr>
                  <a:spLocks noChangeShapeType="1"/>
                </p:cNvSpPr>
                <p:nvPr/>
              </p:nvSpPr>
              <p:spPr bwMode="auto">
                <a:xfrm>
                  <a:off x="3916" y="1231"/>
                  <a:ext cx="48" cy="21"/>
                </a:xfrm>
                <a:prstGeom prst="line">
                  <a:avLst/>
                </a:prstGeom>
                <a:noFill/>
                <a:ln w="57150">
                  <a:solidFill>
                    <a:srgbClr val="78787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09" name="Freeform 191"/>
                <p:cNvSpPr>
                  <a:spLocks/>
                </p:cNvSpPr>
                <p:nvPr/>
              </p:nvSpPr>
              <p:spPr bwMode="auto">
                <a:xfrm>
                  <a:off x="4008" y="820"/>
                  <a:ext cx="137" cy="397"/>
                </a:xfrm>
                <a:custGeom>
                  <a:avLst/>
                  <a:gdLst>
                    <a:gd name="T0" fmla="*/ 37 w 144"/>
                    <a:gd name="T1" fmla="*/ 17 h 409"/>
                    <a:gd name="T2" fmla="*/ 26 w 144"/>
                    <a:gd name="T3" fmla="*/ 17 h 409"/>
                    <a:gd name="T4" fmla="*/ 22 w 144"/>
                    <a:gd name="T5" fmla="*/ 31 h 409"/>
                    <a:gd name="T6" fmla="*/ 21 w 144"/>
                    <a:gd name="T7" fmla="*/ 50 h 409"/>
                    <a:gd name="T8" fmla="*/ 14 w 144"/>
                    <a:gd name="T9" fmla="*/ 82 h 409"/>
                    <a:gd name="T10" fmla="*/ 10 w 144"/>
                    <a:gd name="T11" fmla="*/ 106 h 409"/>
                    <a:gd name="T12" fmla="*/ 20 w 144"/>
                    <a:gd name="T13" fmla="*/ 130 h 409"/>
                    <a:gd name="T14" fmla="*/ 33 w 144"/>
                    <a:gd name="T15" fmla="*/ 147 h 409"/>
                    <a:gd name="T16" fmla="*/ 35 w 144"/>
                    <a:gd name="T17" fmla="*/ 175 h 409"/>
                    <a:gd name="T18" fmla="*/ 27 w 144"/>
                    <a:gd name="T19" fmla="*/ 178 h 409"/>
                    <a:gd name="T20" fmla="*/ 22 w 144"/>
                    <a:gd name="T21" fmla="*/ 168 h 409"/>
                    <a:gd name="T22" fmla="*/ 13 w 144"/>
                    <a:gd name="T23" fmla="*/ 160 h 409"/>
                    <a:gd name="T24" fmla="*/ 10 w 144"/>
                    <a:gd name="T25" fmla="*/ 133 h 409"/>
                    <a:gd name="T26" fmla="*/ 0 w 144"/>
                    <a:gd name="T27" fmla="*/ 82 h 409"/>
                    <a:gd name="T28" fmla="*/ 10 w 144"/>
                    <a:gd name="T29" fmla="*/ 40 h 409"/>
                    <a:gd name="T30" fmla="*/ 20 w 144"/>
                    <a:gd name="T31" fmla="*/ 17 h 409"/>
                    <a:gd name="T32" fmla="*/ 28 w 144"/>
                    <a:gd name="T33" fmla="*/ 0 h 409"/>
                    <a:gd name="T34" fmla="*/ 37 w 144"/>
                    <a:gd name="T35" fmla="*/ 17 h 40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44" h="409">
                      <a:moveTo>
                        <a:pt x="144" y="21"/>
                      </a:moveTo>
                      <a:lnTo>
                        <a:pt x="101" y="28"/>
                      </a:lnTo>
                      <a:lnTo>
                        <a:pt x="83" y="67"/>
                      </a:lnTo>
                      <a:lnTo>
                        <a:pt x="81" y="115"/>
                      </a:lnTo>
                      <a:lnTo>
                        <a:pt x="57" y="189"/>
                      </a:lnTo>
                      <a:lnTo>
                        <a:pt x="44" y="243"/>
                      </a:lnTo>
                      <a:lnTo>
                        <a:pt x="77" y="300"/>
                      </a:lnTo>
                      <a:lnTo>
                        <a:pt x="131" y="339"/>
                      </a:lnTo>
                      <a:lnTo>
                        <a:pt x="140" y="402"/>
                      </a:lnTo>
                      <a:lnTo>
                        <a:pt x="108" y="409"/>
                      </a:lnTo>
                      <a:lnTo>
                        <a:pt x="84" y="385"/>
                      </a:lnTo>
                      <a:lnTo>
                        <a:pt x="54" y="367"/>
                      </a:lnTo>
                      <a:lnTo>
                        <a:pt x="11" y="306"/>
                      </a:lnTo>
                      <a:lnTo>
                        <a:pt x="0" y="189"/>
                      </a:lnTo>
                      <a:lnTo>
                        <a:pt x="35" y="87"/>
                      </a:lnTo>
                      <a:lnTo>
                        <a:pt x="78" y="24"/>
                      </a:lnTo>
                      <a:lnTo>
                        <a:pt x="114" y="0"/>
                      </a:lnTo>
                      <a:lnTo>
                        <a:pt x="144" y="2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2D2D2"/>
                    </a:gs>
                    <a:gs pos="100000">
                      <a:srgbClr val="F0F0F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10" name="Freeform 192"/>
                <p:cNvSpPr>
                  <a:spLocks/>
                </p:cNvSpPr>
                <p:nvPr/>
              </p:nvSpPr>
              <p:spPr bwMode="auto">
                <a:xfrm>
                  <a:off x="3877" y="736"/>
                  <a:ext cx="207" cy="298"/>
                </a:xfrm>
                <a:custGeom>
                  <a:avLst/>
                  <a:gdLst>
                    <a:gd name="T0" fmla="*/ 142 w 210"/>
                    <a:gd name="T1" fmla="*/ 89 h 291"/>
                    <a:gd name="T2" fmla="*/ 112 w 210"/>
                    <a:gd name="T3" fmla="*/ 89 h 291"/>
                    <a:gd name="T4" fmla="*/ 87 w 210"/>
                    <a:gd name="T5" fmla="*/ 162 h 291"/>
                    <a:gd name="T6" fmla="*/ 84 w 210"/>
                    <a:gd name="T7" fmla="*/ 249 h 291"/>
                    <a:gd name="T8" fmla="*/ 77 w 210"/>
                    <a:gd name="T9" fmla="*/ 338 h 291"/>
                    <a:gd name="T10" fmla="*/ 47 w 210"/>
                    <a:gd name="T11" fmla="*/ 397 h 291"/>
                    <a:gd name="T12" fmla="*/ 35 w 210"/>
                    <a:gd name="T13" fmla="*/ 451 h 291"/>
                    <a:gd name="T14" fmla="*/ 18 w 210"/>
                    <a:gd name="T15" fmla="*/ 508 h 291"/>
                    <a:gd name="T16" fmla="*/ 12 w 210"/>
                    <a:gd name="T17" fmla="*/ 566 h 291"/>
                    <a:gd name="T18" fmla="*/ 0 w 210"/>
                    <a:gd name="T19" fmla="*/ 465 h 291"/>
                    <a:gd name="T20" fmla="*/ 15 w 210"/>
                    <a:gd name="T21" fmla="*/ 338 h 291"/>
                    <a:gd name="T22" fmla="*/ 35 w 210"/>
                    <a:gd name="T23" fmla="*/ 293 h 291"/>
                    <a:gd name="T24" fmla="*/ 44 w 210"/>
                    <a:gd name="T25" fmla="*/ 144 h 291"/>
                    <a:gd name="T26" fmla="*/ 56 w 210"/>
                    <a:gd name="T27" fmla="*/ 77 h 291"/>
                    <a:gd name="T28" fmla="*/ 84 w 210"/>
                    <a:gd name="T29" fmla="*/ 6 h 291"/>
                    <a:gd name="T30" fmla="*/ 109 w 210"/>
                    <a:gd name="T31" fmla="*/ 0 h 291"/>
                    <a:gd name="T32" fmla="*/ 138 w 210"/>
                    <a:gd name="T33" fmla="*/ 52 h 291"/>
                    <a:gd name="T34" fmla="*/ 142 w 210"/>
                    <a:gd name="T35" fmla="*/ 89 h 29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0" h="291">
                      <a:moveTo>
                        <a:pt x="210" y="48"/>
                      </a:moveTo>
                      <a:lnTo>
                        <a:pt x="168" y="48"/>
                      </a:lnTo>
                      <a:lnTo>
                        <a:pt x="126" y="84"/>
                      </a:lnTo>
                      <a:lnTo>
                        <a:pt x="120" y="129"/>
                      </a:lnTo>
                      <a:lnTo>
                        <a:pt x="105" y="174"/>
                      </a:lnTo>
                      <a:lnTo>
                        <a:pt x="75" y="204"/>
                      </a:lnTo>
                      <a:lnTo>
                        <a:pt x="39" y="231"/>
                      </a:lnTo>
                      <a:lnTo>
                        <a:pt x="18" y="261"/>
                      </a:lnTo>
                      <a:lnTo>
                        <a:pt x="12" y="291"/>
                      </a:lnTo>
                      <a:lnTo>
                        <a:pt x="0" y="240"/>
                      </a:lnTo>
                      <a:lnTo>
                        <a:pt x="15" y="174"/>
                      </a:lnTo>
                      <a:lnTo>
                        <a:pt x="48" y="150"/>
                      </a:lnTo>
                      <a:lnTo>
                        <a:pt x="72" y="75"/>
                      </a:lnTo>
                      <a:lnTo>
                        <a:pt x="84" y="42"/>
                      </a:lnTo>
                      <a:lnTo>
                        <a:pt x="120" y="6"/>
                      </a:lnTo>
                      <a:lnTo>
                        <a:pt x="165" y="0"/>
                      </a:lnTo>
                      <a:lnTo>
                        <a:pt x="204" y="24"/>
                      </a:lnTo>
                      <a:lnTo>
                        <a:pt x="210" y="4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36363"/>
                    </a:gs>
                    <a:gs pos="100000">
                      <a:srgbClr val="3E3E3E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11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4051" y="755"/>
                  <a:ext cx="47" cy="43"/>
                </a:xfrm>
                <a:prstGeom prst="line">
                  <a:avLst/>
                </a:prstGeom>
                <a:noFill/>
                <a:ln w="38100">
                  <a:solidFill>
                    <a:srgbClr val="89898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12" name="Line 194"/>
                <p:cNvSpPr>
                  <a:spLocks noChangeShapeType="1"/>
                </p:cNvSpPr>
                <p:nvPr/>
              </p:nvSpPr>
              <p:spPr bwMode="auto">
                <a:xfrm>
                  <a:off x="4663" y="1258"/>
                  <a:ext cx="35" cy="15"/>
                </a:xfrm>
                <a:prstGeom prst="line">
                  <a:avLst/>
                </a:prstGeom>
                <a:noFill/>
                <a:ln w="38100">
                  <a:solidFill>
                    <a:srgbClr val="C5C5C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13" name="Freeform 195"/>
                <p:cNvSpPr>
                  <a:spLocks/>
                </p:cNvSpPr>
                <p:nvPr/>
              </p:nvSpPr>
              <p:spPr bwMode="auto">
                <a:xfrm>
                  <a:off x="3959" y="1376"/>
                  <a:ext cx="78" cy="126"/>
                </a:xfrm>
                <a:custGeom>
                  <a:avLst/>
                  <a:gdLst>
                    <a:gd name="T0" fmla="*/ 7130 w 66"/>
                    <a:gd name="T1" fmla="*/ 904 h 108"/>
                    <a:gd name="T2" fmla="*/ 3894 w 66"/>
                    <a:gd name="T3" fmla="*/ 3620 h 108"/>
                    <a:gd name="T4" fmla="*/ 2232 w 66"/>
                    <a:gd name="T5" fmla="*/ 6584 h 108"/>
                    <a:gd name="T6" fmla="*/ 2232 w 66"/>
                    <a:gd name="T7" fmla="*/ 8155 h 108"/>
                    <a:gd name="T8" fmla="*/ 0 w 66"/>
                    <a:gd name="T9" fmla="*/ 4309 h 108"/>
                    <a:gd name="T10" fmla="*/ 968 w 66"/>
                    <a:gd name="T11" fmla="*/ 1412 h 108"/>
                    <a:gd name="T12" fmla="*/ 4569 w 66"/>
                    <a:gd name="T13" fmla="*/ 0 h 108"/>
                    <a:gd name="T14" fmla="*/ 7130 w 66"/>
                    <a:gd name="T15" fmla="*/ 904 h 10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6" h="108">
                      <a:moveTo>
                        <a:pt x="66" y="12"/>
                      </a:moveTo>
                      <a:lnTo>
                        <a:pt x="36" y="48"/>
                      </a:lnTo>
                      <a:lnTo>
                        <a:pt x="21" y="87"/>
                      </a:lnTo>
                      <a:lnTo>
                        <a:pt x="21" y="108"/>
                      </a:lnTo>
                      <a:lnTo>
                        <a:pt x="0" y="57"/>
                      </a:lnTo>
                      <a:lnTo>
                        <a:pt x="9" y="18"/>
                      </a:lnTo>
                      <a:lnTo>
                        <a:pt x="42" y="0"/>
                      </a:lnTo>
                      <a:lnTo>
                        <a:pt x="66" y="1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39393"/>
                    </a:gs>
                    <a:gs pos="100000">
                      <a:srgbClr val="C5C5C5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14" name="Freeform 196"/>
                <p:cNvSpPr>
                  <a:spLocks/>
                </p:cNvSpPr>
                <p:nvPr/>
              </p:nvSpPr>
              <p:spPr bwMode="auto">
                <a:xfrm>
                  <a:off x="4008" y="1767"/>
                  <a:ext cx="138" cy="157"/>
                </a:xfrm>
                <a:custGeom>
                  <a:avLst/>
                  <a:gdLst>
                    <a:gd name="T0" fmla="*/ 29 w 144"/>
                    <a:gd name="T1" fmla="*/ 50 h 159"/>
                    <a:gd name="T2" fmla="*/ 21 w 144"/>
                    <a:gd name="T3" fmla="*/ 50 h 159"/>
                    <a:gd name="T4" fmla="*/ 12 w 144"/>
                    <a:gd name="T5" fmla="*/ 39 h 159"/>
                    <a:gd name="T6" fmla="*/ 0 w 144"/>
                    <a:gd name="T7" fmla="*/ 0 h 159"/>
                    <a:gd name="T8" fmla="*/ 12 w 144"/>
                    <a:gd name="T9" fmla="*/ 39 h 159"/>
                    <a:gd name="T10" fmla="*/ 12 w 144"/>
                    <a:gd name="T11" fmla="*/ 91 h 159"/>
                    <a:gd name="T12" fmla="*/ 27 w 144"/>
                    <a:gd name="T13" fmla="*/ 111 h 159"/>
                    <a:gd name="T14" fmla="*/ 33 w 144"/>
                    <a:gd name="T15" fmla="*/ 108 h 159"/>
                    <a:gd name="T16" fmla="*/ 36 w 144"/>
                    <a:gd name="T17" fmla="*/ 96 h 159"/>
                    <a:gd name="T18" fmla="*/ 45 w 144"/>
                    <a:gd name="T19" fmla="*/ 74 h 159"/>
                    <a:gd name="T20" fmla="*/ 41 w 144"/>
                    <a:gd name="T21" fmla="*/ 44 h 159"/>
                    <a:gd name="T22" fmla="*/ 29 w 144"/>
                    <a:gd name="T23" fmla="*/ 50 h 15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44" h="159">
                      <a:moveTo>
                        <a:pt x="90" y="78"/>
                      </a:moveTo>
                      <a:lnTo>
                        <a:pt x="63" y="78"/>
                      </a:lnTo>
                      <a:lnTo>
                        <a:pt x="27" y="42"/>
                      </a:lnTo>
                      <a:lnTo>
                        <a:pt x="0" y="0"/>
                      </a:lnTo>
                      <a:lnTo>
                        <a:pt x="12" y="45"/>
                      </a:lnTo>
                      <a:lnTo>
                        <a:pt x="42" y="120"/>
                      </a:lnTo>
                      <a:lnTo>
                        <a:pt x="81" y="159"/>
                      </a:lnTo>
                      <a:lnTo>
                        <a:pt x="105" y="153"/>
                      </a:lnTo>
                      <a:lnTo>
                        <a:pt x="120" y="129"/>
                      </a:lnTo>
                      <a:lnTo>
                        <a:pt x="144" y="102"/>
                      </a:lnTo>
                      <a:lnTo>
                        <a:pt x="132" y="72"/>
                      </a:lnTo>
                      <a:lnTo>
                        <a:pt x="90" y="7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A8A8A"/>
                    </a:gs>
                    <a:gs pos="100000">
                      <a:srgbClr val="A7A7A7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15" name="Line 197"/>
                <p:cNvSpPr>
                  <a:spLocks noChangeShapeType="1"/>
                </p:cNvSpPr>
                <p:nvPr/>
              </p:nvSpPr>
              <p:spPr bwMode="auto">
                <a:xfrm>
                  <a:off x="4221" y="1294"/>
                  <a:ext cx="8" cy="65"/>
                </a:xfrm>
                <a:prstGeom prst="line">
                  <a:avLst/>
                </a:prstGeom>
                <a:noFill/>
                <a:ln w="38100">
                  <a:solidFill>
                    <a:srgbClr val="949494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16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4215" y="1351"/>
                  <a:ext cx="17" cy="40"/>
                </a:xfrm>
                <a:prstGeom prst="line">
                  <a:avLst/>
                </a:prstGeom>
                <a:noFill/>
                <a:ln w="38100">
                  <a:solidFill>
                    <a:srgbClr val="AEAEAE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17" name="Oval 199"/>
                <p:cNvSpPr>
                  <a:spLocks noChangeArrowheads="1"/>
                </p:cNvSpPr>
                <p:nvPr/>
              </p:nvSpPr>
              <p:spPr bwMode="auto">
                <a:xfrm>
                  <a:off x="4072" y="1293"/>
                  <a:ext cx="25" cy="2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49494"/>
                    </a:gs>
                    <a:gs pos="100000">
                      <a:srgbClr val="6E6E6E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rgbClr val="292929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18" name="Line 200"/>
                <p:cNvSpPr>
                  <a:spLocks noChangeShapeType="1"/>
                </p:cNvSpPr>
                <p:nvPr/>
              </p:nvSpPr>
              <p:spPr bwMode="auto">
                <a:xfrm flipV="1">
                  <a:off x="4087" y="1352"/>
                  <a:ext cx="41" cy="4"/>
                </a:xfrm>
                <a:prstGeom prst="line">
                  <a:avLst/>
                </a:prstGeom>
                <a:noFill/>
                <a:ln w="9525">
                  <a:solidFill>
                    <a:srgbClr val="ABABA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19" name="Freeform 201"/>
                <p:cNvSpPr>
                  <a:spLocks/>
                </p:cNvSpPr>
                <p:nvPr/>
              </p:nvSpPr>
              <p:spPr bwMode="auto">
                <a:xfrm>
                  <a:off x="4309" y="1370"/>
                  <a:ext cx="111" cy="197"/>
                </a:xfrm>
                <a:custGeom>
                  <a:avLst/>
                  <a:gdLst>
                    <a:gd name="T0" fmla="*/ 86 w 110"/>
                    <a:gd name="T1" fmla="*/ 6 h 200"/>
                    <a:gd name="T2" fmla="*/ 100 w 110"/>
                    <a:gd name="T3" fmla="*/ 18 h 200"/>
                    <a:gd name="T4" fmla="*/ 122 w 110"/>
                    <a:gd name="T5" fmla="*/ 33 h 200"/>
                    <a:gd name="T6" fmla="*/ 122 w 110"/>
                    <a:gd name="T7" fmla="*/ 46 h 200"/>
                    <a:gd name="T8" fmla="*/ 106 w 110"/>
                    <a:gd name="T9" fmla="*/ 73 h 200"/>
                    <a:gd name="T10" fmla="*/ 108 w 110"/>
                    <a:gd name="T11" fmla="*/ 84 h 200"/>
                    <a:gd name="T12" fmla="*/ 106 w 110"/>
                    <a:gd name="T13" fmla="*/ 106 h 200"/>
                    <a:gd name="T14" fmla="*/ 132 w 110"/>
                    <a:gd name="T15" fmla="*/ 126 h 200"/>
                    <a:gd name="T16" fmla="*/ 138 w 110"/>
                    <a:gd name="T17" fmla="*/ 132 h 200"/>
                    <a:gd name="T18" fmla="*/ 90 w 110"/>
                    <a:gd name="T19" fmla="*/ 120 h 200"/>
                    <a:gd name="T20" fmla="*/ 50 w 110"/>
                    <a:gd name="T21" fmla="*/ 130 h 200"/>
                    <a:gd name="T22" fmla="*/ 26 w 110"/>
                    <a:gd name="T23" fmla="*/ 127 h 200"/>
                    <a:gd name="T24" fmla="*/ 6 w 110"/>
                    <a:gd name="T25" fmla="*/ 126 h 200"/>
                    <a:gd name="T26" fmla="*/ 0 w 110"/>
                    <a:gd name="T27" fmla="*/ 114 h 200"/>
                    <a:gd name="T28" fmla="*/ 16 w 110"/>
                    <a:gd name="T29" fmla="*/ 84 h 200"/>
                    <a:gd name="T30" fmla="*/ 20 w 110"/>
                    <a:gd name="T31" fmla="*/ 54 h 200"/>
                    <a:gd name="T32" fmla="*/ 28 w 110"/>
                    <a:gd name="T33" fmla="*/ 33 h 200"/>
                    <a:gd name="T34" fmla="*/ 22 w 110"/>
                    <a:gd name="T35" fmla="*/ 14 h 200"/>
                    <a:gd name="T36" fmla="*/ 36 w 110"/>
                    <a:gd name="T37" fmla="*/ 0 h 200"/>
                    <a:gd name="T38" fmla="*/ 86 w 110"/>
                    <a:gd name="T39" fmla="*/ 6 h 20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10" h="200">
                      <a:moveTo>
                        <a:pt x="58" y="6"/>
                      </a:moveTo>
                      <a:lnTo>
                        <a:pt x="72" y="18"/>
                      </a:lnTo>
                      <a:lnTo>
                        <a:pt x="94" y="48"/>
                      </a:lnTo>
                      <a:lnTo>
                        <a:pt x="94" y="74"/>
                      </a:lnTo>
                      <a:lnTo>
                        <a:pt x="78" y="102"/>
                      </a:lnTo>
                      <a:lnTo>
                        <a:pt x="80" y="124"/>
                      </a:lnTo>
                      <a:lnTo>
                        <a:pt x="78" y="162"/>
                      </a:lnTo>
                      <a:lnTo>
                        <a:pt x="104" y="190"/>
                      </a:lnTo>
                      <a:lnTo>
                        <a:pt x="110" y="200"/>
                      </a:lnTo>
                      <a:lnTo>
                        <a:pt x="62" y="182"/>
                      </a:lnTo>
                      <a:lnTo>
                        <a:pt x="50" y="196"/>
                      </a:lnTo>
                      <a:lnTo>
                        <a:pt x="26" y="192"/>
                      </a:lnTo>
                      <a:lnTo>
                        <a:pt x="6" y="190"/>
                      </a:lnTo>
                      <a:lnTo>
                        <a:pt x="0" y="172"/>
                      </a:lnTo>
                      <a:lnTo>
                        <a:pt x="16" y="124"/>
                      </a:lnTo>
                      <a:lnTo>
                        <a:pt x="20" y="82"/>
                      </a:lnTo>
                      <a:lnTo>
                        <a:pt x="28" y="56"/>
                      </a:lnTo>
                      <a:lnTo>
                        <a:pt x="22" y="14"/>
                      </a:lnTo>
                      <a:lnTo>
                        <a:pt x="36" y="0"/>
                      </a:lnTo>
                      <a:lnTo>
                        <a:pt x="58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FDFDF"/>
                    </a:gs>
                    <a:gs pos="100000">
                      <a:srgbClr val="ECECEC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20" name="Freeform 202"/>
                <p:cNvSpPr>
                  <a:spLocks/>
                </p:cNvSpPr>
                <p:nvPr/>
              </p:nvSpPr>
              <p:spPr bwMode="auto">
                <a:xfrm rot="809956">
                  <a:off x="4385" y="1405"/>
                  <a:ext cx="197" cy="125"/>
                </a:xfrm>
                <a:custGeom>
                  <a:avLst/>
                  <a:gdLst>
                    <a:gd name="T0" fmla="*/ 0 w 205"/>
                    <a:gd name="T1" fmla="*/ 0 h 127"/>
                    <a:gd name="T2" fmla="*/ 19 w 205"/>
                    <a:gd name="T3" fmla="*/ 67 h 127"/>
                    <a:gd name="T4" fmla="*/ 53 w 205"/>
                    <a:gd name="T5" fmla="*/ 83 h 127"/>
                    <a:gd name="T6" fmla="*/ 67 w 205"/>
                    <a:gd name="T7" fmla="*/ 79 h 127"/>
                    <a:gd name="T8" fmla="*/ 60 w 205"/>
                    <a:gd name="T9" fmla="*/ 31 h 127"/>
                    <a:gd name="T10" fmla="*/ 47 w 205"/>
                    <a:gd name="T11" fmla="*/ 24 h 127"/>
                    <a:gd name="T12" fmla="*/ 22 w 205"/>
                    <a:gd name="T13" fmla="*/ 16 h 127"/>
                    <a:gd name="T14" fmla="*/ 0 w 205"/>
                    <a:gd name="T15" fmla="*/ 0 h 12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5" h="127">
                      <a:moveTo>
                        <a:pt x="0" y="0"/>
                      </a:moveTo>
                      <a:lnTo>
                        <a:pt x="56" y="95"/>
                      </a:lnTo>
                      <a:lnTo>
                        <a:pt x="158" y="127"/>
                      </a:lnTo>
                      <a:lnTo>
                        <a:pt x="205" y="119"/>
                      </a:lnTo>
                      <a:lnTo>
                        <a:pt x="182" y="48"/>
                      </a:lnTo>
                      <a:lnTo>
                        <a:pt x="142" y="24"/>
                      </a:lnTo>
                      <a:lnTo>
                        <a:pt x="63" y="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7E7E7"/>
                    </a:gs>
                    <a:gs pos="100000">
                      <a:srgbClr val="F2F2F2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21" name="Freeform 203"/>
                <p:cNvSpPr>
                  <a:spLocks/>
                </p:cNvSpPr>
                <p:nvPr/>
              </p:nvSpPr>
              <p:spPr bwMode="auto">
                <a:xfrm rot="-660179">
                  <a:off x="4577" y="1515"/>
                  <a:ext cx="288" cy="234"/>
                </a:xfrm>
                <a:custGeom>
                  <a:avLst/>
                  <a:gdLst>
                    <a:gd name="T0" fmla="*/ 14 w 300"/>
                    <a:gd name="T1" fmla="*/ 157 h 237"/>
                    <a:gd name="T2" fmla="*/ 33 w 300"/>
                    <a:gd name="T3" fmla="*/ 167 h 237"/>
                    <a:gd name="T4" fmla="*/ 58 w 300"/>
                    <a:gd name="T5" fmla="*/ 147 h 237"/>
                    <a:gd name="T6" fmla="*/ 76 w 300"/>
                    <a:gd name="T7" fmla="*/ 102 h 237"/>
                    <a:gd name="T8" fmla="*/ 96 w 300"/>
                    <a:gd name="T9" fmla="*/ 0 h 237"/>
                    <a:gd name="T10" fmla="*/ 68 w 300"/>
                    <a:gd name="T11" fmla="*/ 39 h 237"/>
                    <a:gd name="T12" fmla="*/ 46 w 300"/>
                    <a:gd name="T13" fmla="*/ 75 h 237"/>
                    <a:gd name="T14" fmla="*/ 21 w 300"/>
                    <a:gd name="T15" fmla="*/ 98 h 237"/>
                    <a:gd name="T16" fmla="*/ 0 w 300"/>
                    <a:gd name="T17" fmla="*/ 90 h 237"/>
                    <a:gd name="T18" fmla="*/ 14 w 300"/>
                    <a:gd name="T19" fmla="*/ 157 h 23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00" h="237">
                      <a:moveTo>
                        <a:pt x="47" y="221"/>
                      </a:moveTo>
                      <a:lnTo>
                        <a:pt x="102" y="237"/>
                      </a:lnTo>
                      <a:lnTo>
                        <a:pt x="181" y="206"/>
                      </a:lnTo>
                      <a:lnTo>
                        <a:pt x="237" y="142"/>
                      </a:lnTo>
                      <a:lnTo>
                        <a:pt x="300" y="0"/>
                      </a:lnTo>
                      <a:lnTo>
                        <a:pt x="213" y="48"/>
                      </a:lnTo>
                      <a:lnTo>
                        <a:pt x="142" y="103"/>
                      </a:lnTo>
                      <a:lnTo>
                        <a:pt x="63" y="135"/>
                      </a:lnTo>
                      <a:lnTo>
                        <a:pt x="0" y="119"/>
                      </a:lnTo>
                      <a:lnTo>
                        <a:pt x="47" y="22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CECEC"/>
                    </a:gs>
                    <a:gs pos="100000">
                      <a:srgbClr val="F6F6F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22" name="Freeform 204"/>
                <p:cNvSpPr>
                  <a:spLocks/>
                </p:cNvSpPr>
                <p:nvPr/>
              </p:nvSpPr>
              <p:spPr bwMode="auto">
                <a:xfrm>
                  <a:off x="4674" y="1010"/>
                  <a:ext cx="159" cy="303"/>
                </a:xfrm>
                <a:custGeom>
                  <a:avLst/>
                  <a:gdLst>
                    <a:gd name="T0" fmla="*/ 17 w 166"/>
                    <a:gd name="T1" fmla="*/ 0 h 307"/>
                    <a:gd name="T2" fmla="*/ 20 w 166"/>
                    <a:gd name="T3" fmla="*/ 38 h 307"/>
                    <a:gd name="T4" fmla="*/ 0 w 166"/>
                    <a:gd name="T5" fmla="*/ 108 h 307"/>
                    <a:gd name="T6" fmla="*/ 25 w 166"/>
                    <a:gd name="T7" fmla="*/ 144 h 307"/>
                    <a:gd name="T8" fmla="*/ 30 w 166"/>
                    <a:gd name="T9" fmla="*/ 181 h 307"/>
                    <a:gd name="T10" fmla="*/ 32 w 166"/>
                    <a:gd name="T11" fmla="*/ 213 h 307"/>
                    <a:gd name="T12" fmla="*/ 51 w 166"/>
                    <a:gd name="T13" fmla="*/ 149 h 307"/>
                    <a:gd name="T14" fmla="*/ 48 w 166"/>
                    <a:gd name="T15" fmla="*/ 66 h 307"/>
                    <a:gd name="T16" fmla="*/ 33 w 166"/>
                    <a:gd name="T17" fmla="*/ 15 h 307"/>
                    <a:gd name="T18" fmla="*/ 17 w 166"/>
                    <a:gd name="T19" fmla="*/ 0 h 30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66" h="307">
                      <a:moveTo>
                        <a:pt x="55" y="0"/>
                      </a:moveTo>
                      <a:lnTo>
                        <a:pt x="63" y="55"/>
                      </a:lnTo>
                      <a:lnTo>
                        <a:pt x="0" y="157"/>
                      </a:lnTo>
                      <a:lnTo>
                        <a:pt x="79" y="205"/>
                      </a:lnTo>
                      <a:lnTo>
                        <a:pt x="95" y="260"/>
                      </a:lnTo>
                      <a:lnTo>
                        <a:pt x="103" y="307"/>
                      </a:lnTo>
                      <a:lnTo>
                        <a:pt x="166" y="213"/>
                      </a:lnTo>
                      <a:lnTo>
                        <a:pt x="158" y="94"/>
                      </a:lnTo>
                      <a:lnTo>
                        <a:pt x="111" y="15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8F8F8"/>
                    </a:gs>
                    <a:gs pos="100000">
                      <a:srgbClr val="E5E5E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23" name="Freeform 205"/>
                <p:cNvSpPr>
                  <a:spLocks/>
                </p:cNvSpPr>
                <p:nvPr/>
              </p:nvSpPr>
              <p:spPr bwMode="auto">
                <a:xfrm rot="-251467">
                  <a:off x="4732" y="1704"/>
                  <a:ext cx="311" cy="300"/>
                </a:xfrm>
                <a:custGeom>
                  <a:avLst/>
                  <a:gdLst>
                    <a:gd name="T0" fmla="*/ 203 w 316"/>
                    <a:gd name="T1" fmla="*/ 0 h 292"/>
                    <a:gd name="T2" fmla="*/ 172 w 316"/>
                    <a:gd name="T3" fmla="*/ 221 h 292"/>
                    <a:gd name="T4" fmla="*/ 93 w 316"/>
                    <a:gd name="T5" fmla="*/ 475 h 292"/>
                    <a:gd name="T6" fmla="*/ 40 w 316"/>
                    <a:gd name="T7" fmla="*/ 571 h 292"/>
                    <a:gd name="T8" fmla="*/ 0 w 316"/>
                    <a:gd name="T9" fmla="*/ 621 h 292"/>
                    <a:gd name="T10" fmla="*/ 69 w 316"/>
                    <a:gd name="T11" fmla="*/ 450 h 292"/>
                    <a:gd name="T12" fmla="*/ 138 w 316"/>
                    <a:gd name="T13" fmla="*/ 188 h 292"/>
                    <a:gd name="T14" fmla="*/ 160 w 316"/>
                    <a:gd name="T15" fmla="*/ 8 h 292"/>
                    <a:gd name="T16" fmla="*/ 203 w 316"/>
                    <a:gd name="T17" fmla="*/ 0 h 2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16" h="292">
                      <a:moveTo>
                        <a:pt x="316" y="0"/>
                      </a:moveTo>
                      <a:lnTo>
                        <a:pt x="268" y="104"/>
                      </a:lnTo>
                      <a:lnTo>
                        <a:pt x="148" y="224"/>
                      </a:lnTo>
                      <a:lnTo>
                        <a:pt x="68" y="268"/>
                      </a:lnTo>
                      <a:lnTo>
                        <a:pt x="0" y="292"/>
                      </a:lnTo>
                      <a:lnTo>
                        <a:pt x="100" y="212"/>
                      </a:lnTo>
                      <a:lnTo>
                        <a:pt x="212" y="88"/>
                      </a:lnTo>
                      <a:lnTo>
                        <a:pt x="252" y="8"/>
                      </a:lnTo>
                      <a:lnTo>
                        <a:pt x="31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8F8F8"/>
                    </a:gs>
                    <a:gs pos="100000">
                      <a:srgbClr val="E3E3E3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24" name="Freeform 206"/>
                <p:cNvSpPr>
                  <a:spLocks/>
                </p:cNvSpPr>
                <p:nvPr/>
              </p:nvSpPr>
              <p:spPr bwMode="auto">
                <a:xfrm>
                  <a:off x="4771" y="1648"/>
                  <a:ext cx="232" cy="357"/>
                </a:xfrm>
                <a:custGeom>
                  <a:avLst/>
                  <a:gdLst>
                    <a:gd name="T0" fmla="*/ 72 w 242"/>
                    <a:gd name="T1" fmla="*/ 0 h 358"/>
                    <a:gd name="T2" fmla="*/ 70 w 242"/>
                    <a:gd name="T3" fmla="*/ 78 h 358"/>
                    <a:gd name="T4" fmla="*/ 62 w 242"/>
                    <a:gd name="T5" fmla="*/ 154 h 358"/>
                    <a:gd name="T6" fmla="*/ 50 w 242"/>
                    <a:gd name="T7" fmla="*/ 189 h 358"/>
                    <a:gd name="T8" fmla="*/ 31 w 242"/>
                    <a:gd name="T9" fmla="*/ 257 h 358"/>
                    <a:gd name="T10" fmla="*/ 12 w 242"/>
                    <a:gd name="T11" fmla="*/ 300 h 358"/>
                    <a:gd name="T12" fmla="*/ 0 w 242"/>
                    <a:gd name="T13" fmla="*/ 330 h 358"/>
                    <a:gd name="T14" fmla="*/ 31 w 242"/>
                    <a:gd name="T15" fmla="*/ 273 h 358"/>
                    <a:gd name="T16" fmla="*/ 52 w 242"/>
                    <a:gd name="T17" fmla="*/ 212 h 358"/>
                    <a:gd name="T18" fmla="*/ 66 w 242"/>
                    <a:gd name="T19" fmla="*/ 169 h 358"/>
                    <a:gd name="T20" fmla="*/ 75 w 242"/>
                    <a:gd name="T21" fmla="*/ 111 h 358"/>
                    <a:gd name="T22" fmla="*/ 75 w 242"/>
                    <a:gd name="T23" fmla="*/ 9 h 358"/>
                    <a:gd name="T24" fmla="*/ 72 w 242"/>
                    <a:gd name="T25" fmla="*/ 0 h 35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42" h="358">
                      <a:moveTo>
                        <a:pt x="233" y="0"/>
                      </a:moveTo>
                      <a:lnTo>
                        <a:pt x="227" y="78"/>
                      </a:lnTo>
                      <a:lnTo>
                        <a:pt x="201" y="154"/>
                      </a:lnTo>
                      <a:lnTo>
                        <a:pt x="162" y="217"/>
                      </a:lnTo>
                      <a:lnTo>
                        <a:pt x="98" y="285"/>
                      </a:lnTo>
                      <a:lnTo>
                        <a:pt x="39" y="328"/>
                      </a:lnTo>
                      <a:lnTo>
                        <a:pt x="0" y="358"/>
                      </a:lnTo>
                      <a:lnTo>
                        <a:pt x="98" y="301"/>
                      </a:lnTo>
                      <a:lnTo>
                        <a:pt x="165" y="240"/>
                      </a:lnTo>
                      <a:lnTo>
                        <a:pt x="215" y="169"/>
                      </a:lnTo>
                      <a:lnTo>
                        <a:pt x="239" y="111"/>
                      </a:lnTo>
                      <a:lnTo>
                        <a:pt x="242" y="9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FDFD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25" name="Freeform 207"/>
                <p:cNvSpPr>
                  <a:spLocks/>
                </p:cNvSpPr>
                <p:nvPr/>
              </p:nvSpPr>
              <p:spPr bwMode="auto">
                <a:xfrm>
                  <a:off x="4810" y="1321"/>
                  <a:ext cx="122" cy="148"/>
                </a:xfrm>
                <a:custGeom>
                  <a:avLst/>
                  <a:gdLst>
                    <a:gd name="T0" fmla="*/ 6310 w 103"/>
                    <a:gd name="T1" fmla="*/ 0 h 126"/>
                    <a:gd name="T2" fmla="*/ 11893 w 103"/>
                    <a:gd name="T3" fmla="*/ 4978 h 126"/>
                    <a:gd name="T4" fmla="*/ 11893 w 103"/>
                    <a:gd name="T5" fmla="*/ 9296 h 126"/>
                    <a:gd name="T6" fmla="*/ 5623 w 103"/>
                    <a:gd name="T7" fmla="*/ 11427 h 126"/>
                    <a:gd name="T8" fmla="*/ 0 w 103"/>
                    <a:gd name="T9" fmla="*/ 7896 h 126"/>
                    <a:gd name="T10" fmla="*/ 6310 w 103"/>
                    <a:gd name="T11" fmla="*/ 0 h 12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03" h="126">
                      <a:moveTo>
                        <a:pt x="56" y="0"/>
                      </a:moveTo>
                      <a:lnTo>
                        <a:pt x="103" y="55"/>
                      </a:lnTo>
                      <a:lnTo>
                        <a:pt x="103" y="103"/>
                      </a:lnTo>
                      <a:lnTo>
                        <a:pt x="48" y="126"/>
                      </a:lnTo>
                      <a:lnTo>
                        <a:pt x="0" y="87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2F2F2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26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4970" y="1294"/>
                  <a:ext cx="76" cy="115"/>
                </a:xfrm>
                <a:prstGeom prst="line">
                  <a:avLst/>
                </a:prstGeom>
                <a:noFill/>
                <a:ln w="57150">
                  <a:solidFill>
                    <a:srgbClr val="F8F8F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27" name="Freeform 209"/>
                <p:cNvSpPr>
                  <a:spLocks/>
                </p:cNvSpPr>
                <p:nvPr/>
              </p:nvSpPr>
              <p:spPr bwMode="auto">
                <a:xfrm>
                  <a:off x="4312" y="1277"/>
                  <a:ext cx="101" cy="116"/>
                </a:xfrm>
                <a:custGeom>
                  <a:avLst/>
                  <a:gdLst>
                    <a:gd name="T0" fmla="*/ 12 w 105"/>
                    <a:gd name="T1" fmla="*/ 0 h 117"/>
                    <a:gd name="T2" fmla="*/ 13 w 105"/>
                    <a:gd name="T3" fmla="*/ 3 h 117"/>
                    <a:gd name="T4" fmla="*/ 14 w 105"/>
                    <a:gd name="T5" fmla="*/ 15 h 117"/>
                    <a:gd name="T6" fmla="*/ 23 w 105"/>
                    <a:gd name="T7" fmla="*/ 9 h 117"/>
                    <a:gd name="T8" fmla="*/ 29 w 105"/>
                    <a:gd name="T9" fmla="*/ 24 h 117"/>
                    <a:gd name="T10" fmla="*/ 35 w 105"/>
                    <a:gd name="T11" fmla="*/ 54 h 117"/>
                    <a:gd name="T12" fmla="*/ 36 w 105"/>
                    <a:gd name="T13" fmla="*/ 58 h 117"/>
                    <a:gd name="T14" fmla="*/ 33 w 105"/>
                    <a:gd name="T15" fmla="*/ 72 h 117"/>
                    <a:gd name="T16" fmla="*/ 27 w 105"/>
                    <a:gd name="T17" fmla="*/ 89 h 117"/>
                    <a:gd name="T18" fmla="*/ 22 w 105"/>
                    <a:gd name="T19" fmla="*/ 75 h 117"/>
                    <a:gd name="T20" fmla="*/ 14 w 105"/>
                    <a:gd name="T21" fmla="*/ 58 h 117"/>
                    <a:gd name="T22" fmla="*/ 1 w 105"/>
                    <a:gd name="T23" fmla="*/ 27 h 117"/>
                    <a:gd name="T24" fmla="*/ 0 w 105"/>
                    <a:gd name="T25" fmla="*/ 9 h 117"/>
                    <a:gd name="T26" fmla="*/ 12 w 105"/>
                    <a:gd name="T27" fmla="*/ 0 h 11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05" h="117">
                      <a:moveTo>
                        <a:pt x="12" y="0"/>
                      </a:moveTo>
                      <a:lnTo>
                        <a:pt x="40" y="3"/>
                      </a:lnTo>
                      <a:lnTo>
                        <a:pt x="46" y="15"/>
                      </a:lnTo>
                      <a:lnTo>
                        <a:pt x="63" y="9"/>
                      </a:lnTo>
                      <a:lnTo>
                        <a:pt x="82" y="24"/>
                      </a:lnTo>
                      <a:lnTo>
                        <a:pt x="103" y="54"/>
                      </a:lnTo>
                      <a:lnTo>
                        <a:pt x="105" y="82"/>
                      </a:lnTo>
                      <a:lnTo>
                        <a:pt x="93" y="100"/>
                      </a:lnTo>
                      <a:lnTo>
                        <a:pt x="76" y="117"/>
                      </a:lnTo>
                      <a:lnTo>
                        <a:pt x="61" y="103"/>
                      </a:lnTo>
                      <a:lnTo>
                        <a:pt x="46" y="66"/>
                      </a:lnTo>
                      <a:lnTo>
                        <a:pt x="1" y="27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0C0C0"/>
                    </a:gs>
                    <a:gs pos="100000">
                      <a:srgbClr val="E3E3E3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28" name="Freeform 210"/>
                <p:cNvSpPr>
                  <a:spLocks/>
                </p:cNvSpPr>
                <p:nvPr/>
              </p:nvSpPr>
              <p:spPr bwMode="auto">
                <a:xfrm>
                  <a:off x="3875" y="1011"/>
                  <a:ext cx="35" cy="151"/>
                </a:xfrm>
                <a:custGeom>
                  <a:avLst/>
                  <a:gdLst>
                    <a:gd name="T0" fmla="*/ 18 w 36"/>
                    <a:gd name="T1" fmla="*/ 30 h 153"/>
                    <a:gd name="T2" fmla="*/ 18 w 36"/>
                    <a:gd name="T3" fmla="*/ 45 h 153"/>
                    <a:gd name="T4" fmla="*/ 18 w 36"/>
                    <a:gd name="T5" fmla="*/ 81 h 153"/>
                    <a:gd name="T6" fmla="*/ 18 w 36"/>
                    <a:gd name="T7" fmla="*/ 99 h 153"/>
                    <a:gd name="T8" fmla="*/ 18 w 36"/>
                    <a:gd name="T9" fmla="*/ 105 h 153"/>
                    <a:gd name="T10" fmla="*/ 0 w 36"/>
                    <a:gd name="T11" fmla="*/ 83 h 153"/>
                    <a:gd name="T12" fmla="*/ 18 w 36"/>
                    <a:gd name="T13" fmla="*/ 0 h 153"/>
                    <a:gd name="T14" fmla="*/ 18 w 36"/>
                    <a:gd name="T15" fmla="*/ 30 h 1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6" h="153">
                      <a:moveTo>
                        <a:pt x="33" y="30"/>
                      </a:moveTo>
                      <a:lnTo>
                        <a:pt x="33" y="73"/>
                      </a:lnTo>
                      <a:lnTo>
                        <a:pt x="35" y="109"/>
                      </a:lnTo>
                      <a:lnTo>
                        <a:pt x="23" y="141"/>
                      </a:lnTo>
                      <a:lnTo>
                        <a:pt x="23" y="153"/>
                      </a:lnTo>
                      <a:lnTo>
                        <a:pt x="0" y="111"/>
                      </a:lnTo>
                      <a:lnTo>
                        <a:pt x="36" y="0"/>
                      </a:lnTo>
                      <a:lnTo>
                        <a:pt x="33" y="30"/>
                      </a:lnTo>
                      <a:close/>
                    </a:path>
                  </a:pathLst>
                </a:custGeom>
                <a:solidFill>
                  <a:srgbClr val="5A5A5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8921" name="Group 211"/>
              <p:cNvGrpSpPr>
                <a:grpSpLocks/>
              </p:cNvGrpSpPr>
              <p:nvPr/>
            </p:nvGrpSpPr>
            <p:grpSpPr bwMode="auto">
              <a:xfrm>
                <a:off x="2080" y="2660"/>
                <a:ext cx="3254" cy="698"/>
                <a:chOff x="2071" y="2623"/>
                <a:chExt cx="3254" cy="698"/>
              </a:xfrm>
            </p:grpSpPr>
            <p:grpSp>
              <p:nvGrpSpPr>
                <p:cNvPr id="39121" name="Group 212"/>
                <p:cNvGrpSpPr>
                  <a:grpSpLocks/>
                </p:cNvGrpSpPr>
                <p:nvPr/>
              </p:nvGrpSpPr>
              <p:grpSpPr bwMode="auto">
                <a:xfrm>
                  <a:off x="2071" y="2638"/>
                  <a:ext cx="1414" cy="683"/>
                  <a:chOff x="2071" y="2638"/>
                  <a:chExt cx="1414" cy="683"/>
                </a:xfrm>
              </p:grpSpPr>
              <p:grpSp>
                <p:nvGrpSpPr>
                  <p:cNvPr id="39127" name="Group 213"/>
                  <p:cNvGrpSpPr>
                    <a:grpSpLocks/>
                  </p:cNvGrpSpPr>
                  <p:nvPr/>
                </p:nvGrpSpPr>
                <p:grpSpPr bwMode="auto">
                  <a:xfrm>
                    <a:off x="2071" y="2638"/>
                    <a:ext cx="1414" cy="148"/>
                    <a:chOff x="3105" y="1842"/>
                    <a:chExt cx="1414" cy="148"/>
                  </a:xfrm>
                </p:grpSpPr>
                <p:sp>
                  <p:nvSpPr>
                    <p:cNvPr id="39130" name="WordArt 214"/>
                    <p:cNvSpPr>
                      <a:spLocks noChangeArrowheads="1" noChangeShapeType="1" noTextEdit="1"/>
                    </p:cNvSpPr>
                    <p:nvPr/>
                  </p:nvSpPr>
                  <p:spPr bwMode="auto">
                    <a:xfrm>
                      <a:off x="3105" y="1842"/>
                      <a:ext cx="1414" cy="148"/>
                    </a:xfrm>
                    <a:prstGeom prst="rect">
                      <a:avLst/>
                    </a:prstGeom>
                  </p:spPr>
                  <p:txBody>
                    <a:bodyPr wrap="none" fromWordArt="1">
                      <a:prstTxWarp prst="textPlain">
                        <a:avLst>
                          <a:gd name="adj" fmla="val 50000"/>
                        </a:avLst>
                      </a:prstTxWarp>
                    </a:bodyPr>
                    <a:lstStyle/>
                    <a:p>
                      <a:pPr algn="ctr"/>
                      <a:r>
                        <a:rPr lang="zh-CN" altLang="en-US" sz="3600" kern="10"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亨  布 喇 格</a:t>
                      </a:r>
                      <a:endParaRPr lang="en-US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p:txBody>
                </p:sp>
                <p:sp>
                  <p:nvSpPr>
                    <p:cNvPr id="39131" name="Oval 2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5" y="1908"/>
                      <a:ext cx="33" cy="3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9128" name="WordArt 216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100" y="2919"/>
                    <a:ext cx="1344" cy="16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Monotype Corsiva" panose="03010101010201010101" pitchFamily="66" charset="0"/>
                      </a:rPr>
                      <a:t>W . H . Bragg</a:t>
                    </a:r>
                  </a:p>
                </p:txBody>
              </p:sp>
              <p:sp>
                <p:nvSpPr>
                  <p:cNvPr id="39129" name="WordArt 217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2198" y="3151"/>
                    <a:ext cx="1139" cy="17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Monotype Corsiva" panose="03010101010201010101" pitchFamily="66" charset="0"/>
                      </a:rPr>
                      <a:t>(1862~1942)</a:t>
                    </a:r>
                  </a:p>
                </p:txBody>
              </p:sp>
            </p:grpSp>
            <p:grpSp>
              <p:nvGrpSpPr>
                <p:cNvPr id="39122" name="Group 218"/>
                <p:cNvGrpSpPr>
                  <a:grpSpLocks/>
                </p:cNvGrpSpPr>
                <p:nvPr/>
              </p:nvGrpSpPr>
              <p:grpSpPr bwMode="auto">
                <a:xfrm>
                  <a:off x="3911" y="2623"/>
                  <a:ext cx="1414" cy="681"/>
                  <a:chOff x="3911" y="2623"/>
                  <a:chExt cx="1414" cy="681"/>
                </a:xfrm>
              </p:grpSpPr>
              <p:sp>
                <p:nvSpPr>
                  <p:cNvPr id="39123" name="WordArt 219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923" y="2880"/>
                    <a:ext cx="1344" cy="164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Monotype Corsiva" panose="03010101010201010101" pitchFamily="66" charset="0"/>
                      </a:rPr>
                      <a:t>W . L . Bragg</a:t>
                    </a:r>
                  </a:p>
                </p:txBody>
              </p:sp>
              <p:sp>
                <p:nvSpPr>
                  <p:cNvPr id="39124" name="WordArt 220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4026" y="3134"/>
                    <a:ext cx="1139" cy="17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en-US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Monotype Corsiva" panose="03010101010201010101" pitchFamily="66" charset="0"/>
                      </a:rPr>
                      <a:t>(1890~1971)</a:t>
                    </a:r>
                  </a:p>
                </p:txBody>
              </p:sp>
              <p:sp>
                <p:nvSpPr>
                  <p:cNvPr id="39125" name="WordArt 221"/>
                  <p:cNvSpPr>
                    <a:spLocks noChangeArrowheads="1" noChangeShapeType="1" noTextEdit="1"/>
                  </p:cNvSpPr>
                  <p:nvPr/>
                </p:nvSpPr>
                <p:spPr bwMode="auto">
                  <a:xfrm>
                    <a:off x="3911" y="2623"/>
                    <a:ext cx="1414" cy="14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zh-CN" altLang="en-US" sz="3600" kern="10"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latin typeface="华文中宋" panose="02010600040101010101" pitchFamily="2" charset="-122"/>
                        <a:ea typeface="华文中宋" panose="02010600040101010101" pitchFamily="2" charset="-122"/>
                      </a:rPr>
                      <a:t>劳  布 喇 格</a:t>
                    </a:r>
                    <a:endParaRPr lang="en-US" sz="3600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华文中宋" panose="02010600040101010101" pitchFamily="2" charset="-122"/>
                      <a:ea typeface="华文中宋" panose="02010600040101010101" pitchFamily="2" charset="-122"/>
                    </a:endParaRPr>
                  </a:p>
                </p:txBody>
              </p:sp>
              <p:sp>
                <p:nvSpPr>
                  <p:cNvPr id="39126" name="Oval 222"/>
                  <p:cNvSpPr>
                    <a:spLocks noChangeArrowheads="1"/>
                  </p:cNvSpPr>
                  <p:nvPr/>
                </p:nvSpPr>
                <p:spPr bwMode="auto">
                  <a:xfrm>
                    <a:off x="4241" y="2689"/>
                    <a:ext cx="33" cy="3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8922" name="Rectangle 223"/>
              <p:cNvSpPr>
                <a:spLocks noChangeArrowheads="1"/>
              </p:cNvSpPr>
              <p:nvPr/>
            </p:nvSpPr>
            <p:spPr bwMode="auto">
              <a:xfrm>
                <a:off x="1950" y="3469"/>
                <a:ext cx="3543" cy="56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923" name="Group 224"/>
              <p:cNvGrpSpPr>
                <a:grpSpLocks/>
              </p:cNvGrpSpPr>
              <p:nvPr/>
            </p:nvGrpSpPr>
            <p:grpSpPr bwMode="auto">
              <a:xfrm>
                <a:off x="1949" y="312"/>
                <a:ext cx="1726" cy="2187"/>
                <a:chOff x="2279" y="260"/>
                <a:chExt cx="1726" cy="2187"/>
              </a:xfrm>
            </p:grpSpPr>
            <p:sp>
              <p:nvSpPr>
                <p:cNvPr id="96481" name="Rectangle 225">
                  <a:extLst>
                    <a:ext uri="{FF2B5EF4-FFF2-40B4-BE49-F238E27FC236}"/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7" y="272"/>
                  <a:ext cx="1707" cy="2143"/>
                </a:xfrm>
                <a:prstGeom prst="rect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35294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8925" name="Line 226"/>
                <p:cNvSpPr>
                  <a:spLocks noChangeShapeType="1"/>
                </p:cNvSpPr>
                <p:nvPr/>
              </p:nvSpPr>
              <p:spPr bwMode="auto">
                <a:xfrm>
                  <a:off x="3633" y="1796"/>
                  <a:ext cx="33" cy="20"/>
                </a:xfrm>
                <a:prstGeom prst="line">
                  <a:avLst/>
                </a:prstGeom>
                <a:noFill/>
                <a:ln w="38100">
                  <a:solidFill>
                    <a:srgbClr val="DDDDD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26" name="Freeform 227"/>
                <p:cNvSpPr>
                  <a:spLocks/>
                </p:cNvSpPr>
                <p:nvPr/>
              </p:nvSpPr>
              <p:spPr bwMode="auto">
                <a:xfrm>
                  <a:off x="2391" y="320"/>
                  <a:ext cx="1451" cy="1879"/>
                </a:xfrm>
                <a:custGeom>
                  <a:avLst/>
                  <a:gdLst>
                    <a:gd name="T0" fmla="*/ 2 w 1836"/>
                    <a:gd name="T1" fmla="*/ 2 h 2400"/>
                    <a:gd name="T2" fmla="*/ 2 w 1836"/>
                    <a:gd name="T3" fmla="*/ 2 h 2400"/>
                    <a:gd name="T4" fmla="*/ 2 w 1836"/>
                    <a:gd name="T5" fmla="*/ 2 h 2400"/>
                    <a:gd name="T6" fmla="*/ 2 w 1836"/>
                    <a:gd name="T7" fmla="*/ 2 h 2400"/>
                    <a:gd name="T8" fmla="*/ 2 w 1836"/>
                    <a:gd name="T9" fmla="*/ 2 h 2400"/>
                    <a:gd name="T10" fmla="*/ 2 w 1836"/>
                    <a:gd name="T11" fmla="*/ 2 h 2400"/>
                    <a:gd name="T12" fmla="*/ 2 w 1836"/>
                    <a:gd name="T13" fmla="*/ 2 h 2400"/>
                    <a:gd name="T14" fmla="*/ 2 w 1836"/>
                    <a:gd name="T15" fmla="*/ 2 h 2400"/>
                    <a:gd name="T16" fmla="*/ 2 w 1836"/>
                    <a:gd name="T17" fmla="*/ 2 h 2400"/>
                    <a:gd name="T18" fmla="*/ 2 w 1836"/>
                    <a:gd name="T19" fmla="*/ 2 h 2400"/>
                    <a:gd name="T20" fmla="*/ 2 w 1836"/>
                    <a:gd name="T21" fmla="*/ 2 h 2400"/>
                    <a:gd name="T22" fmla="*/ 2 w 1836"/>
                    <a:gd name="T23" fmla="*/ 2 h 2400"/>
                    <a:gd name="T24" fmla="*/ 2 w 1836"/>
                    <a:gd name="T25" fmla="*/ 2 h 2400"/>
                    <a:gd name="T26" fmla="*/ 2 w 1836"/>
                    <a:gd name="T27" fmla="*/ 2 h 2400"/>
                    <a:gd name="T28" fmla="*/ 2 w 1836"/>
                    <a:gd name="T29" fmla="*/ 2 h 2400"/>
                    <a:gd name="T30" fmla="*/ 2 w 1836"/>
                    <a:gd name="T31" fmla="*/ 2 h 2400"/>
                    <a:gd name="T32" fmla="*/ 2 w 1836"/>
                    <a:gd name="T33" fmla="*/ 2 h 2400"/>
                    <a:gd name="T34" fmla="*/ 2 w 1836"/>
                    <a:gd name="T35" fmla="*/ 2 h 2400"/>
                    <a:gd name="T36" fmla="*/ 2 w 1836"/>
                    <a:gd name="T37" fmla="*/ 2 h 2400"/>
                    <a:gd name="T38" fmla="*/ 2 w 1836"/>
                    <a:gd name="T39" fmla="*/ 2 h 2400"/>
                    <a:gd name="T40" fmla="*/ 2 w 1836"/>
                    <a:gd name="T41" fmla="*/ 2 h 2400"/>
                    <a:gd name="T42" fmla="*/ 2 w 1836"/>
                    <a:gd name="T43" fmla="*/ 2 h 2400"/>
                    <a:gd name="T44" fmla="*/ 2 w 1836"/>
                    <a:gd name="T45" fmla="*/ 2 h 2400"/>
                    <a:gd name="T46" fmla="*/ 2 w 1836"/>
                    <a:gd name="T47" fmla="*/ 2 h 2400"/>
                    <a:gd name="T48" fmla="*/ 2 w 1836"/>
                    <a:gd name="T49" fmla="*/ 2 h 2400"/>
                    <a:gd name="T50" fmla="*/ 2 w 1836"/>
                    <a:gd name="T51" fmla="*/ 2 h 2400"/>
                    <a:gd name="T52" fmla="*/ 2 w 1836"/>
                    <a:gd name="T53" fmla="*/ 2 h 2400"/>
                    <a:gd name="T54" fmla="*/ 2 w 1836"/>
                    <a:gd name="T55" fmla="*/ 2 h 2400"/>
                    <a:gd name="T56" fmla="*/ 2 w 1836"/>
                    <a:gd name="T57" fmla="*/ 2 h 2400"/>
                    <a:gd name="T58" fmla="*/ 2 w 1836"/>
                    <a:gd name="T59" fmla="*/ 2 h 2400"/>
                    <a:gd name="T60" fmla="*/ 2 w 1836"/>
                    <a:gd name="T61" fmla="*/ 2 h 2400"/>
                    <a:gd name="T62" fmla="*/ 2 w 1836"/>
                    <a:gd name="T63" fmla="*/ 2 h 2400"/>
                    <a:gd name="T64" fmla="*/ 2 w 1836"/>
                    <a:gd name="T65" fmla="*/ 2 h 2400"/>
                    <a:gd name="T66" fmla="*/ 2 w 1836"/>
                    <a:gd name="T67" fmla="*/ 2 h 2400"/>
                    <a:gd name="T68" fmla="*/ 2 w 1836"/>
                    <a:gd name="T69" fmla="*/ 2 h 2400"/>
                    <a:gd name="T70" fmla="*/ 2 w 1836"/>
                    <a:gd name="T71" fmla="*/ 2 h 2400"/>
                    <a:gd name="T72" fmla="*/ 2 w 1836"/>
                    <a:gd name="T73" fmla="*/ 2 h 2400"/>
                    <a:gd name="T74" fmla="*/ 2 w 1836"/>
                    <a:gd name="T75" fmla="*/ 2 h 2400"/>
                    <a:gd name="T76" fmla="*/ 2 w 1836"/>
                    <a:gd name="T77" fmla="*/ 2 h 240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1836" h="2400">
                      <a:moveTo>
                        <a:pt x="24" y="600"/>
                      </a:moveTo>
                      <a:lnTo>
                        <a:pt x="96" y="450"/>
                      </a:lnTo>
                      <a:lnTo>
                        <a:pt x="168" y="408"/>
                      </a:lnTo>
                      <a:lnTo>
                        <a:pt x="210" y="366"/>
                      </a:lnTo>
                      <a:lnTo>
                        <a:pt x="282" y="282"/>
                      </a:lnTo>
                      <a:lnTo>
                        <a:pt x="390" y="186"/>
                      </a:lnTo>
                      <a:lnTo>
                        <a:pt x="480" y="126"/>
                      </a:lnTo>
                      <a:lnTo>
                        <a:pt x="510" y="90"/>
                      </a:lnTo>
                      <a:lnTo>
                        <a:pt x="606" y="48"/>
                      </a:lnTo>
                      <a:lnTo>
                        <a:pt x="744" y="12"/>
                      </a:lnTo>
                      <a:lnTo>
                        <a:pt x="858" y="0"/>
                      </a:lnTo>
                      <a:lnTo>
                        <a:pt x="990" y="18"/>
                      </a:lnTo>
                      <a:lnTo>
                        <a:pt x="1110" y="54"/>
                      </a:lnTo>
                      <a:lnTo>
                        <a:pt x="1224" y="90"/>
                      </a:lnTo>
                      <a:lnTo>
                        <a:pt x="1302" y="126"/>
                      </a:lnTo>
                      <a:lnTo>
                        <a:pt x="1368" y="168"/>
                      </a:lnTo>
                      <a:lnTo>
                        <a:pt x="1440" y="240"/>
                      </a:lnTo>
                      <a:lnTo>
                        <a:pt x="1524" y="282"/>
                      </a:lnTo>
                      <a:lnTo>
                        <a:pt x="1566" y="342"/>
                      </a:lnTo>
                      <a:lnTo>
                        <a:pt x="1626" y="378"/>
                      </a:lnTo>
                      <a:lnTo>
                        <a:pt x="1656" y="456"/>
                      </a:lnTo>
                      <a:lnTo>
                        <a:pt x="1680" y="552"/>
                      </a:lnTo>
                      <a:lnTo>
                        <a:pt x="1716" y="654"/>
                      </a:lnTo>
                      <a:lnTo>
                        <a:pt x="1740" y="726"/>
                      </a:lnTo>
                      <a:lnTo>
                        <a:pt x="1758" y="804"/>
                      </a:lnTo>
                      <a:lnTo>
                        <a:pt x="1776" y="858"/>
                      </a:lnTo>
                      <a:lnTo>
                        <a:pt x="1800" y="894"/>
                      </a:lnTo>
                      <a:lnTo>
                        <a:pt x="1818" y="942"/>
                      </a:lnTo>
                      <a:lnTo>
                        <a:pt x="1836" y="978"/>
                      </a:lnTo>
                      <a:lnTo>
                        <a:pt x="1800" y="1026"/>
                      </a:lnTo>
                      <a:lnTo>
                        <a:pt x="1800" y="1068"/>
                      </a:lnTo>
                      <a:lnTo>
                        <a:pt x="1782" y="1110"/>
                      </a:lnTo>
                      <a:lnTo>
                        <a:pt x="1824" y="1158"/>
                      </a:lnTo>
                      <a:lnTo>
                        <a:pt x="1830" y="1194"/>
                      </a:lnTo>
                      <a:lnTo>
                        <a:pt x="1806" y="1272"/>
                      </a:lnTo>
                      <a:lnTo>
                        <a:pt x="1788" y="1344"/>
                      </a:lnTo>
                      <a:lnTo>
                        <a:pt x="1746" y="1434"/>
                      </a:lnTo>
                      <a:lnTo>
                        <a:pt x="1680" y="1542"/>
                      </a:lnTo>
                      <a:lnTo>
                        <a:pt x="1638" y="1602"/>
                      </a:lnTo>
                      <a:lnTo>
                        <a:pt x="1614" y="1656"/>
                      </a:lnTo>
                      <a:lnTo>
                        <a:pt x="1560" y="1650"/>
                      </a:lnTo>
                      <a:lnTo>
                        <a:pt x="1548" y="1722"/>
                      </a:lnTo>
                      <a:lnTo>
                        <a:pt x="1566" y="1800"/>
                      </a:lnTo>
                      <a:lnTo>
                        <a:pt x="1578" y="1878"/>
                      </a:lnTo>
                      <a:lnTo>
                        <a:pt x="1554" y="1920"/>
                      </a:lnTo>
                      <a:lnTo>
                        <a:pt x="1512" y="1980"/>
                      </a:lnTo>
                      <a:lnTo>
                        <a:pt x="1380" y="2094"/>
                      </a:lnTo>
                      <a:lnTo>
                        <a:pt x="1200" y="2202"/>
                      </a:lnTo>
                      <a:lnTo>
                        <a:pt x="1020" y="2268"/>
                      </a:lnTo>
                      <a:lnTo>
                        <a:pt x="792" y="2358"/>
                      </a:lnTo>
                      <a:lnTo>
                        <a:pt x="684" y="2382"/>
                      </a:lnTo>
                      <a:lnTo>
                        <a:pt x="582" y="2400"/>
                      </a:lnTo>
                      <a:lnTo>
                        <a:pt x="462" y="2304"/>
                      </a:lnTo>
                      <a:lnTo>
                        <a:pt x="438" y="2232"/>
                      </a:lnTo>
                      <a:lnTo>
                        <a:pt x="432" y="2160"/>
                      </a:lnTo>
                      <a:lnTo>
                        <a:pt x="384" y="2106"/>
                      </a:lnTo>
                      <a:lnTo>
                        <a:pt x="294" y="1968"/>
                      </a:lnTo>
                      <a:lnTo>
                        <a:pt x="240" y="1854"/>
                      </a:lnTo>
                      <a:lnTo>
                        <a:pt x="192" y="1728"/>
                      </a:lnTo>
                      <a:lnTo>
                        <a:pt x="156" y="1602"/>
                      </a:lnTo>
                      <a:lnTo>
                        <a:pt x="150" y="1518"/>
                      </a:lnTo>
                      <a:lnTo>
                        <a:pt x="162" y="1470"/>
                      </a:lnTo>
                      <a:lnTo>
                        <a:pt x="126" y="1440"/>
                      </a:lnTo>
                      <a:lnTo>
                        <a:pt x="108" y="1392"/>
                      </a:lnTo>
                      <a:lnTo>
                        <a:pt x="60" y="1338"/>
                      </a:lnTo>
                      <a:lnTo>
                        <a:pt x="42" y="1254"/>
                      </a:lnTo>
                      <a:lnTo>
                        <a:pt x="30" y="1212"/>
                      </a:lnTo>
                      <a:lnTo>
                        <a:pt x="30" y="1164"/>
                      </a:lnTo>
                      <a:lnTo>
                        <a:pt x="54" y="1134"/>
                      </a:lnTo>
                      <a:lnTo>
                        <a:pt x="90" y="1152"/>
                      </a:lnTo>
                      <a:lnTo>
                        <a:pt x="78" y="1086"/>
                      </a:lnTo>
                      <a:lnTo>
                        <a:pt x="36" y="996"/>
                      </a:lnTo>
                      <a:lnTo>
                        <a:pt x="30" y="894"/>
                      </a:lnTo>
                      <a:lnTo>
                        <a:pt x="30" y="804"/>
                      </a:lnTo>
                      <a:lnTo>
                        <a:pt x="24" y="768"/>
                      </a:lnTo>
                      <a:lnTo>
                        <a:pt x="18" y="720"/>
                      </a:lnTo>
                      <a:lnTo>
                        <a:pt x="0" y="660"/>
                      </a:lnTo>
                      <a:lnTo>
                        <a:pt x="24" y="60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8C8C8"/>
                    </a:gs>
                    <a:gs pos="100000">
                      <a:srgbClr val="FFFFFF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69696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27" name="Freeform 228"/>
                <p:cNvSpPr>
                  <a:spLocks/>
                </p:cNvSpPr>
                <p:nvPr/>
              </p:nvSpPr>
              <p:spPr bwMode="auto">
                <a:xfrm>
                  <a:off x="2728" y="1988"/>
                  <a:ext cx="704" cy="214"/>
                </a:xfrm>
                <a:custGeom>
                  <a:avLst/>
                  <a:gdLst>
                    <a:gd name="T0" fmla="*/ 0 w 891"/>
                    <a:gd name="T1" fmla="*/ 2 h 273"/>
                    <a:gd name="T2" fmla="*/ 2 w 891"/>
                    <a:gd name="T3" fmla="*/ 2 h 273"/>
                    <a:gd name="T4" fmla="*/ 2 w 891"/>
                    <a:gd name="T5" fmla="*/ 2 h 273"/>
                    <a:gd name="T6" fmla="*/ 2 w 891"/>
                    <a:gd name="T7" fmla="*/ 2 h 273"/>
                    <a:gd name="T8" fmla="*/ 2 w 891"/>
                    <a:gd name="T9" fmla="*/ 2 h 273"/>
                    <a:gd name="T10" fmla="*/ 2 w 891"/>
                    <a:gd name="T11" fmla="*/ 2 h 273"/>
                    <a:gd name="T12" fmla="*/ 2 w 891"/>
                    <a:gd name="T13" fmla="*/ 2 h 273"/>
                    <a:gd name="T14" fmla="*/ 2 w 891"/>
                    <a:gd name="T15" fmla="*/ 2 h 273"/>
                    <a:gd name="T16" fmla="*/ 2 w 891"/>
                    <a:gd name="T17" fmla="*/ 2 h 273"/>
                    <a:gd name="T18" fmla="*/ 2 w 891"/>
                    <a:gd name="T19" fmla="*/ 2 h 273"/>
                    <a:gd name="T20" fmla="*/ 2 w 891"/>
                    <a:gd name="T21" fmla="*/ 2 h 273"/>
                    <a:gd name="T22" fmla="*/ 2 w 891"/>
                    <a:gd name="T23" fmla="*/ 2 h 273"/>
                    <a:gd name="T24" fmla="*/ 2 w 891"/>
                    <a:gd name="T25" fmla="*/ 2 h 273"/>
                    <a:gd name="T26" fmla="*/ 2 w 891"/>
                    <a:gd name="T27" fmla="*/ 0 h 273"/>
                    <a:gd name="T28" fmla="*/ 2 w 891"/>
                    <a:gd name="T29" fmla="*/ 0 h 273"/>
                    <a:gd name="T30" fmla="*/ 2 w 891"/>
                    <a:gd name="T31" fmla="*/ 2 h 273"/>
                    <a:gd name="T32" fmla="*/ 2 w 891"/>
                    <a:gd name="T33" fmla="*/ 2 h 273"/>
                    <a:gd name="T34" fmla="*/ 2 w 891"/>
                    <a:gd name="T35" fmla="*/ 2 h 273"/>
                    <a:gd name="T36" fmla="*/ 2 w 891"/>
                    <a:gd name="T37" fmla="*/ 2 h 273"/>
                    <a:gd name="T38" fmla="*/ 2 w 891"/>
                    <a:gd name="T39" fmla="*/ 2 h 273"/>
                    <a:gd name="T40" fmla="*/ 2 w 891"/>
                    <a:gd name="T41" fmla="*/ 2 h 273"/>
                    <a:gd name="T42" fmla="*/ 2 w 891"/>
                    <a:gd name="T43" fmla="*/ 2 h 273"/>
                    <a:gd name="T44" fmla="*/ 2 w 891"/>
                    <a:gd name="T45" fmla="*/ 2 h 273"/>
                    <a:gd name="T46" fmla="*/ 2 w 891"/>
                    <a:gd name="T47" fmla="*/ 2 h 273"/>
                    <a:gd name="T48" fmla="*/ 2 w 891"/>
                    <a:gd name="T49" fmla="*/ 2 h 273"/>
                    <a:gd name="T50" fmla="*/ 2 w 891"/>
                    <a:gd name="T51" fmla="*/ 2 h 273"/>
                    <a:gd name="T52" fmla="*/ 2 w 891"/>
                    <a:gd name="T53" fmla="*/ 2 h 273"/>
                    <a:gd name="T54" fmla="*/ 2 w 891"/>
                    <a:gd name="T55" fmla="*/ 2 h 273"/>
                    <a:gd name="T56" fmla="*/ 0 w 891"/>
                    <a:gd name="T57" fmla="*/ 2 h 273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891" h="273">
                      <a:moveTo>
                        <a:pt x="0" y="30"/>
                      </a:moveTo>
                      <a:lnTo>
                        <a:pt x="9" y="134"/>
                      </a:lnTo>
                      <a:lnTo>
                        <a:pt x="63" y="191"/>
                      </a:lnTo>
                      <a:lnTo>
                        <a:pt x="99" y="228"/>
                      </a:lnTo>
                      <a:lnTo>
                        <a:pt x="144" y="273"/>
                      </a:lnTo>
                      <a:lnTo>
                        <a:pt x="209" y="264"/>
                      </a:lnTo>
                      <a:lnTo>
                        <a:pt x="318" y="243"/>
                      </a:lnTo>
                      <a:lnTo>
                        <a:pt x="446" y="213"/>
                      </a:lnTo>
                      <a:lnTo>
                        <a:pt x="539" y="173"/>
                      </a:lnTo>
                      <a:lnTo>
                        <a:pt x="621" y="137"/>
                      </a:lnTo>
                      <a:lnTo>
                        <a:pt x="710" y="99"/>
                      </a:lnTo>
                      <a:lnTo>
                        <a:pt x="795" y="63"/>
                      </a:lnTo>
                      <a:lnTo>
                        <a:pt x="879" y="11"/>
                      </a:lnTo>
                      <a:lnTo>
                        <a:pt x="891" y="0"/>
                      </a:lnTo>
                      <a:lnTo>
                        <a:pt x="849" y="0"/>
                      </a:lnTo>
                      <a:lnTo>
                        <a:pt x="810" y="8"/>
                      </a:lnTo>
                      <a:lnTo>
                        <a:pt x="756" y="27"/>
                      </a:lnTo>
                      <a:lnTo>
                        <a:pt x="719" y="17"/>
                      </a:lnTo>
                      <a:lnTo>
                        <a:pt x="684" y="5"/>
                      </a:lnTo>
                      <a:lnTo>
                        <a:pt x="633" y="50"/>
                      </a:lnTo>
                      <a:lnTo>
                        <a:pt x="575" y="86"/>
                      </a:lnTo>
                      <a:lnTo>
                        <a:pt x="498" y="84"/>
                      </a:lnTo>
                      <a:lnTo>
                        <a:pt x="429" y="86"/>
                      </a:lnTo>
                      <a:lnTo>
                        <a:pt x="353" y="105"/>
                      </a:lnTo>
                      <a:lnTo>
                        <a:pt x="251" y="111"/>
                      </a:lnTo>
                      <a:lnTo>
                        <a:pt x="164" y="95"/>
                      </a:lnTo>
                      <a:lnTo>
                        <a:pt x="90" y="72"/>
                      </a:lnTo>
                      <a:lnTo>
                        <a:pt x="42" y="54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36363"/>
                    </a:gs>
                    <a:gs pos="100000">
                      <a:srgbClr val="A9A9A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28" name="Freeform 229"/>
                <p:cNvSpPr>
                  <a:spLocks/>
                </p:cNvSpPr>
                <p:nvPr/>
              </p:nvSpPr>
              <p:spPr bwMode="auto">
                <a:xfrm>
                  <a:off x="2726" y="2018"/>
                  <a:ext cx="180" cy="168"/>
                </a:xfrm>
                <a:custGeom>
                  <a:avLst/>
                  <a:gdLst>
                    <a:gd name="T0" fmla="*/ 0 w 180"/>
                    <a:gd name="T1" fmla="*/ 0 h 168"/>
                    <a:gd name="T2" fmla="*/ 8 w 180"/>
                    <a:gd name="T3" fmla="*/ 62 h 168"/>
                    <a:gd name="T4" fmla="*/ 82 w 180"/>
                    <a:gd name="T5" fmla="*/ 140 h 168"/>
                    <a:gd name="T6" fmla="*/ 138 w 180"/>
                    <a:gd name="T7" fmla="*/ 168 h 168"/>
                    <a:gd name="T8" fmla="*/ 180 w 180"/>
                    <a:gd name="T9" fmla="*/ 160 h 168"/>
                    <a:gd name="T10" fmla="*/ 144 w 180"/>
                    <a:gd name="T11" fmla="*/ 140 h 168"/>
                    <a:gd name="T12" fmla="*/ 138 w 180"/>
                    <a:gd name="T13" fmla="*/ 114 h 168"/>
                    <a:gd name="T14" fmla="*/ 144 w 180"/>
                    <a:gd name="T15" fmla="*/ 96 h 168"/>
                    <a:gd name="T16" fmla="*/ 110 w 180"/>
                    <a:gd name="T17" fmla="*/ 72 h 168"/>
                    <a:gd name="T18" fmla="*/ 52 w 180"/>
                    <a:gd name="T19" fmla="*/ 44 h 168"/>
                    <a:gd name="T20" fmla="*/ 16 w 180"/>
                    <a:gd name="T21" fmla="*/ 12 h 168"/>
                    <a:gd name="T22" fmla="*/ 0 w 180"/>
                    <a:gd name="T23" fmla="*/ 0 h 16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80" h="168">
                      <a:moveTo>
                        <a:pt x="0" y="0"/>
                      </a:moveTo>
                      <a:lnTo>
                        <a:pt x="8" y="62"/>
                      </a:lnTo>
                      <a:lnTo>
                        <a:pt x="82" y="140"/>
                      </a:lnTo>
                      <a:lnTo>
                        <a:pt x="138" y="168"/>
                      </a:lnTo>
                      <a:lnTo>
                        <a:pt x="180" y="160"/>
                      </a:lnTo>
                      <a:lnTo>
                        <a:pt x="144" y="140"/>
                      </a:lnTo>
                      <a:lnTo>
                        <a:pt x="138" y="114"/>
                      </a:lnTo>
                      <a:lnTo>
                        <a:pt x="144" y="96"/>
                      </a:lnTo>
                      <a:lnTo>
                        <a:pt x="110" y="72"/>
                      </a:lnTo>
                      <a:lnTo>
                        <a:pt x="52" y="44"/>
                      </a:lnTo>
                      <a:lnTo>
                        <a:pt x="16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B5B5B"/>
                    </a:gs>
                    <a:gs pos="100000">
                      <a:srgbClr val="6F6F6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29" name="Freeform 230"/>
                <p:cNvSpPr>
                  <a:spLocks/>
                </p:cNvSpPr>
                <p:nvPr/>
              </p:nvSpPr>
              <p:spPr bwMode="auto">
                <a:xfrm>
                  <a:off x="2770" y="2229"/>
                  <a:ext cx="162" cy="197"/>
                </a:xfrm>
                <a:custGeom>
                  <a:avLst/>
                  <a:gdLst>
                    <a:gd name="T0" fmla="*/ 0 w 355"/>
                    <a:gd name="T1" fmla="*/ 0 h 426"/>
                    <a:gd name="T2" fmla="*/ 0 w 355"/>
                    <a:gd name="T3" fmla="*/ 0 h 426"/>
                    <a:gd name="T4" fmla="*/ 0 w 355"/>
                    <a:gd name="T5" fmla="*/ 0 h 426"/>
                    <a:gd name="T6" fmla="*/ 0 w 355"/>
                    <a:gd name="T7" fmla="*/ 0 h 42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55" h="426">
                      <a:moveTo>
                        <a:pt x="157" y="0"/>
                      </a:moveTo>
                      <a:lnTo>
                        <a:pt x="355" y="426"/>
                      </a:lnTo>
                      <a:lnTo>
                        <a:pt x="0" y="395"/>
                      </a:lnTo>
                      <a:lnTo>
                        <a:pt x="157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0" name="Freeform 231"/>
                <p:cNvSpPr>
                  <a:spLocks/>
                </p:cNvSpPr>
                <p:nvPr/>
              </p:nvSpPr>
              <p:spPr bwMode="auto">
                <a:xfrm>
                  <a:off x="2808" y="2321"/>
                  <a:ext cx="91" cy="40"/>
                </a:xfrm>
                <a:custGeom>
                  <a:avLst/>
                  <a:gdLst>
                    <a:gd name="T0" fmla="*/ 0 w 198"/>
                    <a:gd name="T1" fmla="*/ 0 h 87"/>
                    <a:gd name="T2" fmla="*/ 0 w 198"/>
                    <a:gd name="T3" fmla="*/ 0 h 87"/>
                    <a:gd name="T4" fmla="*/ 0 w 198"/>
                    <a:gd name="T5" fmla="*/ 0 h 8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98" h="87">
                      <a:moveTo>
                        <a:pt x="0" y="0"/>
                      </a:moveTo>
                      <a:lnTo>
                        <a:pt x="87" y="87"/>
                      </a:lnTo>
                      <a:lnTo>
                        <a:pt x="198" y="4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1" name="Freeform 232"/>
                <p:cNvSpPr>
                  <a:spLocks/>
                </p:cNvSpPr>
                <p:nvPr/>
              </p:nvSpPr>
              <p:spPr bwMode="auto">
                <a:xfrm>
                  <a:off x="3274" y="1806"/>
                  <a:ext cx="476" cy="624"/>
                </a:xfrm>
                <a:custGeom>
                  <a:avLst/>
                  <a:gdLst>
                    <a:gd name="T0" fmla="*/ 0 w 1042"/>
                    <a:gd name="T1" fmla="*/ 0 h 1349"/>
                    <a:gd name="T2" fmla="*/ 0 w 1042"/>
                    <a:gd name="T3" fmla="*/ 0 h 1349"/>
                    <a:gd name="T4" fmla="*/ 0 w 1042"/>
                    <a:gd name="T5" fmla="*/ 0 h 1349"/>
                    <a:gd name="T6" fmla="*/ 0 w 1042"/>
                    <a:gd name="T7" fmla="*/ 0 h 1349"/>
                    <a:gd name="T8" fmla="*/ 0 w 1042"/>
                    <a:gd name="T9" fmla="*/ 0 h 1349"/>
                    <a:gd name="T10" fmla="*/ 0 w 1042"/>
                    <a:gd name="T11" fmla="*/ 0 h 1349"/>
                    <a:gd name="T12" fmla="*/ 0 w 1042"/>
                    <a:gd name="T13" fmla="*/ 0 h 1349"/>
                    <a:gd name="T14" fmla="*/ 0 w 1042"/>
                    <a:gd name="T15" fmla="*/ 0 h 1349"/>
                    <a:gd name="T16" fmla="*/ 0 w 1042"/>
                    <a:gd name="T17" fmla="*/ 0 h 1349"/>
                    <a:gd name="T18" fmla="*/ 0 w 1042"/>
                    <a:gd name="T19" fmla="*/ 0 h 1349"/>
                    <a:gd name="T20" fmla="*/ 0 w 1042"/>
                    <a:gd name="T21" fmla="*/ 0 h 134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42" h="1349">
                      <a:moveTo>
                        <a:pt x="813" y="0"/>
                      </a:moveTo>
                      <a:lnTo>
                        <a:pt x="868" y="47"/>
                      </a:lnTo>
                      <a:lnTo>
                        <a:pt x="900" y="181"/>
                      </a:lnTo>
                      <a:lnTo>
                        <a:pt x="955" y="276"/>
                      </a:lnTo>
                      <a:lnTo>
                        <a:pt x="1042" y="331"/>
                      </a:lnTo>
                      <a:lnTo>
                        <a:pt x="963" y="386"/>
                      </a:lnTo>
                      <a:lnTo>
                        <a:pt x="868" y="536"/>
                      </a:lnTo>
                      <a:lnTo>
                        <a:pt x="679" y="726"/>
                      </a:lnTo>
                      <a:lnTo>
                        <a:pt x="395" y="1002"/>
                      </a:lnTo>
                      <a:lnTo>
                        <a:pt x="190" y="1160"/>
                      </a:lnTo>
                      <a:lnTo>
                        <a:pt x="0" y="1349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2" name="Freeform 233"/>
                <p:cNvSpPr>
                  <a:spLocks/>
                </p:cNvSpPr>
                <p:nvPr/>
              </p:nvSpPr>
              <p:spPr bwMode="auto">
                <a:xfrm>
                  <a:off x="3254" y="1965"/>
                  <a:ext cx="751" cy="454"/>
                </a:xfrm>
                <a:custGeom>
                  <a:avLst/>
                  <a:gdLst>
                    <a:gd name="T0" fmla="*/ 2 w 942"/>
                    <a:gd name="T1" fmla="*/ 2 h 588"/>
                    <a:gd name="T2" fmla="*/ 2 w 942"/>
                    <a:gd name="T3" fmla="*/ 2 h 588"/>
                    <a:gd name="T4" fmla="*/ 2 w 942"/>
                    <a:gd name="T5" fmla="*/ 2 h 588"/>
                    <a:gd name="T6" fmla="*/ 2 w 942"/>
                    <a:gd name="T7" fmla="*/ 2 h 588"/>
                    <a:gd name="T8" fmla="*/ 2 w 942"/>
                    <a:gd name="T9" fmla="*/ 0 h 588"/>
                    <a:gd name="T10" fmla="*/ 2 w 942"/>
                    <a:gd name="T11" fmla="*/ 2 h 588"/>
                    <a:gd name="T12" fmla="*/ 2 w 942"/>
                    <a:gd name="T13" fmla="*/ 2 h 588"/>
                    <a:gd name="T14" fmla="*/ 2 w 942"/>
                    <a:gd name="T15" fmla="*/ 2 h 588"/>
                    <a:gd name="T16" fmla="*/ 2 w 942"/>
                    <a:gd name="T17" fmla="*/ 2 h 588"/>
                    <a:gd name="T18" fmla="*/ 2 w 942"/>
                    <a:gd name="T19" fmla="*/ 2 h 588"/>
                    <a:gd name="T20" fmla="*/ 2 w 942"/>
                    <a:gd name="T21" fmla="*/ 2 h 588"/>
                    <a:gd name="T22" fmla="*/ 0 w 942"/>
                    <a:gd name="T23" fmla="*/ 2 h 588"/>
                    <a:gd name="T24" fmla="*/ 2 w 942"/>
                    <a:gd name="T25" fmla="*/ 2 h 588"/>
                    <a:gd name="T26" fmla="*/ 2 w 942"/>
                    <a:gd name="T27" fmla="*/ 2 h 58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942" h="588">
                      <a:moveTo>
                        <a:pt x="942" y="102"/>
                      </a:moveTo>
                      <a:lnTo>
                        <a:pt x="828" y="90"/>
                      </a:lnTo>
                      <a:lnTo>
                        <a:pt x="780" y="72"/>
                      </a:lnTo>
                      <a:lnTo>
                        <a:pt x="720" y="30"/>
                      </a:lnTo>
                      <a:lnTo>
                        <a:pt x="630" y="0"/>
                      </a:lnTo>
                      <a:lnTo>
                        <a:pt x="594" y="6"/>
                      </a:lnTo>
                      <a:lnTo>
                        <a:pt x="504" y="90"/>
                      </a:lnTo>
                      <a:lnTo>
                        <a:pt x="408" y="228"/>
                      </a:lnTo>
                      <a:lnTo>
                        <a:pt x="300" y="318"/>
                      </a:lnTo>
                      <a:lnTo>
                        <a:pt x="114" y="468"/>
                      </a:lnTo>
                      <a:lnTo>
                        <a:pt x="54" y="534"/>
                      </a:lnTo>
                      <a:lnTo>
                        <a:pt x="0" y="588"/>
                      </a:lnTo>
                      <a:lnTo>
                        <a:pt x="942" y="588"/>
                      </a:lnTo>
                      <a:lnTo>
                        <a:pt x="942" y="10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45454"/>
                    </a:gs>
                    <a:gs pos="100000">
                      <a:srgbClr val="777777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3" name="Freeform 234"/>
                <p:cNvSpPr>
                  <a:spLocks/>
                </p:cNvSpPr>
                <p:nvPr/>
              </p:nvSpPr>
              <p:spPr bwMode="auto">
                <a:xfrm>
                  <a:off x="2292" y="2196"/>
                  <a:ext cx="650" cy="220"/>
                </a:xfrm>
                <a:custGeom>
                  <a:avLst/>
                  <a:gdLst>
                    <a:gd name="T0" fmla="*/ 0 w 822"/>
                    <a:gd name="T1" fmla="*/ 2 h 288"/>
                    <a:gd name="T2" fmla="*/ 2 w 822"/>
                    <a:gd name="T3" fmla="*/ 2 h 288"/>
                    <a:gd name="T4" fmla="*/ 2 w 822"/>
                    <a:gd name="T5" fmla="*/ 2 h 288"/>
                    <a:gd name="T6" fmla="*/ 2 w 822"/>
                    <a:gd name="T7" fmla="*/ 2 h 288"/>
                    <a:gd name="T8" fmla="*/ 2 w 822"/>
                    <a:gd name="T9" fmla="*/ 2 h 288"/>
                    <a:gd name="T10" fmla="*/ 2 w 822"/>
                    <a:gd name="T11" fmla="*/ 0 h 288"/>
                    <a:gd name="T12" fmla="*/ 2 w 822"/>
                    <a:gd name="T13" fmla="*/ 2 h 288"/>
                    <a:gd name="T14" fmla="*/ 2 w 822"/>
                    <a:gd name="T15" fmla="*/ 2 h 288"/>
                    <a:gd name="T16" fmla="*/ 2 w 822"/>
                    <a:gd name="T17" fmla="*/ 2 h 288"/>
                    <a:gd name="T18" fmla="*/ 2 w 822"/>
                    <a:gd name="T19" fmla="*/ 2 h 288"/>
                    <a:gd name="T20" fmla="*/ 2 w 822"/>
                    <a:gd name="T21" fmla="*/ 2 h 288"/>
                    <a:gd name="T22" fmla="*/ 2 w 822"/>
                    <a:gd name="T23" fmla="*/ 2 h 288"/>
                    <a:gd name="T24" fmla="*/ 0 w 822"/>
                    <a:gd name="T25" fmla="*/ 2 h 28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22" h="288">
                      <a:moveTo>
                        <a:pt x="0" y="252"/>
                      </a:moveTo>
                      <a:lnTo>
                        <a:pt x="54" y="222"/>
                      </a:lnTo>
                      <a:lnTo>
                        <a:pt x="114" y="192"/>
                      </a:lnTo>
                      <a:lnTo>
                        <a:pt x="288" y="156"/>
                      </a:lnTo>
                      <a:lnTo>
                        <a:pt x="372" y="84"/>
                      </a:lnTo>
                      <a:lnTo>
                        <a:pt x="504" y="0"/>
                      </a:lnTo>
                      <a:lnTo>
                        <a:pt x="552" y="6"/>
                      </a:lnTo>
                      <a:lnTo>
                        <a:pt x="654" y="108"/>
                      </a:lnTo>
                      <a:lnTo>
                        <a:pt x="744" y="180"/>
                      </a:lnTo>
                      <a:lnTo>
                        <a:pt x="822" y="174"/>
                      </a:lnTo>
                      <a:lnTo>
                        <a:pt x="816" y="276"/>
                      </a:lnTo>
                      <a:lnTo>
                        <a:pt x="12" y="288"/>
                      </a:lnTo>
                      <a:lnTo>
                        <a:pt x="0" y="25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4" name="Freeform 235"/>
                <p:cNvSpPr>
                  <a:spLocks/>
                </p:cNvSpPr>
                <p:nvPr/>
              </p:nvSpPr>
              <p:spPr bwMode="auto">
                <a:xfrm>
                  <a:off x="2778" y="2211"/>
                  <a:ext cx="153" cy="221"/>
                </a:xfrm>
                <a:custGeom>
                  <a:avLst/>
                  <a:gdLst>
                    <a:gd name="T0" fmla="*/ 0 w 120"/>
                    <a:gd name="T1" fmla="*/ 671 h 210"/>
                    <a:gd name="T2" fmla="*/ 54254 w 120"/>
                    <a:gd name="T3" fmla="*/ 879 h 210"/>
                    <a:gd name="T4" fmla="*/ 108050 w 120"/>
                    <a:gd name="T5" fmla="*/ 855 h 210"/>
                    <a:gd name="T6" fmla="*/ 54254 w 120"/>
                    <a:gd name="T7" fmla="*/ 148 h 210"/>
                    <a:gd name="T8" fmla="*/ 42964 w 120"/>
                    <a:gd name="T9" fmla="*/ 0 h 210"/>
                    <a:gd name="T10" fmla="*/ 22151 w 120"/>
                    <a:gd name="T11" fmla="*/ 400 h 210"/>
                    <a:gd name="T12" fmla="*/ 0 w 120"/>
                    <a:gd name="T13" fmla="*/ 671 h 2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0" h="210">
                      <a:moveTo>
                        <a:pt x="0" y="162"/>
                      </a:moveTo>
                      <a:lnTo>
                        <a:pt x="60" y="210"/>
                      </a:lnTo>
                      <a:lnTo>
                        <a:pt x="120" y="204"/>
                      </a:lnTo>
                      <a:lnTo>
                        <a:pt x="60" y="36"/>
                      </a:lnTo>
                      <a:lnTo>
                        <a:pt x="48" y="0"/>
                      </a:lnTo>
                      <a:lnTo>
                        <a:pt x="24" y="96"/>
                      </a:lnTo>
                      <a:lnTo>
                        <a:pt x="0" y="16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0C0C0"/>
                    </a:gs>
                    <a:gs pos="100000">
                      <a:srgbClr val="535353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5" name="Freeform 236"/>
                <p:cNvSpPr>
                  <a:spLocks/>
                </p:cNvSpPr>
                <p:nvPr/>
              </p:nvSpPr>
              <p:spPr bwMode="auto">
                <a:xfrm>
                  <a:off x="2686" y="2054"/>
                  <a:ext cx="152" cy="374"/>
                </a:xfrm>
                <a:custGeom>
                  <a:avLst/>
                  <a:gdLst>
                    <a:gd name="T0" fmla="*/ 2 w 192"/>
                    <a:gd name="T1" fmla="*/ 0 h 474"/>
                    <a:gd name="T2" fmla="*/ 2 w 192"/>
                    <a:gd name="T3" fmla="*/ 2 h 474"/>
                    <a:gd name="T4" fmla="*/ 2 w 192"/>
                    <a:gd name="T5" fmla="*/ 2 h 474"/>
                    <a:gd name="T6" fmla="*/ 2 w 192"/>
                    <a:gd name="T7" fmla="*/ 2 h 474"/>
                    <a:gd name="T8" fmla="*/ 2 w 192"/>
                    <a:gd name="T9" fmla="*/ 2 h 474"/>
                    <a:gd name="T10" fmla="*/ 2 w 192"/>
                    <a:gd name="T11" fmla="*/ 2 h 474"/>
                    <a:gd name="T12" fmla="*/ 2 w 192"/>
                    <a:gd name="T13" fmla="*/ 2 h 474"/>
                    <a:gd name="T14" fmla="*/ 2 w 192"/>
                    <a:gd name="T15" fmla="*/ 2 h 474"/>
                    <a:gd name="T16" fmla="*/ 2 w 192"/>
                    <a:gd name="T17" fmla="*/ 2 h 474"/>
                    <a:gd name="T18" fmla="*/ 2 w 192"/>
                    <a:gd name="T19" fmla="*/ 2 h 474"/>
                    <a:gd name="T20" fmla="*/ 2 w 192"/>
                    <a:gd name="T21" fmla="*/ 2 h 474"/>
                    <a:gd name="T22" fmla="*/ 2 w 192"/>
                    <a:gd name="T23" fmla="*/ 2 h 474"/>
                    <a:gd name="T24" fmla="*/ 2 w 192"/>
                    <a:gd name="T25" fmla="*/ 2 h 474"/>
                    <a:gd name="T26" fmla="*/ 0 w 192"/>
                    <a:gd name="T27" fmla="*/ 2 h 474"/>
                    <a:gd name="T28" fmla="*/ 2 w 192"/>
                    <a:gd name="T29" fmla="*/ 0 h 47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92" h="474">
                      <a:moveTo>
                        <a:pt x="60" y="0"/>
                      </a:moveTo>
                      <a:lnTo>
                        <a:pt x="54" y="42"/>
                      </a:lnTo>
                      <a:lnTo>
                        <a:pt x="114" y="102"/>
                      </a:lnTo>
                      <a:lnTo>
                        <a:pt x="156" y="150"/>
                      </a:lnTo>
                      <a:lnTo>
                        <a:pt x="186" y="186"/>
                      </a:lnTo>
                      <a:lnTo>
                        <a:pt x="192" y="252"/>
                      </a:lnTo>
                      <a:lnTo>
                        <a:pt x="186" y="288"/>
                      </a:lnTo>
                      <a:lnTo>
                        <a:pt x="150" y="366"/>
                      </a:lnTo>
                      <a:lnTo>
                        <a:pt x="108" y="474"/>
                      </a:lnTo>
                      <a:lnTo>
                        <a:pt x="30" y="456"/>
                      </a:lnTo>
                      <a:lnTo>
                        <a:pt x="30" y="306"/>
                      </a:lnTo>
                      <a:lnTo>
                        <a:pt x="24" y="180"/>
                      </a:lnTo>
                      <a:lnTo>
                        <a:pt x="12" y="102"/>
                      </a:lnTo>
                      <a:lnTo>
                        <a:pt x="0" y="18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C9C9C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493" name="Freeform 237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7" y="1790"/>
                  <a:ext cx="924" cy="623"/>
                </a:xfrm>
                <a:custGeom>
                  <a:avLst/>
                  <a:gdLst>
                    <a:gd name="T0" fmla="*/ 1008 w 1170"/>
                    <a:gd name="T1" fmla="*/ 0 h 816"/>
                    <a:gd name="T2" fmla="*/ 1056 w 1170"/>
                    <a:gd name="T3" fmla="*/ 30 h 816"/>
                    <a:gd name="T4" fmla="*/ 1086 w 1170"/>
                    <a:gd name="T5" fmla="*/ 120 h 816"/>
                    <a:gd name="T6" fmla="*/ 1104 w 1170"/>
                    <a:gd name="T7" fmla="*/ 168 h 816"/>
                    <a:gd name="T8" fmla="*/ 1146 w 1170"/>
                    <a:gd name="T9" fmla="*/ 198 h 816"/>
                    <a:gd name="T10" fmla="*/ 1170 w 1170"/>
                    <a:gd name="T11" fmla="*/ 234 h 816"/>
                    <a:gd name="T12" fmla="*/ 1092 w 1170"/>
                    <a:gd name="T13" fmla="*/ 282 h 816"/>
                    <a:gd name="T14" fmla="*/ 1026 w 1170"/>
                    <a:gd name="T15" fmla="*/ 372 h 816"/>
                    <a:gd name="T16" fmla="*/ 900 w 1170"/>
                    <a:gd name="T17" fmla="*/ 504 h 816"/>
                    <a:gd name="T18" fmla="*/ 756 w 1170"/>
                    <a:gd name="T19" fmla="*/ 642 h 816"/>
                    <a:gd name="T20" fmla="*/ 618 w 1170"/>
                    <a:gd name="T21" fmla="*/ 744 h 816"/>
                    <a:gd name="T22" fmla="*/ 558 w 1170"/>
                    <a:gd name="T23" fmla="*/ 816 h 816"/>
                    <a:gd name="T24" fmla="*/ 108 w 1170"/>
                    <a:gd name="T25" fmla="*/ 816 h 816"/>
                    <a:gd name="T26" fmla="*/ 0 w 1170"/>
                    <a:gd name="T27" fmla="*/ 540 h 816"/>
                    <a:gd name="T28" fmla="*/ 120 w 1170"/>
                    <a:gd name="T29" fmla="*/ 510 h 816"/>
                    <a:gd name="T30" fmla="*/ 282 w 1170"/>
                    <a:gd name="T31" fmla="*/ 480 h 816"/>
                    <a:gd name="T32" fmla="*/ 522 w 1170"/>
                    <a:gd name="T33" fmla="*/ 372 h 816"/>
                    <a:gd name="T34" fmla="*/ 654 w 1170"/>
                    <a:gd name="T35" fmla="*/ 324 h 816"/>
                    <a:gd name="T36" fmla="*/ 792 w 1170"/>
                    <a:gd name="T37" fmla="*/ 240 h 816"/>
                    <a:gd name="T38" fmla="*/ 900 w 1170"/>
                    <a:gd name="T39" fmla="*/ 156 h 816"/>
                    <a:gd name="T40" fmla="*/ 972 w 1170"/>
                    <a:gd name="T41" fmla="*/ 72 h 816"/>
                    <a:gd name="T42" fmla="*/ 1008 w 1170"/>
                    <a:gd name="T43" fmla="*/ 0 h 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70" h="816">
                      <a:moveTo>
                        <a:pt x="1008" y="0"/>
                      </a:moveTo>
                      <a:lnTo>
                        <a:pt x="1056" y="30"/>
                      </a:lnTo>
                      <a:lnTo>
                        <a:pt x="1086" y="120"/>
                      </a:lnTo>
                      <a:lnTo>
                        <a:pt x="1104" y="168"/>
                      </a:lnTo>
                      <a:lnTo>
                        <a:pt x="1146" y="198"/>
                      </a:lnTo>
                      <a:lnTo>
                        <a:pt x="1170" y="234"/>
                      </a:lnTo>
                      <a:lnTo>
                        <a:pt x="1092" y="282"/>
                      </a:lnTo>
                      <a:lnTo>
                        <a:pt x="1026" y="372"/>
                      </a:lnTo>
                      <a:lnTo>
                        <a:pt x="900" y="504"/>
                      </a:lnTo>
                      <a:lnTo>
                        <a:pt x="756" y="642"/>
                      </a:lnTo>
                      <a:lnTo>
                        <a:pt x="618" y="744"/>
                      </a:lnTo>
                      <a:lnTo>
                        <a:pt x="558" y="816"/>
                      </a:lnTo>
                      <a:lnTo>
                        <a:pt x="108" y="816"/>
                      </a:lnTo>
                      <a:lnTo>
                        <a:pt x="0" y="540"/>
                      </a:lnTo>
                      <a:lnTo>
                        <a:pt x="120" y="510"/>
                      </a:lnTo>
                      <a:lnTo>
                        <a:pt x="282" y="480"/>
                      </a:lnTo>
                      <a:lnTo>
                        <a:pt x="522" y="372"/>
                      </a:lnTo>
                      <a:lnTo>
                        <a:pt x="654" y="324"/>
                      </a:lnTo>
                      <a:lnTo>
                        <a:pt x="792" y="240"/>
                      </a:lnTo>
                      <a:lnTo>
                        <a:pt x="900" y="156"/>
                      </a:lnTo>
                      <a:lnTo>
                        <a:pt x="972" y="72"/>
                      </a:lnTo>
                      <a:lnTo>
                        <a:pt x="1008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gamma/>
                        <a:shade val="78431"/>
                        <a:invGamma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8937" name="Freeform 238"/>
                <p:cNvSpPr>
                  <a:spLocks/>
                </p:cNvSpPr>
                <p:nvPr/>
              </p:nvSpPr>
              <p:spPr bwMode="auto">
                <a:xfrm>
                  <a:off x="2800" y="1975"/>
                  <a:ext cx="211" cy="89"/>
                </a:xfrm>
                <a:custGeom>
                  <a:avLst/>
                  <a:gdLst>
                    <a:gd name="T0" fmla="*/ 2 w 259"/>
                    <a:gd name="T1" fmla="*/ 1 h 124"/>
                    <a:gd name="T2" fmla="*/ 0 w 259"/>
                    <a:gd name="T3" fmla="*/ 1 h 124"/>
                    <a:gd name="T4" fmla="*/ 2 w 259"/>
                    <a:gd name="T5" fmla="*/ 1 h 124"/>
                    <a:gd name="T6" fmla="*/ 2 w 259"/>
                    <a:gd name="T7" fmla="*/ 1 h 124"/>
                    <a:gd name="T8" fmla="*/ 2 w 259"/>
                    <a:gd name="T9" fmla="*/ 1 h 124"/>
                    <a:gd name="T10" fmla="*/ 2 w 259"/>
                    <a:gd name="T11" fmla="*/ 1 h 124"/>
                    <a:gd name="T12" fmla="*/ 2 w 259"/>
                    <a:gd name="T13" fmla="*/ 1 h 124"/>
                    <a:gd name="T14" fmla="*/ 2 w 259"/>
                    <a:gd name="T15" fmla="*/ 0 h 124"/>
                    <a:gd name="T16" fmla="*/ 2 w 259"/>
                    <a:gd name="T17" fmla="*/ 1 h 124"/>
                    <a:gd name="T18" fmla="*/ 2 w 259"/>
                    <a:gd name="T19" fmla="*/ 1 h 124"/>
                    <a:gd name="T20" fmla="*/ 2 w 259"/>
                    <a:gd name="T21" fmla="*/ 1 h 124"/>
                    <a:gd name="T22" fmla="*/ 2 w 259"/>
                    <a:gd name="T23" fmla="*/ 1 h 124"/>
                    <a:gd name="T24" fmla="*/ 2 w 259"/>
                    <a:gd name="T25" fmla="*/ 1 h 124"/>
                    <a:gd name="T26" fmla="*/ 2 w 259"/>
                    <a:gd name="T27" fmla="*/ 0 h 124"/>
                    <a:gd name="T28" fmla="*/ 2 w 259"/>
                    <a:gd name="T29" fmla="*/ 1 h 124"/>
                    <a:gd name="T30" fmla="*/ 2 w 259"/>
                    <a:gd name="T31" fmla="*/ 1 h 124"/>
                    <a:gd name="T32" fmla="*/ 2 w 259"/>
                    <a:gd name="T33" fmla="*/ 1 h 12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59" h="124">
                      <a:moveTo>
                        <a:pt x="4" y="33"/>
                      </a:moveTo>
                      <a:lnTo>
                        <a:pt x="0" y="69"/>
                      </a:lnTo>
                      <a:lnTo>
                        <a:pt x="51" y="120"/>
                      </a:lnTo>
                      <a:lnTo>
                        <a:pt x="141" y="124"/>
                      </a:lnTo>
                      <a:lnTo>
                        <a:pt x="216" y="93"/>
                      </a:lnTo>
                      <a:lnTo>
                        <a:pt x="255" y="36"/>
                      </a:lnTo>
                      <a:lnTo>
                        <a:pt x="259" y="7"/>
                      </a:lnTo>
                      <a:lnTo>
                        <a:pt x="247" y="0"/>
                      </a:lnTo>
                      <a:lnTo>
                        <a:pt x="226" y="19"/>
                      </a:lnTo>
                      <a:lnTo>
                        <a:pt x="174" y="45"/>
                      </a:lnTo>
                      <a:lnTo>
                        <a:pt x="133" y="48"/>
                      </a:lnTo>
                      <a:lnTo>
                        <a:pt x="76" y="36"/>
                      </a:lnTo>
                      <a:lnTo>
                        <a:pt x="60" y="10"/>
                      </a:lnTo>
                      <a:lnTo>
                        <a:pt x="45" y="0"/>
                      </a:lnTo>
                      <a:lnTo>
                        <a:pt x="10" y="7"/>
                      </a:lnTo>
                      <a:lnTo>
                        <a:pt x="7" y="22"/>
                      </a:lnTo>
                      <a:lnTo>
                        <a:pt x="4" y="3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B9B9B"/>
                    </a:gs>
                    <a:gs pos="100000">
                      <a:srgbClr val="C5C5C5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8" name="Freeform 239"/>
                <p:cNvSpPr>
                  <a:spLocks/>
                </p:cNvSpPr>
                <p:nvPr/>
              </p:nvSpPr>
              <p:spPr bwMode="auto">
                <a:xfrm>
                  <a:off x="2725" y="1830"/>
                  <a:ext cx="169" cy="184"/>
                </a:xfrm>
                <a:custGeom>
                  <a:avLst/>
                  <a:gdLst>
                    <a:gd name="T0" fmla="*/ 2 w 218"/>
                    <a:gd name="T1" fmla="*/ 2 h 241"/>
                    <a:gd name="T2" fmla="*/ 2 w 218"/>
                    <a:gd name="T3" fmla="*/ 2 h 241"/>
                    <a:gd name="T4" fmla="*/ 2 w 218"/>
                    <a:gd name="T5" fmla="*/ 2 h 241"/>
                    <a:gd name="T6" fmla="*/ 2 w 218"/>
                    <a:gd name="T7" fmla="*/ 2 h 241"/>
                    <a:gd name="T8" fmla="*/ 2 w 218"/>
                    <a:gd name="T9" fmla="*/ 2 h 241"/>
                    <a:gd name="T10" fmla="*/ 2 w 218"/>
                    <a:gd name="T11" fmla="*/ 2 h 241"/>
                    <a:gd name="T12" fmla="*/ 2 w 218"/>
                    <a:gd name="T13" fmla="*/ 2 h 241"/>
                    <a:gd name="T14" fmla="*/ 2 w 218"/>
                    <a:gd name="T15" fmla="*/ 2 h 241"/>
                    <a:gd name="T16" fmla="*/ 2 w 218"/>
                    <a:gd name="T17" fmla="*/ 2 h 241"/>
                    <a:gd name="T18" fmla="*/ 2 w 218"/>
                    <a:gd name="T19" fmla="*/ 2 h 241"/>
                    <a:gd name="T20" fmla="*/ 2 w 218"/>
                    <a:gd name="T21" fmla="*/ 2 h 241"/>
                    <a:gd name="T22" fmla="*/ 2 w 218"/>
                    <a:gd name="T23" fmla="*/ 2 h 241"/>
                    <a:gd name="T24" fmla="*/ 0 w 218"/>
                    <a:gd name="T25" fmla="*/ 2 h 241"/>
                    <a:gd name="T26" fmla="*/ 2 w 218"/>
                    <a:gd name="T27" fmla="*/ 2 h 241"/>
                    <a:gd name="T28" fmla="*/ 2 w 218"/>
                    <a:gd name="T29" fmla="*/ 0 h 241"/>
                    <a:gd name="T30" fmla="*/ 2 w 218"/>
                    <a:gd name="T31" fmla="*/ 0 h 241"/>
                    <a:gd name="T32" fmla="*/ 2 w 218"/>
                    <a:gd name="T33" fmla="*/ 2 h 241"/>
                    <a:gd name="T34" fmla="*/ 2 w 218"/>
                    <a:gd name="T35" fmla="*/ 2 h 24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8" h="241">
                      <a:moveTo>
                        <a:pt x="176" y="30"/>
                      </a:moveTo>
                      <a:lnTo>
                        <a:pt x="149" y="45"/>
                      </a:lnTo>
                      <a:lnTo>
                        <a:pt x="126" y="67"/>
                      </a:lnTo>
                      <a:lnTo>
                        <a:pt x="99" y="91"/>
                      </a:lnTo>
                      <a:lnTo>
                        <a:pt x="95" y="118"/>
                      </a:lnTo>
                      <a:lnTo>
                        <a:pt x="102" y="151"/>
                      </a:lnTo>
                      <a:lnTo>
                        <a:pt x="117" y="175"/>
                      </a:lnTo>
                      <a:lnTo>
                        <a:pt x="140" y="190"/>
                      </a:lnTo>
                      <a:lnTo>
                        <a:pt x="164" y="192"/>
                      </a:lnTo>
                      <a:lnTo>
                        <a:pt x="170" y="205"/>
                      </a:lnTo>
                      <a:lnTo>
                        <a:pt x="126" y="241"/>
                      </a:lnTo>
                      <a:lnTo>
                        <a:pt x="32" y="201"/>
                      </a:lnTo>
                      <a:lnTo>
                        <a:pt x="0" y="72"/>
                      </a:lnTo>
                      <a:lnTo>
                        <a:pt x="81" y="27"/>
                      </a:lnTo>
                      <a:lnTo>
                        <a:pt x="116" y="0"/>
                      </a:lnTo>
                      <a:lnTo>
                        <a:pt x="170" y="0"/>
                      </a:lnTo>
                      <a:lnTo>
                        <a:pt x="218" y="16"/>
                      </a:lnTo>
                      <a:lnTo>
                        <a:pt x="176" y="3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18181"/>
                    </a:gs>
                    <a:gs pos="100000">
                      <a:srgbClr val="C1C1C1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9" name="Freeform 240"/>
                <p:cNvSpPr>
                  <a:spLocks/>
                </p:cNvSpPr>
                <p:nvPr/>
              </p:nvSpPr>
              <p:spPr bwMode="auto">
                <a:xfrm>
                  <a:off x="2524" y="1244"/>
                  <a:ext cx="374" cy="401"/>
                </a:xfrm>
                <a:custGeom>
                  <a:avLst/>
                  <a:gdLst>
                    <a:gd name="T0" fmla="*/ 2 w 474"/>
                    <a:gd name="T1" fmla="*/ 2 h 513"/>
                    <a:gd name="T2" fmla="*/ 2 w 474"/>
                    <a:gd name="T3" fmla="*/ 2 h 513"/>
                    <a:gd name="T4" fmla="*/ 2 w 474"/>
                    <a:gd name="T5" fmla="*/ 0 h 513"/>
                    <a:gd name="T6" fmla="*/ 2 w 474"/>
                    <a:gd name="T7" fmla="*/ 0 h 513"/>
                    <a:gd name="T8" fmla="*/ 0 w 474"/>
                    <a:gd name="T9" fmla="*/ 2 h 513"/>
                    <a:gd name="T10" fmla="*/ 2 w 474"/>
                    <a:gd name="T11" fmla="*/ 2 h 513"/>
                    <a:gd name="T12" fmla="*/ 2 w 474"/>
                    <a:gd name="T13" fmla="*/ 2 h 513"/>
                    <a:gd name="T14" fmla="*/ 2 w 474"/>
                    <a:gd name="T15" fmla="*/ 2 h 513"/>
                    <a:gd name="T16" fmla="*/ 2 w 474"/>
                    <a:gd name="T17" fmla="*/ 2 h 513"/>
                    <a:gd name="T18" fmla="*/ 2 w 474"/>
                    <a:gd name="T19" fmla="*/ 2 h 513"/>
                    <a:gd name="T20" fmla="*/ 2 w 474"/>
                    <a:gd name="T21" fmla="*/ 2 h 513"/>
                    <a:gd name="T22" fmla="*/ 2 w 474"/>
                    <a:gd name="T23" fmla="*/ 2 h 513"/>
                    <a:gd name="T24" fmla="*/ 2 w 474"/>
                    <a:gd name="T25" fmla="*/ 2 h 513"/>
                    <a:gd name="T26" fmla="*/ 2 w 474"/>
                    <a:gd name="T27" fmla="*/ 2 h 513"/>
                    <a:gd name="T28" fmla="*/ 2 w 474"/>
                    <a:gd name="T29" fmla="*/ 2 h 513"/>
                    <a:gd name="T30" fmla="*/ 2 w 474"/>
                    <a:gd name="T31" fmla="*/ 2 h 513"/>
                    <a:gd name="T32" fmla="*/ 2 w 474"/>
                    <a:gd name="T33" fmla="*/ 2 h 513"/>
                    <a:gd name="T34" fmla="*/ 2 w 474"/>
                    <a:gd name="T35" fmla="*/ 2 h 51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74" h="513">
                      <a:moveTo>
                        <a:pt x="408" y="99"/>
                      </a:moveTo>
                      <a:lnTo>
                        <a:pt x="354" y="36"/>
                      </a:lnTo>
                      <a:lnTo>
                        <a:pt x="264" y="0"/>
                      </a:lnTo>
                      <a:lnTo>
                        <a:pt x="114" y="0"/>
                      </a:lnTo>
                      <a:lnTo>
                        <a:pt x="0" y="60"/>
                      </a:lnTo>
                      <a:lnTo>
                        <a:pt x="21" y="129"/>
                      </a:lnTo>
                      <a:lnTo>
                        <a:pt x="96" y="276"/>
                      </a:lnTo>
                      <a:lnTo>
                        <a:pt x="135" y="345"/>
                      </a:lnTo>
                      <a:lnTo>
                        <a:pt x="204" y="513"/>
                      </a:lnTo>
                      <a:lnTo>
                        <a:pt x="273" y="504"/>
                      </a:lnTo>
                      <a:lnTo>
                        <a:pt x="342" y="450"/>
                      </a:lnTo>
                      <a:lnTo>
                        <a:pt x="438" y="417"/>
                      </a:lnTo>
                      <a:lnTo>
                        <a:pt x="474" y="330"/>
                      </a:lnTo>
                      <a:lnTo>
                        <a:pt x="462" y="279"/>
                      </a:lnTo>
                      <a:lnTo>
                        <a:pt x="420" y="237"/>
                      </a:lnTo>
                      <a:lnTo>
                        <a:pt x="435" y="204"/>
                      </a:lnTo>
                      <a:lnTo>
                        <a:pt x="423" y="138"/>
                      </a:lnTo>
                      <a:lnTo>
                        <a:pt x="408" y="9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F8F8F"/>
                    </a:gs>
                    <a:gs pos="100000">
                      <a:srgbClr val="B6B6B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0" name="Freeform 241"/>
                <p:cNvSpPr>
                  <a:spLocks/>
                </p:cNvSpPr>
                <p:nvPr/>
              </p:nvSpPr>
              <p:spPr bwMode="auto">
                <a:xfrm>
                  <a:off x="2706" y="1451"/>
                  <a:ext cx="149" cy="134"/>
                </a:xfrm>
                <a:custGeom>
                  <a:avLst/>
                  <a:gdLst>
                    <a:gd name="T0" fmla="*/ 4 w 166"/>
                    <a:gd name="T1" fmla="*/ 2 h 166"/>
                    <a:gd name="T2" fmla="*/ 4 w 166"/>
                    <a:gd name="T3" fmla="*/ 2 h 166"/>
                    <a:gd name="T4" fmla="*/ 4 w 166"/>
                    <a:gd name="T5" fmla="*/ 2 h 166"/>
                    <a:gd name="T6" fmla="*/ 4 w 166"/>
                    <a:gd name="T7" fmla="*/ 2 h 166"/>
                    <a:gd name="T8" fmla="*/ 0 w 166"/>
                    <a:gd name="T9" fmla="*/ 2 h 166"/>
                    <a:gd name="T10" fmla="*/ 4 w 166"/>
                    <a:gd name="T11" fmla="*/ 2 h 166"/>
                    <a:gd name="T12" fmla="*/ 4 w 166"/>
                    <a:gd name="T13" fmla="*/ 2 h 166"/>
                    <a:gd name="T14" fmla="*/ 4 w 166"/>
                    <a:gd name="T15" fmla="*/ 2 h 166"/>
                    <a:gd name="T16" fmla="*/ 4 w 166"/>
                    <a:gd name="T17" fmla="*/ 2 h 166"/>
                    <a:gd name="T18" fmla="*/ 4 w 166"/>
                    <a:gd name="T19" fmla="*/ 2 h 166"/>
                    <a:gd name="T20" fmla="*/ 4 w 166"/>
                    <a:gd name="T21" fmla="*/ 2 h 166"/>
                    <a:gd name="T22" fmla="*/ 6 w 166"/>
                    <a:gd name="T23" fmla="*/ 2 h 166"/>
                    <a:gd name="T24" fmla="*/ 7 w 166"/>
                    <a:gd name="T25" fmla="*/ 2 h 166"/>
                    <a:gd name="T26" fmla="*/ 9 w 166"/>
                    <a:gd name="T27" fmla="*/ 2 h 166"/>
                    <a:gd name="T28" fmla="*/ 7 w 166"/>
                    <a:gd name="T29" fmla="*/ 2 h 166"/>
                    <a:gd name="T30" fmla="*/ 5 w 166"/>
                    <a:gd name="T31" fmla="*/ 0 h 166"/>
                    <a:gd name="T32" fmla="*/ 4 w 166"/>
                    <a:gd name="T33" fmla="*/ 2 h 16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66" h="166">
                      <a:moveTo>
                        <a:pt x="92" y="8"/>
                      </a:moveTo>
                      <a:lnTo>
                        <a:pt x="66" y="26"/>
                      </a:lnTo>
                      <a:lnTo>
                        <a:pt x="48" y="44"/>
                      </a:lnTo>
                      <a:lnTo>
                        <a:pt x="30" y="52"/>
                      </a:lnTo>
                      <a:lnTo>
                        <a:pt x="0" y="50"/>
                      </a:lnTo>
                      <a:lnTo>
                        <a:pt x="4" y="70"/>
                      </a:lnTo>
                      <a:lnTo>
                        <a:pt x="26" y="94"/>
                      </a:lnTo>
                      <a:lnTo>
                        <a:pt x="32" y="122"/>
                      </a:lnTo>
                      <a:lnTo>
                        <a:pt x="40" y="146"/>
                      </a:lnTo>
                      <a:lnTo>
                        <a:pt x="56" y="166"/>
                      </a:lnTo>
                      <a:lnTo>
                        <a:pt x="80" y="164"/>
                      </a:lnTo>
                      <a:lnTo>
                        <a:pt x="122" y="126"/>
                      </a:lnTo>
                      <a:lnTo>
                        <a:pt x="138" y="92"/>
                      </a:lnTo>
                      <a:lnTo>
                        <a:pt x="166" y="64"/>
                      </a:lnTo>
                      <a:lnTo>
                        <a:pt x="148" y="18"/>
                      </a:lnTo>
                      <a:lnTo>
                        <a:pt x="116" y="0"/>
                      </a:lnTo>
                      <a:lnTo>
                        <a:pt x="92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5A5A5"/>
                    </a:gs>
                    <a:gs pos="100000">
                      <a:srgbClr val="5B5B5B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1" name="Freeform 242"/>
                <p:cNvSpPr>
                  <a:spLocks/>
                </p:cNvSpPr>
                <p:nvPr/>
              </p:nvSpPr>
              <p:spPr bwMode="auto">
                <a:xfrm>
                  <a:off x="2613" y="1686"/>
                  <a:ext cx="72" cy="137"/>
                </a:xfrm>
                <a:custGeom>
                  <a:avLst/>
                  <a:gdLst>
                    <a:gd name="T0" fmla="*/ 2 w 91"/>
                    <a:gd name="T1" fmla="*/ 0 h 174"/>
                    <a:gd name="T2" fmla="*/ 2 w 91"/>
                    <a:gd name="T3" fmla="*/ 2 h 174"/>
                    <a:gd name="T4" fmla="*/ 2 w 91"/>
                    <a:gd name="T5" fmla="*/ 2 h 174"/>
                    <a:gd name="T6" fmla="*/ 2 w 91"/>
                    <a:gd name="T7" fmla="*/ 2 h 174"/>
                    <a:gd name="T8" fmla="*/ 2 w 91"/>
                    <a:gd name="T9" fmla="*/ 2 h 174"/>
                    <a:gd name="T10" fmla="*/ 2 w 91"/>
                    <a:gd name="T11" fmla="*/ 2 h 174"/>
                    <a:gd name="T12" fmla="*/ 2 w 91"/>
                    <a:gd name="T13" fmla="*/ 2 h 174"/>
                    <a:gd name="T14" fmla="*/ 2 w 91"/>
                    <a:gd name="T15" fmla="*/ 2 h 174"/>
                    <a:gd name="T16" fmla="*/ 2 w 91"/>
                    <a:gd name="T17" fmla="*/ 2 h 174"/>
                    <a:gd name="T18" fmla="*/ 0 w 91"/>
                    <a:gd name="T19" fmla="*/ 2 h 174"/>
                    <a:gd name="T20" fmla="*/ 2 w 91"/>
                    <a:gd name="T21" fmla="*/ 2 h 17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1" h="174">
                      <a:moveTo>
                        <a:pt x="12" y="0"/>
                      </a:moveTo>
                      <a:lnTo>
                        <a:pt x="46" y="21"/>
                      </a:lnTo>
                      <a:lnTo>
                        <a:pt x="73" y="16"/>
                      </a:lnTo>
                      <a:lnTo>
                        <a:pt x="91" y="31"/>
                      </a:lnTo>
                      <a:lnTo>
                        <a:pt x="84" y="60"/>
                      </a:lnTo>
                      <a:lnTo>
                        <a:pt x="57" y="114"/>
                      </a:lnTo>
                      <a:lnTo>
                        <a:pt x="43" y="135"/>
                      </a:lnTo>
                      <a:lnTo>
                        <a:pt x="39" y="174"/>
                      </a:lnTo>
                      <a:lnTo>
                        <a:pt x="6" y="124"/>
                      </a:lnTo>
                      <a:lnTo>
                        <a:pt x="0" y="79"/>
                      </a:lnTo>
                      <a:lnTo>
                        <a:pt x="24" y="16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2" name="Freeform 243"/>
                <p:cNvSpPr>
                  <a:spLocks/>
                </p:cNvSpPr>
                <p:nvPr/>
              </p:nvSpPr>
              <p:spPr bwMode="auto">
                <a:xfrm>
                  <a:off x="2656" y="1661"/>
                  <a:ext cx="486" cy="182"/>
                </a:xfrm>
                <a:custGeom>
                  <a:avLst/>
                  <a:gdLst>
                    <a:gd name="T0" fmla="*/ 2 w 615"/>
                    <a:gd name="T1" fmla="*/ 2 h 231"/>
                    <a:gd name="T2" fmla="*/ 2 w 615"/>
                    <a:gd name="T3" fmla="*/ 2 h 231"/>
                    <a:gd name="T4" fmla="*/ 2 w 615"/>
                    <a:gd name="T5" fmla="*/ 2 h 231"/>
                    <a:gd name="T6" fmla="*/ 2 w 615"/>
                    <a:gd name="T7" fmla="*/ 2 h 231"/>
                    <a:gd name="T8" fmla="*/ 2 w 615"/>
                    <a:gd name="T9" fmla="*/ 2 h 231"/>
                    <a:gd name="T10" fmla="*/ 2 w 615"/>
                    <a:gd name="T11" fmla="*/ 2 h 231"/>
                    <a:gd name="T12" fmla="*/ 2 w 615"/>
                    <a:gd name="T13" fmla="*/ 2 h 231"/>
                    <a:gd name="T14" fmla="*/ 2 w 615"/>
                    <a:gd name="T15" fmla="*/ 2 h 231"/>
                    <a:gd name="T16" fmla="*/ 2 w 615"/>
                    <a:gd name="T17" fmla="*/ 2 h 231"/>
                    <a:gd name="T18" fmla="*/ 2 w 615"/>
                    <a:gd name="T19" fmla="*/ 2 h 231"/>
                    <a:gd name="T20" fmla="*/ 2 w 615"/>
                    <a:gd name="T21" fmla="*/ 2 h 231"/>
                    <a:gd name="T22" fmla="*/ 2 w 615"/>
                    <a:gd name="T23" fmla="*/ 2 h 231"/>
                    <a:gd name="T24" fmla="*/ 2 w 615"/>
                    <a:gd name="T25" fmla="*/ 2 h 231"/>
                    <a:gd name="T26" fmla="*/ 2 w 615"/>
                    <a:gd name="T27" fmla="*/ 2 h 231"/>
                    <a:gd name="T28" fmla="*/ 2 w 615"/>
                    <a:gd name="T29" fmla="*/ 2 h 231"/>
                    <a:gd name="T30" fmla="*/ 2 w 615"/>
                    <a:gd name="T31" fmla="*/ 2 h 231"/>
                    <a:gd name="T32" fmla="*/ 2 w 615"/>
                    <a:gd name="T33" fmla="*/ 2 h 231"/>
                    <a:gd name="T34" fmla="*/ 2 w 615"/>
                    <a:gd name="T35" fmla="*/ 2 h 231"/>
                    <a:gd name="T36" fmla="*/ 2 w 615"/>
                    <a:gd name="T37" fmla="*/ 2 h 231"/>
                    <a:gd name="T38" fmla="*/ 2 w 615"/>
                    <a:gd name="T39" fmla="*/ 2 h 231"/>
                    <a:gd name="T40" fmla="*/ 2 w 615"/>
                    <a:gd name="T41" fmla="*/ 2 h 231"/>
                    <a:gd name="T42" fmla="*/ 2 w 615"/>
                    <a:gd name="T43" fmla="*/ 2 h 231"/>
                    <a:gd name="T44" fmla="*/ 2 w 615"/>
                    <a:gd name="T45" fmla="*/ 2 h 231"/>
                    <a:gd name="T46" fmla="*/ 2 w 615"/>
                    <a:gd name="T47" fmla="*/ 2 h 231"/>
                    <a:gd name="T48" fmla="*/ 2 w 615"/>
                    <a:gd name="T49" fmla="*/ 2 h 231"/>
                    <a:gd name="T50" fmla="*/ 2 w 615"/>
                    <a:gd name="T51" fmla="*/ 2 h 231"/>
                    <a:gd name="T52" fmla="*/ 0 w 615"/>
                    <a:gd name="T53" fmla="*/ 2 h 231"/>
                    <a:gd name="T54" fmla="*/ 2 w 615"/>
                    <a:gd name="T55" fmla="*/ 2 h 231"/>
                    <a:gd name="T56" fmla="*/ 2 w 615"/>
                    <a:gd name="T57" fmla="*/ 0 h 231"/>
                    <a:gd name="T58" fmla="*/ 2 w 615"/>
                    <a:gd name="T59" fmla="*/ 2 h 231"/>
                    <a:gd name="T60" fmla="*/ 2 w 615"/>
                    <a:gd name="T61" fmla="*/ 2 h 231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615" h="231">
                      <a:moveTo>
                        <a:pt x="153" y="33"/>
                      </a:moveTo>
                      <a:lnTo>
                        <a:pt x="199" y="41"/>
                      </a:lnTo>
                      <a:lnTo>
                        <a:pt x="234" y="33"/>
                      </a:lnTo>
                      <a:lnTo>
                        <a:pt x="291" y="51"/>
                      </a:lnTo>
                      <a:lnTo>
                        <a:pt x="420" y="56"/>
                      </a:lnTo>
                      <a:lnTo>
                        <a:pt x="502" y="50"/>
                      </a:lnTo>
                      <a:lnTo>
                        <a:pt x="549" y="23"/>
                      </a:lnTo>
                      <a:lnTo>
                        <a:pt x="603" y="17"/>
                      </a:lnTo>
                      <a:lnTo>
                        <a:pt x="615" y="35"/>
                      </a:lnTo>
                      <a:lnTo>
                        <a:pt x="568" y="80"/>
                      </a:lnTo>
                      <a:lnTo>
                        <a:pt x="568" y="101"/>
                      </a:lnTo>
                      <a:lnTo>
                        <a:pt x="574" y="114"/>
                      </a:lnTo>
                      <a:lnTo>
                        <a:pt x="561" y="138"/>
                      </a:lnTo>
                      <a:lnTo>
                        <a:pt x="525" y="161"/>
                      </a:lnTo>
                      <a:lnTo>
                        <a:pt x="477" y="179"/>
                      </a:lnTo>
                      <a:lnTo>
                        <a:pt x="441" y="207"/>
                      </a:lnTo>
                      <a:lnTo>
                        <a:pt x="396" y="213"/>
                      </a:lnTo>
                      <a:lnTo>
                        <a:pt x="343" y="216"/>
                      </a:lnTo>
                      <a:lnTo>
                        <a:pt x="285" y="231"/>
                      </a:lnTo>
                      <a:lnTo>
                        <a:pt x="243" y="221"/>
                      </a:lnTo>
                      <a:lnTo>
                        <a:pt x="208" y="222"/>
                      </a:lnTo>
                      <a:lnTo>
                        <a:pt x="168" y="204"/>
                      </a:lnTo>
                      <a:lnTo>
                        <a:pt x="106" y="180"/>
                      </a:lnTo>
                      <a:lnTo>
                        <a:pt x="64" y="123"/>
                      </a:lnTo>
                      <a:lnTo>
                        <a:pt x="31" y="78"/>
                      </a:lnTo>
                      <a:lnTo>
                        <a:pt x="15" y="71"/>
                      </a:lnTo>
                      <a:lnTo>
                        <a:pt x="0" y="57"/>
                      </a:lnTo>
                      <a:lnTo>
                        <a:pt x="19" y="41"/>
                      </a:lnTo>
                      <a:lnTo>
                        <a:pt x="105" y="0"/>
                      </a:lnTo>
                      <a:lnTo>
                        <a:pt x="133" y="15"/>
                      </a:lnTo>
                      <a:lnTo>
                        <a:pt x="153" y="3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78787"/>
                    </a:gs>
                    <a:gs pos="100000">
                      <a:srgbClr val="BFBFB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3" name="Freeform 244"/>
                <p:cNvSpPr>
                  <a:spLocks/>
                </p:cNvSpPr>
                <p:nvPr/>
              </p:nvSpPr>
              <p:spPr bwMode="auto">
                <a:xfrm>
                  <a:off x="2796" y="1515"/>
                  <a:ext cx="233" cy="150"/>
                </a:xfrm>
                <a:custGeom>
                  <a:avLst/>
                  <a:gdLst>
                    <a:gd name="T0" fmla="*/ 0 w 294"/>
                    <a:gd name="T1" fmla="*/ 2 h 192"/>
                    <a:gd name="T2" fmla="*/ 2 w 294"/>
                    <a:gd name="T3" fmla="*/ 2 h 192"/>
                    <a:gd name="T4" fmla="*/ 2 w 294"/>
                    <a:gd name="T5" fmla="*/ 2 h 192"/>
                    <a:gd name="T6" fmla="*/ 2 w 294"/>
                    <a:gd name="T7" fmla="*/ 2 h 192"/>
                    <a:gd name="T8" fmla="*/ 2 w 294"/>
                    <a:gd name="T9" fmla="*/ 2 h 192"/>
                    <a:gd name="T10" fmla="*/ 2 w 294"/>
                    <a:gd name="T11" fmla="*/ 2 h 192"/>
                    <a:gd name="T12" fmla="*/ 2 w 294"/>
                    <a:gd name="T13" fmla="*/ 2 h 192"/>
                    <a:gd name="T14" fmla="*/ 2 w 294"/>
                    <a:gd name="T15" fmla="*/ 2 h 192"/>
                    <a:gd name="T16" fmla="*/ 2 w 294"/>
                    <a:gd name="T17" fmla="*/ 2 h 192"/>
                    <a:gd name="T18" fmla="*/ 2 w 294"/>
                    <a:gd name="T19" fmla="*/ 2 h 192"/>
                    <a:gd name="T20" fmla="*/ 2 w 294"/>
                    <a:gd name="T21" fmla="*/ 2 h 192"/>
                    <a:gd name="T22" fmla="*/ 2 w 294"/>
                    <a:gd name="T23" fmla="*/ 0 h 192"/>
                    <a:gd name="T24" fmla="*/ 2 w 294"/>
                    <a:gd name="T25" fmla="*/ 2 h 192"/>
                    <a:gd name="T26" fmla="*/ 2 w 294"/>
                    <a:gd name="T27" fmla="*/ 2 h 192"/>
                    <a:gd name="T28" fmla="*/ 2 w 294"/>
                    <a:gd name="T29" fmla="*/ 2 h 192"/>
                    <a:gd name="T30" fmla="*/ 0 w 294"/>
                    <a:gd name="T31" fmla="*/ 2 h 19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94" h="192">
                      <a:moveTo>
                        <a:pt x="0" y="166"/>
                      </a:moveTo>
                      <a:lnTo>
                        <a:pt x="60" y="192"/>
                      </a:lnTo>
                      <a:lnTo>
                        <a:pt x="135" y="165"/>
                      </a:lnTo>
                      <a:lnTo>
                        <a:pt x="219" y="175"/>
                      </a:lnTo>
                      <a:lnTo>
                        <a:pt x="239" y="153"/>
                      </a:lnTo>
                      <a:lnTo>
                        <a:pt x="294" y="162"/>
                      </a:lnTo>
                      <a:lnTo>
                        <a:pt x="255" y="112"/>
                      </a:lnTo>
                      <a:lnTo>
                        <a:pt x="231" y="91"/>
                      </a:lnTo>
                      <a:lnTo>
                        <a:pt x="204" y="70"/>
                      </a:lnTo>
                      <a:lnTo>
                        <a:pt x="213" y="33"/>
                      </a:lnTo>
                      <a:lnTo>
                        <a:pt x="156" y="10"/>
                      </a:lnTo>
                      <a:lnTo>
                        <a:pt x="104" y="0"/>
                      </a:lnTo>
                      <a:lnTo>
                        <a:pt x="83" y="36"/>
                      </a:lnTo>
                      <a:lnTo>
                        <a:pt x="38" y="61"/>
                      </a:lnTo>
                      <a:lnTo>
                        <a:pt x="35" y="115"/>
                      </a:lnTo>
                      <a:lnTo>
                        <a:pt x="0" y="16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58585"/>
                    </a:gs>
                    <a:gs pos="100000">
                      <a:srgbClr val="5E5E5E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4" name="Freeform 245"/>
                <p:cNvSpPr>
                  <a:spLocks/>
                </p:cNvSpPr>
                <p:nvPr/>
              </p:nvSpPr>
              <p:spPr bwMode="auto">
                <a:xfrm>
                  <a:off x="2769" y="1201"/>
                  <a:ext cx="108" cy="165"/>
                </a:xfrm>
                <a:custGeom>
                  <a:avLst/>
                  <a:gdLst>
                    <a:gd name="T0" fmla="*/ 2 w 138"/>
                    <a:gd name="T1" fmla="*/ 2 h 210"/>
                    <a:gd name="T2" fmla="*/ 2 w 138"/>
                    <a:gd name="T3" fmla="*/ 2 h 210"/>
                    <a:gd name="T4" fmla="*/ 0 w 138"/>
                    <a:gd name="T5" fmla="*/ 2 h 210"/>
                    <a:gd name="T6" fmla="*/ 2 w 138"/>
                    <a:gd name="T7" fmla="*/ 0 h 210"/>
                    <a:gd name="T8" fmla="*/ 2 w 138"/>
                    <a:gd name="T9" fmla="*/ 2 h 210"/>
                    <a:gd name="T10" fmla="*/ 2 w 138"/>
                    <a:gd name="T11" fmla="*/ 2 h 210"/>
                    <a:gd name="T12" fmla="*/ 2 w 138"/>
                    <a:gd name="T13" fmla="*/ 2 h 210"/>
                    <a:gd name="T14" fmla="*/ 2 w 138"/>
                    <a:gd name="T15" fmla="*/ 2 h 210"/>
                    <a:gd name="T16" fmla="*/ 2 w 138"/>
                    <a:gd name="T17" fmla="*/ 2 h 210"/>
                    <a:gd name="T18" fmla="*/ 2 w 138"/>
                    <a:gd name="T19" fmla="*/ 2 h 210"/>
                    <a:gd name="T20" fmla="*/ 2 w 138"/>
                    <a:gd name="T21" fmla="*/ 2 h 210"/>
                    <a:gd name="T22" fmla="*/ 2 w 138"/>
                    <a:gd name="T23" fmla="*/ 2 h 210"/>
                    <a:gd name="T24" fmla="*/ 2 w 138"/>
                    <a:gd name="T25" fmla="*/ 2 h 210"/>
                    <a:gd name="T26" fmla="*/ 2 w 138"/>
                    <a:gd name="T27" fmla="*/ 2 h 210"/>
                    <a:gd name="T28" fmla="*/ 2 w 138"/>
                    <a:gd name="T29" fmla="*/ 2 h 21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38" h="210">
                      <a:moveTo>
                        <a:pt x="24" y="93"/>
                      </a:moveTo>
                      <a:lnTo>
                        <a:pt x="12" y="57"/>
                      </a:lnTo>
                      <a:lnTo>
                        <a:pt x="0" y="27"/>
                      </a:lnTo>
                      <a:lnTo>
                        <a:pt x="42" y="0"/>
                      </a:lnTo>
                      <a:lnTo>
                        <a:pt x="69" y="9"/>
                      </a:lnTo>
                      <a:lnTo>
                        <a:pt x="84" y="60"/>
                      </a:lnTo>
                      <a:lnTo>
                        <a:pt x="123" y="111"/>
                      </a:lnTo>
                      <a:lnTo>
                        <a:pt x="138" y="135"/>
                      </a:lnTo>
                      <a:lnTo>
                        <a:pt x="129" y="186"/>
                      </a:lnTo>
                      <a:lnTo>
                        <a:pt x="129" y="210"/>
                      </a:lnTo>
                      <a:lnTo>
                        <a:pt x="93" y="183"/>
                      </a:lnTo>
                      <a:lnTo>
                        <a:pt x="81" y="168"/>
                      </a:lnTo>
                      <a:lnTo>
                        <a:pt x="66" y="132"/>
                      </a:lnTo>
                      <a:lnTo>
                        <a:pt x="48" y="123"/>
                      </a:lnTo>
                      <a:lnTo>
                        <a:pt x="24" y="9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97979"/>
                    </a:gs>
                    <a:gs pos="100000">
                      <a:srgbClr val="ABABAB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5" name="Freeform 246"/>
                <p:cNvSpPr>
                  <a:spLocks/>
                </p:cNvSpPr>
                <p:nvPr/>
              </p:nvSpPr>
              <p:spPr bwMode="auto">
                <a:xfrm>
                  <a:off x="2465" y="1281"/>
                  <a:ext cx="246" cy="421"/>
                </a:xfrm>
                <a:custGeom>
                  <a:avLst/>
                  <a:gdLst>
                    <a:gd name="T0" fmla="*/ 2 w 312"/>
                    <a:gd name="T1" fmla="*/ 0 h 540"/>
                    <a:gd name="T2" fmla="*/ 2 w 312"/>
                    <a:gd name="T3" fmla="*/ 2 h 540"/>
                    <a:gd name="T4" fmla="*/ 2 w 312"/>
                    <a:gd name="T5" fmla="*/ 2 h 540"/>
                    <a:gd name="T6" fmla="*/ 2 w 312"/>
                    <a:gd name="T7" fmla="*/ 2 h 540"/>
                    <a:gd name="T8" fmla="*/ 2 w 312"/>
                    <a:gd name="T9" fmla="*/ 2 h 540"/>
                    <a:gd name="T10" fmla="*/ 2 w 312"/>
                    <a:gd name="T11" fmla="*/ 2 h 540"/>
                    <a:gd name="T12" fmla="*/ 2 w 312"/>
                    <a:gd name="T13" fmla="*/ 2 h 540"/>
                    <a:gd name="T14" fmla="*/ 2 w 312"/>
                    <a:gd name="T15" fmla="*/ 2 h 540"/>
                    <a:gd name="T16" fmla="*/ 2 w 312"/>
                    <a:gd name="T17" fmla="*/ 2 h 540"/>
                    <a:gd name="T18" fmla="*/ 2 w 312"/>
                    <a:gd name="T19" fmla="*/ 2 h 540"/>
                    <a:gd name="T20" fmla="*/ 2 w 312"/>
                    <a:gd name="T21" fmla="*/ 2 h 540"/>
                    <a:gd name="T22" fmla="*/ 2 w 312"/>
                    <a:gd name="T23" fmla="*/ 2 h 540"/>
                    <a:gd name="T24" fmla="*/ 2 w 312"/>
                    <a:gd name="T25" fmla="*/ 2 h 540"/>
                    <a:gd name="T26" fmla="*/ 2 w 312"/>
                    <a:gd name="T27" fmla="*/ 2 h 540"/>
                    <a:gd name="T28" fmla="*/ 2 w 312"/>
                    <a:gd name="T29" fmla="*/ 2 h 540"/>
                    <a:gd name="T30" fmla="*/ 2 w 312"/>
                    <a:gd name="T31" fmla="*/ 2 h 540"/>
                    <a:gd name="T32" fmla="*/ 2 w 312"/>
                    <a:gd name="T33" fmla="*/ 2 h 540"/>
                    <a:gd name="T34" fmla="*/ 2 w 312"/>
                    <a:gd name="T35" fmla="*/ 2 h 540"/>
                    <a:gd name="T36" fmla="*/ 2 w 312"/>
                    <a:gd name="T37" fmla="*/ 2 h 540"/>
                    <a:gd name="T38" fmla="*/ 2 w 312"/>
                    <a:gd name="T39" fmla="*/ 2 h 540"/>
                    <a:gd name="T40" fmla="*/ 2 w 312"/>
                    <a:gd name="T41" fmla="*/ 2 h 540"/>
                    <a:gd name="T42" fmla="*/ 2 w 312"/>
                    <a:gd name="T43" fmla="*/ 2 h 540"/>
                    <a:gd name="T44" fmla="*/ 2 w 312"/>
                    <a:gd name="T45" fmla="*/ 2 h 540"/>
                    <a:gd name="T46" fmla="*/ 2 w 312"/>
                    <a:gd name="T47" fmla="*/ 2 h 540"/>
                    <a:gd name="T48" fmla="*/ 0 w 312"/>
                    <a:gd name="T49" fmla="*/ 2 h 540"/>
                    <a:gd name="T50" fmla="*/ 2 w 312"/>
                    <a:gd name="T51" fmla="*/ 2 h 540"/>
                    <a:gd name="T52" fmla="*/ 2 w 312"/>
                    <a:gd name="T53" fmla="*/ 2 h 54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312" h="540">
                      <a:moveTo>
                        <a:pt x="114" y="0"/>
                      </a:moveTo>
                      <a:lnTo>
                        <a:pt x="99" y="54"/>
                      </a:lnTo>
                      <a:lnTo>
                        <a:pt x="120" y="75"/>
                      </a:lnTo>
                      <a:lnTo>
                        <a:pt x="156" y="111"/>
                      </a:lnTo>
                      <a:lnTo>
                        <a:pt x="165" y="162"/>
                      </a:lnTo>
                      <a:lnTo>
                        <a:pt x="186" y="207"/>
                      </a:lnTo>
                      <a:lnTo>
                        <a:pt x="234" y="246"/>
                      </a:lnTo>
                      <a:lnTo>
                        <a:pt x="249" y="276"/>
                      </a:lnTo>
                      <a:lnTo>
                        <a:pt x="261" y="321"/>
                      </a:lnTo>
                      <a:lnTo>
                        <a:pt x="264" y="357"/>
                      </a:lnTo>
                      <a:lnTo>
                        <a:pt x="282" y="393"/>
                      </a:lnTo>
                      <a:lnTo>
                        <a:pt x="300" y="417"/>
                      </a:lnTo>
                      <a:lnTo>
                        <a:pt x="312" y="438"/>
                      </a:lnTo>
                      <a:lnTo>
                        <a:pt x="309" y="465"/>
                      </a:lnTo>
                      <a:lnTo>
                        <a:pt x="255" y="534"/>
                      </a:lnTo>
                      <a:lnTo>
                        <a:pt x="201" y="540"/>
                      </a:lnTo>
                      <a:lnTo>
                        <a:pt x="156" y="480"/>
                      </a:lnTo>
                      <a:lnTo>
                        <a:pt x="159" y="423"/>
                      </a:lnTo>
                      <a:lnTo>
                        <a:pt x="168" y="375"/>
                      </a:lnTo>
                      <a:lnTo>
                        <a:pt x="117" y="333"/>
                      </a:lnTo>
                      <a:lnTo>
                        <a:pt x="75" y="294"/>
                      </a:lnTo>
                      <a:lnTo>
                        <a:pt x="72" y="264"/>
                      </a:lnTo>
                      <a:lnTo>
                        <a:pt x="51" y="219"/>
                      </a:lnTo>
                      <a:lnTo>
                        <a:pt x="39" y="126"/>
                      </a:lnTo>
                      <a:lnTo>
                        <a:pt x="0" y="48"/>
                      </a:lnTo>
                      <a:lnTo>
                        <a:pt x="27" y="21"/>
                      </a:lnTo>
                      <a:lnTo>
                        <a:pt x="93" y="33"/>
                      </a:lnTo>
                    </a:path>
                  </a:pathLst>
                </a:custGeom>
                <a:gradFill rotWithShape="0">
                  <a:gsLst>
                    <a:gs pos="0">
                      <a:srgbClr val="666666"/>
                    </a:gs>
                    <a:gs pos="100000">
                      <a:srgbClr val="90909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6" name="Freeform 247"/>
                <p:cNvSpPr>
                  <a:spLocks/>
                </p:cNvSpPr>
                <p:nvPr/>
              </p:nvSpPr>
              <p:spPr bwMode="auto">
                <a:xfrm>
                  <a:off x="2498" y="389"/>
                  <a:ext cx="339" cy="680"/>
                </a:xfrm>
                <a:custGeom>
                  <a:avLst/>
                  <a:gdLst>
                    <a:gd name="T0" fmla="*/ 2 w 429"/>
                    <a:gd name="T1" fmla="*/ 0 h 867"/>
                    <a:gd name="T2" fmla="*/ 2 w 429"/>
                    <a:gd name="T3" fmla="*/ 2 h 867"/>
                    <a:gd name="T4" fmla="*/ 2 w 429"/>
                    <a:gd name="T5" fmla="*/ 2 h 867"/>
                    <a:gd name="T6" fmla="*/ 2 w 429"/>
                    <a:gd name="T7" fmla="*/ 2 h 867"/>
                    <a:gd name="T8" fmla="*/ 2 w 429"/>
                    <a:gd name="T9" fmla="*/ 2 h 867"/>
                    <a:gd name="T10" fmla="*/ 2 w 429"/>
                    <a:gd name="T11" fmla="*/ 2 h 867"/>
                    <a:gd name="T12" fmla="*/ 2 w 429"/>
                    <a:gd name="T13" fmla="*/ 2 h 867"/>
                    <a:gd name="T14" fmla="*/ 2 w 429"/>
                    <a:gd name="T15" fmla="*/ 2 h 867"/>
                    <a:gd name="T16" fmla="*/ 2 w 429"/>
                    <a:gd name="T17" fmla="*/ 2 h 867"/>
                    <a:gd name="T18" fmla="*/ 2 w 429"/>
                    <a:gd name="T19" fmla="*/ 2 h 867"/>
                    <a:gd name="T20" fmla="*/ 0 w 429"/>
                    <a:gd name="T21" fmla="*/ 2 h 867"/>
                    <a:gd name="T22" fmla="*/ 2 w 429"/>
                    <a:gd name="T23" fmla="*/ 2 h 867"/>
                    <a:gd name="T24" fmla="*/ 2 w 429"/>
                    <a:gd name="T25" fmla="*/ 2 h 867"/>
                    <a:gd name="T26" fmla="*/ 2 w 429"/>
                    <a:gd name="T27" fmla="*/ 2 h 867"/>
                    <a:gd name="T28" fmla="*/ 2 w 429"/>
                    <a:gd name="T29" fmla="*/ 2 h 867"/>
                    <a:gd name="T30" fmla="*/ 2 w 429"/>
                    <a:gd name="T31" fmla="*/ 2 h 867"/>
                    <a:gd name="T32" fmla="*/ 2 w 429"/>
                    <a:gd name="T33" fmla="*/ 2 h 867"/>
                    <a:gd name="T34" fmla="*/ 2 w 429"/>
                    <a:gd name="T35" fmla="*/ 2 h 867"/>
                    <a:gd name="T36" fmla="*/ 2 w 429"/>
                    <a:gd name="T37" fmla="*/ 2 h 867"/>
                    <a:gd name="T38" fmla="*/ 2 w 429"/>
                    <a:gd name="T39" fmla="*/ 2 h 867"/>
                    <a:gd name="T40" fmla="*/ 2 w 429"/>
                    <a:gd name="T41" fmla="*/ 2 h 867"/>
                    <a:gd name="T42" fmla="*/ 2 w 429"/>
                    <a:gd name="T43" fmla="*/ 2 h 867"/>
                    <a:gd name="T44" fmla="*/ 2 w 429"/>
                    <a:gd name="T45" fmla="*/ 2 h 867"/>
                    <a:gd name="T46" fmla="*/ 2 w 429"/>
                    <a:gd name="T47" fmla="*/ 2 h 867"/>
                    <a:gd name="T48" fmla="*/ 2 w 429"/>
                    <a:gd name="T49" fmla="*/ 2 h 867"/>
                    <a:gd name="T50" fmla="*/ 2 w 429"/>
                    <a:gd name="T51" fmla="*/ 2 h 867"/>
                    <a:gd name="T52" fmla="*/ 2 w 429"/>
                    <a:gd name="T53" fmla="*/ 2 h 867"/>
                    <a:gd name="T54" fmla="*/ 2 w 429"/>
                    <a:gd name="T55" fmla="*/ 2 h 867"/>
                    <a:gd name="T56" fmla="*/ 2 w 429"/>
                    <a:gd name="T57" fmla="*/ 2 h 867"/>
                    <a:gd name="T58" fmla="*/ 2 w 429"/>
                    <a:gd name="T59" fmla="*/ 2 h 867"/>
                    <a:gd name="T60" fmla="*/ 2 w 429"/>
                    <a:gd name="T61" fmla="*/ 2 h 867"/>
                    <a:gd name="T62" fmla="*/ 2 w 429"/>
                    <a:gd name="T63" fmla="*/ 2 h 867"/>
                    <a:gd name="T64" fmla="*/ 2 w 429"/>
                    <a:gd name="T65" fmla="*/ 2 h 867"/>
                    <a:gd name="T66" fmla="*/ 2 w 429"/>
                    <a:gd name="T67" fmla="*/ 2 h 867"/>
                    <a:gd name="T68" fmla="*/ 2 w 429"/>
                    <a:gd name="T69" fmla="*/ 2 h 867"/>
                    <a:gd name="T70" fmla="*/ 2 w 429"/>
                    <a:gd name="T71" fmla="*/ 2 h 867"/>
                    <a:gd name="T72" fmla="*/ 2 w 429"/>
                    <a:gd name="T73" fmla="*/ 0 h 86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429" h="867">
                      <a:moveTo>
                        <a:pt x="375" y="0"/>
                      </a:moveTo>
                      <a:lnTo>
                        <a:pt x="321" y="42"/>
                      </a:lnTo>
                      <a:lnTo>
                        <a:pt x="270" y="78"/>
                      </a:lnTo>
                      <a:lnTo>
                        <a:pt x="204" y="123"/>
                      </a:lnTo>
                      <a:lnTo>
                        <a:pt x="165" y="162"/>
                      </a:lnTo>
                      <a:lnTo>
                        <a:pt x="135" y="195"/>
                      </a:lnTo>
                      <a:lnTo>
                        <a:pt x="93" y="255"/>
                      </a:lnTo>
                      <a:lnTo>
                        <a:pt x="57" y="297"/>
                      </a:lnTo>
                      <a:lnTo>
                        <a:pt x="27" y="366"/>
                      </a:lnTo>
                      <a:lnTo>
                        <a:pt x="6" y="456"/>
                      </a:lnTo>
                      <a:lnTo>
                        <a:pt x="0" y="570"/>
                      </a:lnTo>
                      <a:lnTo>
                        <a:pt x="30" y="759"/>
                      </a:lnTo>
                      <a:lnTo>
                        <a:pt x="132" y="846"/>
                      </a:lnTo>
                      <a:lnTo>
                        <a:pt x="165" y="867"/>
                      </a:lnTo>
                      <a:lnTo>
                        <a:pt x="252" y="858"/>
                      </a:lnTo>
                      <a:lnTo>
                        <a:pt x="342" y="852"/>
                      </a:lnTo>
                      <a:lnTo>
                        <a:pt x="369" y="825"/>
                      </a:lnTo>
                      <a:lnTo>
                        <a:pt x="408" y="828"/>
                      </a:lnTo>
                      <a:lnTo>
                        <a:pt x="429" y="810"/>
                      </a:lnTo>
                      <a:lnTo>
                        <a:pt x="426" y="789"/>
                      </a:lnTo>
                      <a:lnTo>
                        <a:pt x="384" y="768"/>
                      </a:lnTo>
                      <a:lnTo>
                        <a:pt x="336" y="747"/>
                      </a:lnTo>
                      <a:lnTo>
                        <a:pt x="291" y="702"/>
                      </a:lnTo>
                      <a:lnTo>
                        <a:pt x="291" y="642"/>
                      </a:lnTo>
                      <a:lnTo>
                        <a:pt x="261" y="615"/>
                      </a:lnTo>
                      <a:lnTo>
                        <a:pt x="186" y="561"/>
                      </a:lnTo>
                      <a:lnTo>
                        <a:pt x="177" y="522"/>
                      </a:lnTo>
                      <a:lnTo>
                        <a:pt x="189" y="492"/>
                      </a:lnTo>
                      <a:lnTo>
                        <a:pt x="213" y="402"/>
                      </a:lnTo>
                      <a:lnTo>
                        <a:pt x="207" y="366"/>
                      </a:lnTo>
                      <a:lnTo>
                        <a:pt x="174" y="306"/>
                      </a:lnTo>
                      <a:lnTo>
                        <a:pt x="165" y="270"/>
                      </a:lnTo>
                      <a:lnTo>
                        <a:pt x="177" y="225"/>
                      </a:lnTo>
                      <a:lnTo>
                        <a:pt x="222" y="162"/>
                      </a:lnTo>
                      <a:lnTo>
                        <a:pt x="288" y="96"/>
                      </a:lnTo>
                      <a:lnTo>
                        <a:pt x="336" y="48"/>
                      </a:lnTo>
                      <a:lnTo>
                        <a:pt x="37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2C2C2"/>
                    </a:gs>
                    <a:gs pos="100000">
                      <a:srgbClr val="E1E1E1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7" name="Freeform 248"/>
                <p:cNvSpPr>
                  <a:spLocks/>
                </p:cNvSpPr>
                <p:nvPr/>
              </p:nvSpPr>
              <p:spPr bwMode="auto">
                <a:xfrm>
                  <a:off x="2448" y="1000"/>
                  <a:ext cx="341" cy="319"/>
                </a:xfrm>
                <a:custGeom>
                  <a:avLst/>
                  <a:gdLst>
                    <a:gd name="T0" fmla="*/ 2 w 430"/>
                    <a:gd name="T1" fmla="*/ 2 h 408"/>
                    <a:gd name="T2" fmla="*/ 0 w 430"/>
                    <a:gd name="T3" fmla="*/ 2 h 408"/>
                    <a:gd name="T4" fmla="*/ 2 w 430"/>
                    <a:gd name="T5" fmla="*/ 2 h 408"/>
                    <a:gd name="T6" fmla="*/ 2 w 430"/>
                    <a:gd name="T7" fmla="*/ 2 h 408"/>
                    <a:gd name="T8" fmla="*/ 2 w 430"/>
                    <a:gd name="T9" fmla="*/ 2 h 408"/>
                    <a:gd name="T10" fmla="*/ 2 w 430"/>
                    <a:gd name="T11" fmla="*/ 2 h 408"/>
                    <a:gd name="T12" fmla="*/ 2 w 430"/>
                    <a:gd name="T13" fmla="*/ 2 h 408"/>
                    <a:gd name="T14" fmla="*/ 2 w 430"/>
                    <a:gd name="T15" fmla="*/ 2 h 408"/>
                    <a:gd name="T16" fmla="*/ 2 w 430"/>
                    <a:gd name="T17" fmla="*/ 2 h 408"/>
                    <a:gd name="T18" fmla="*/ 2 w 430"/>
                    <a:gd name="T19" fmla="*/ 2 h 408"/>
                    <a:gd name="T20" fmla="*/ 2 w 430"/>
                    <a:gd name="T21" fmla="*/ 2 h 408"/>
                    <a:gd name="T22" fmla="*/ 2 w 430"/>
                    <a:gd name="T23" fmla="*/ 2 h 408"/>
                    <a:gd name="T24" fmla="*/ 2 w 430"/>
                    <a:gd name="T25" fmla="*/ 2 h 408"/>
                    <a:gd name="T26" fmla="*/ 2 w 430"/>
                    <a:gd name="T27" fmla="*/ 2 h 408"/>
                    <a:gd name="T28" fmla="*/ 2 w 430"/>
                    <a:gd name="T29" fmla="*/ 2 h 408"/>
                    <a:gd name="T30" fmla="*/ 2 w 430"/>
                    <a:gd name="T31" fmla="*/ 2 h 408"/>
                    <a:gd name="T32" fmla="*/ 2 w 430"/>
                    <a:gd name="T33" fmla="*/ 2 h 408"/>
                    <a:gd name="T34" fmla="*/ 2 w 430"/>
                    <a:gd name="T35" fmla="*/ 2 h 408"/>
                    <a:gd name="T36" fmla="*/ 2 w 430"/>
                    <a:gd name="T37" fmla="*/ 2 h 408"/>
                    <a:gd name="T38" fmla="*/ 2 w 430"/>
                    <a:gd name="T39" fmla="*/ 2 h 408"/>
                    <a:gd name="T40" fmla="*/ 2 w 430"/>
                    <a:gd name="T41" fmla="*/ 2 h 408"/>
                    <a:gd name="T42" fmla="*/ 2 w 430"/>
                    <a:gd name="T43" fmla="*/ 2 h 408"/>
                    <a:gd name="T44" fmla="*/ 2 w 430"/>
                    <a:gd name="T45" fmla="*/ 2 h 408"/>
                    <a:gd name="T46" fmla="*/ 2 w 430"/>
                    <a:gd name="T47" fmla="*/ 2 h 408"/>
                    <a:gd name="T48" fmla="*/ 2 w 430"/>
                    <a:gd name="T49" fmla="*/ 2 h 408"/>
                    <a:gd name="T50" fmla="*/ 2 w 430"/>
                    <a:gd name="T51" fmla="*/ 2 h 408"/>
                    <a:gd name="T52" fmla="*/ 2 w 430"/>
                    <a:gd name="T53" fmla="*/ 2 h 408"/>
                    <a:gd name="T54" fmla="*/ 2 w 430"/>
                    <a:gd name="T55" fmla="*/ 2 h 408"/>
                    <a:gd name="T56" fmla="*/ 2 w 430"/>
                    <a:gd name="T57" fmla="*/ 2 h 408"/>
                    <a:gd name="T58" fmla="*/ 2 w 430"/>
                    <a:gd name="T59" fmla="*/ 2 h 408"/>
                    <a:gd name="T60" fmla="*/ 2 w 430"/>
                    <a:gd name="T61" fmla="*/ 2 h 408"/>
                    <a:gd name="T62" fmla="*/ 2 w 430"/>
                    <a:gd name="T63" fmla="*/ 2 h 408"/>
                    <a:gd name="T64" fmla="*/ 2 w 430"/>
                    <a:gd name="T65" fmla="*/ 2 h 408"/>
                    <a:gd name="T66" fmla="*/ 2 w 430"/>
                    <a:gd name="T67" fmla="*/ 0 h 408"/>
                    <a:gd name="T68" fmla="*/ 2 w 430"/>
                    <a:gd name="T69" fmla="*/ 2 h 408"/>
                    <a:gd name="T70" fmla="*/ 2 w 430"/>
                    <a:gd name="T71" fmla="*/ 2 h 408"/>
                    <a:gd name="T72" fmla="*/ 2 w 430"/>
                    <a:gd name="T73" fmla="*/ 2 h 408"/>
                    <a:gd name="T74" fmla="*/ 2 w 430"/>
                    <a:gd name="T75" fmla="*/ 2 h 408"/>
                    <a:gd name="T76" fmla="*/ 2 w 430"/>
                    <a:gd name="T77" fmla="*/ 2 h 40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430" h="408">
                      <a:moveTo>
                        <a:pt x="10" y="138"/>
                      </a:moveTo>
                      <a:lnTo>
                        <a:pt x="0" y="158"/>
                      </a:lnTo>
                      <a:lnTo>
                        <a:pt x="10" y="206"/>
                      </a:lnTo>
                      <a:lnTo>
                        <a:pt x="16" y="270"/>
                      </a:lnTo>
                      <a:lnTo>
                        <a:pt x="12" y="282"/>
                      </a:lnTo>
                      <a:lnTo>
                        <a:pt x="58" y="370"/>
                      </a:lnTo>
                      <a:lnTo>
                        <a:pt x="70" y="408"/>
                      </a:lnTo>
                      <a:lnTo>
                        <a:pt x="92" y="406"/>
                      </a:lnTo>
                      <a:lnTo>
                        <a:pt x="108" y="402"/>
                      </a:lnTo>
                      <a:lnTo>
                        <a:pt x="130" y="386"/>
                      </a:lnTo>
                      <a:lnTo>
                        <a:pt x="168" y="364"/>
                      </a:lnTo>
                      <a:lnTo>
                        <a:pt x="194" y="358"/>
                      </a:lnTo>
                      <a:lnTo>
                        <a:pt x="232" y="338"/>
                      </a:lnTo>
                      <a:lnTo>
                        <a:pt x="250" y="322"/>
                      </a:lnTo>
                      <a:lnTo>
                        <a:pt x="276" y="320"/>
                      </a:lnTo>
                      <a:lnTo>
                        <a:pt x="298" y="334"/>
                      </a:lnTo>
                      <a:lnTo>
                        <a:pt x="362" y="342"/>
                      </a:lnTo>
                      <a:lnTo>
                        <a:pt x="394" y="350"/>
                      </a:lnTo>
                      <a:lnTo>
                        <a:pt x="430" y="344"/>
                      </a:lnTo>
                      <a:lnTo>
                        <a:pt x="430" y="322"/>
                      </a:lnTo>
                      <a:lnTo>
                        <a:pt x="408" y="302"/>
                      </a:lnTo>
                      <a:lnTo>
                        <a:pt x="402" y="274"/>
                      </a:lnTo>
                      <a:lnTo>
                        <a:pt x="384" y="266"/>
                      </a:lnTo>
                      <a:lnTo>
                        <a:pt x="288" y="264"/>
                      </a:lnTo>
                      <a:lnTo>
                        <a:pt x="222" y="232"/>
                      </a:lnTo>
                      <a:lnTo>
                        <a:pt x="196" y="216"/>
                      </a:lnTo>
                      <a:lnTo>
                        <a:pt x="248" y="210"/>
                      </a:lnTo>
                      <a:lnTo>
                        <a:pt x="248" y="180"/>
                      </a:lnTo>
                      <a:lnTo>
                        <a:pt x="192" y="146"/>
                      </a:lnTo>
                      <a:lnTo>
                        <a:pt x="196" y="118"/>
                      </a:lnTo>
                      <a:cubicBezTo>
                        <a:pt x="283" y="86"/>
                        <a:pt x="251" y="86"/>
                        <a:pt x="284" y="86"/>
                      </a:cubicBezTo>
                      <a:lnTo>
                        <a:pt x="286" y="64"/>
                      </a:lnTo>
                      <a:lnTo>
                        <a:pt x="262" y="30"/>
                      </a:lnTo>
                      <a:lnTo>
                        <a:pt x="202" y="0"/>
                      </a:lnTo>
                      <a:lnTo>
                        <a:pt x="158" y="6"/>
                      </a:lnTo>
                      <a:lnTo>
                        <a:pt x="124" y="26"/>
                      </a:lnTo>
                      <a:lnTo>
                        <a:pt x="108" y="70"/>
                      </a:lnTo>
                      <a:lnTo>
                        <a:pt x="46" y="134"/>
                      </a:lnTo>
                      <a:lnTo>
                        <a:pt x="10" y="13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77777"/>
                    </a:gs>
                    <a:gs pos="100000">
                      <a:srgbClr val="989898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8" name="Freeform 249"/>
                <p:cNvSpPr>
                  <a:spLocks/>
                </p:cNvSpPr>
                <p:nvPr/>
              </p:nvSpPr>
              <p:spPr bwMode="auto">
                <a:xfrm>
                  <a:off x="2581" y="1092"/>
                  <a:ext cx="313" cy="196"/>
                </a:xfrm>
                <a:custGeom>
                  <a:avLst/>
                  <a:gdLst>
                    <a:gd name="T0" fmla="*/ 0 w 396"/>
                    <a:gd name="T1" fmla="*/ 0 h 249"/>
                    <a:gd name="T2" fmla="*/ 2 w 396"/>
                    <a:gd name="T3" fmla="*/ 2 h 249"/>
                    <a:gd name="T4" fmla="*/ 2 w 396"/>
                    <a:gd name="T5" fmla="*/ 2 h 249"/>
                    <a:gd name="T6" fmla="*/ 2 w 396"/>
                    <a:gd name="T7" fmla="*/ 2 h 249"/>
                    <a:gd name="T8" fmla="*/ 2 w 396"/>
                    <a:gd name="T9" fmla="*/ 2 h 249"/>
                    <a:gd name="T10" fmla="*/ 2 w 396"/>
                    <a:gd name="T11" fmla="*/ 2 h 249"/>
                    <a:gd name="T12" fmla="*/ 2 w 396"/>
                    <a:gd name="T13" fmla="*/ 2 h 249"/>
                    <a:gd name="T14" fmla="*/ 2 w 396"/>
                    <a:gd name="T15" fmla="*/ 2 h 249"/>
                    <a:gd name="T16" fmla="*/ 2 w 396"/>
                    <a:gd name="T17" fmla="*/ 2 h 249"/>
                    <a:gd name="T18" fmla="*/ 2 w 396"/>
                    <a:gd name="T19" fmla="*/ 2 h 249"/>
                    <a:gd name="T20" fmla="*/ 2 w 396"/>
                    <a:gd name="T21" fmla="*/ 2 h 249"/>
                    <a:gd name="T22" fmla="*/ 2 w 396"/>
                    <a:gd name="T23" fmla="*/ 2 h 249"/>
                    <a:gd name="T24" fmla="*/ 2 w 396"/>
                    <a:gd name="T25" fmla="*/ 2 h 249"/>
                    <a:gd name="T26" fmla="*/ 2 w 396"/>
                    <a:gd name="T27" fmla="*/ 2 h 249"/>
                    <a:gd name="T28" fmla="*/ 2 w 396"/>
                    <a:gd name="T29" fmla="*/ 2 h 249"/>
                    <a:gd name="T30" fmla="*/ 2 w 396"/>
                    <a:gd name="T31" fmla="*/ 2 h 249"/>
                    <a:gd name="T32" fmla="*/ 2 w 396"/>
                    <a:gd name="T33" fmla="*/ 2 h 249"/>
                    <a:gd name="T34" fmla="*/ 2 w 396"/>
                    <a:gd name="T35" fmla="*/ 2 h 249"/>
                    <a:gd name="T36" fmla="*/ 2 w 396"/>
                    <a:gd name="T37" fmla="*/ 2 h 249"/>
                    <a:gd name="T38" fmla="*/ 2 w 396"/>
                    <a:gd name="T39" fmla="*/ 2 h 249"/>
                    <a:gd name="T40" fmla="*/ 2 w 396"/>
                    <a:gd name="T41" fmla="*/ 2 h 249"/>
                    <a:gd name="T42" fmla="*/ 2 w 396"/>
                    <a:gd name="T43" fmla="*/ 2 h 249"/>
                    <a:gd name="T44" fmla="*/ 2 w 396"/>
                    <a:gd name="T45" fmla="*/ 2 h 249"/>
                    <a:gd name="T46" fmla="*/ 2 w 396"/>
                    <a:gd name="T47" fmla="*/ 2 h 249"/>
                    <a:gd name="T48" fmla="*/ 2 w 396"/>
                    <a:gd name="T49" fmla="*/ 2 h 249"/>
                    <a:gd name="T50" fmla="*/ 0 w 396"/>
                    <a:gd name="T51" fmla="*/ 0 h 24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396" h="249">
                      <a:moveTo>
                        <a:pt x="0" y="0"/>
                      </a:moveTo>
                      <a:lnTo>
                        <a:pt x="17" y="33"/>
                      </a:lnTo>
                      <a:lnTo>
                        <a:pt x="47" y="55"/>
                      </a:lnTo>
                      <a:lnTo>
                        <a:pt x="83" y="81"/>
                      </a:lnTo>
                      <a:lnTo>
                        <a:pt x="144" y="72"/>
                      </a:lnTo>
                      <a:lnTo>
                        <a:pt x="186" y="49"/>
                      </a:lnTo>
                      <a:lnTo>
                        <a:pt x="233" y="51"/>
                      </a:lnTo>
                      <a:lnTo>
                        <a:pt x="260" y="78"/>
                      </a:lnTo>
                      <a:lnTo>
                        <a:pt x="317" y="85"/>
                      </a:lnTo>
                      <a:lnTo>
                        <a:pt x="303" y="111"/>
                      </a:lnTo>
                      <a:lnTo>
                        <a:pt x="281" y="133"/>
                      </a:lnTo>
                      <a:lnTo>
                        <a:pt x="287" y="187"/>
                      </a:lnTo>
                      <a:lnTo>
                        <a:pt x="312" y="208"/>
                      </a:lnTo>
                      <a:lnTo>
                        <a:pt x="345" y="243"/>
                      </a:lnTo>
                      <a:lnTo>
                        <a:pt x="360" y="249"/>
                      </a:lnTo>
                      <a:lnTo>
                        <a:pt x="365" y="214"/>
                      </a:lnTo>
                      <a:lnTo>
                        <a:pt x="375" y="160"/>
                      </a:lnTo>
                      <a:lnTo>
                        <a:pt x="381" y="115"/>
                      </a:lnTo>
                      <a:lnTo>
                        <a:pt x="396" y="75"/>
                      </a:lnTo>
                      <a:lnTo>
                        <a:pt x="395" y="52"/>
                      </a:lnTo>
                      <a:lnTo>
                        <a:pt x="378" y="19"/>
                      </a:lnTo>
                      <a:lnTo>
                        <a:pt x="329" y="7"/>
                      </a:lnTo>
                      <a:lnTo>
                        <a:pt x="273" y="7"/>
                      </a:lnTo>
                      <a:lnTo>
                        <a:pt x="210" y="13"/>
                      </a:lnTo>
                      <a:lnTo>
                        <a:pt x="107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29292"/>
                    </a:gs>
                    <a:gs pos="100000">
                      <a:srgbClr val="56565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9" name="Freeform 250"/>
                <p:cNvSpPr>
                  <a:spLocks/>
                </p:cNvSpPr>
                <p:nvPr/>
              </p:nvSpPr>
              <p:spPr bwMode="auto">
                <a:xfrm>
                  <a:off x="2963" y="1036"/>
                  <a:ext cx="364" cy="123"/>
                </a:xfrm>
                <a:custGeom>
                  <a:avLst/>
                  <a:gdLst>
                    <a:gd name="T0" fmla="*/ 0 w 460"/>
                    <a:gd name="T1" fmla="*/ 2 h 158"/>
                    <a:gd name="T2" fmla="*/ 2 w 460"/>
                    <a:gd name="T3" fmla="*/ 2 h 158"/>
                    <a:gd name="T4" fmla="*/ 2 w 460"/>
                    <a:gd name="T5" fmla="*/ 2 h 158"/>
                    <a:gd name="T6" fmla="*/ 2 w 460"/>
                    <a:gd name="T7" fmla="*/ 2 h 158"/>
                    <a:gd name="T8" fmla="*/ 2 w 460"/>
                    <a:gd name="T9" fmla="*/ 2 h 158"/>
                    <a:gd name="T10" fmla="*/ 2 w 460"/>
                    <a:gd name="T11" fmla="*/ 2 h 158"/>
                    <a:gd name="T12" fmla="*/ 2 w 460"/>
                    <a:gd name="T13" fmla="*/ 2 h 158"/>
                    <a:gd name="T14" fmla="*/ 2 w 460"/>
                    <a:gd name="T15" fmla="*/ 2 h 158"/>
                    <a:gd name="T16" fmla="*/ 2 w 460"/>
                    <a:gd name="T17" fmla="*/ 2 h 158"/>
                    <a:gd name="T18" fmla="*/ 2 w 460"/>
                    <a:gd name="T19" fmla="*/ 2 h 158"/>
                    <a:gd name="T20" fmla="*/ 2 w 460"/>
                    <a:gd name="T21" fmla="*/ 2 h 158"/>
                    <a:gd name="T22" fmla="*/ 2 w 460"/>
                    <a:gd name="T23" fmla="*/ 2 h 158"/>
                    <a:gd name="T24" fmla="*/ 2 w 460"/>
                    <a:gd name="T25" fmla="*/ 2 h 158"/>
                    <a:gd name="T26" fmla="*/ 2 w 460"/>
                    <a:gd name="T27" fmla="*/ 2 h 158"/>
                    <a:gd name="T28" fmla="*/ 2 w 460"/>
                    <a:gd name="T29" fmla="*/ 2 h 158"/>
                    <a:gd name="T30" fmla="*/ 2 w 460"/>
                    <a:gd name="T31" fmla="*/ 2 h 158"/>
                    <a:gd name="T32" fmla="*/ 2 w 460"/>
                    <a:gd name="T33" fmla="*/ 0 h 158"/>
                    <a:gd name="T34" fmla="*/ 2 w 460"/>
                    <a:gd name="T35" fmla="*/ 2 h 158"/>
                    <a:gd name="T36" fmla="*/ 2 w 460"/>
                    <a:gd name="T37" fmla="*/ 2 h 158"/>
                    <a:gd name="T38" fmla="*/ 0 w 460"/>
                    <a:gd name="T39" fmla="*/ 2 h 15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460" h="158">
                      <a:moveTo>
                        <a:pt x="0" y="44"/>
                      </a:moveTo>
                      <a:lnTo>
                        <a:pt x="16" y="70"/>
                      </a:lnTo>
                      <a:lnTo>
                        <a:pt x="38" y="92"/>
                      </a:lnTo>
                      <a:lnTo>
                        <a:pt x="82" y="112"/>
                      </a:lnTo>
                      <a:lnTo>
                        <a:pt x="92" y="118"/>
                      </a:lnTo>
                      <a:lnTo>
                        <a:pt x="114" y="110"/>
                      </a:lnTo>
                      <a:lnTo>
                        <a:pt x="150" y="90"/>
                      </a:lnTo>
                      <a:lnTo>
                        <a:pt x="206" y="64"/>
                      </a:lnTo>
                      <a:lnTo>
                        <a:pt x="224" y="62"/>
                      </a:lnTo>
                      <a:lnTo>
                        <a:pt x="320" y="84"/>
                      </a:lnTo>
                      <a:lnTo>
                        <a:pt x="380" y="110"/>
                      </a:lnTo>
                      <a:lnTo>
                        <a:pt x="460" y="158"/>
                      </a:lnTo>
                      <a:lnTo>
                        <a:pt x="414" y="108"/>
                      </a:lnTo>
                      <a:lnTo>
                        <a:pt x="402" y="88"/>
                      </a:lnTo>
                      <a:lnTo>
                        <a:pt x="396" y="60"/>
                      </a:lnTo>
                      <a:lnTo>
                        <a:pt x="382" y="22"/>
                      </a:lnTo>
                      <a:lnTo>
                        <a:pt x="264" y="0"/>
                      </a:lnTo>
                      <a:lnTo>
                        <a:pt x="154" y="8"/>
                      </a:lnTo>
                      <a:lnTo>
                        <a:pt x="78" y="36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F4F4F"/>
                    </a:gs>
                    <a:gs pos="100000">
                      <a:srgbClr val="A7A7A7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0" name="Freeform 251"/>
                <p:cNvSpPr>
                  <a:spLocks/>
                </p:cNvSpPr>
                <p:nvPr/>
              </p:nvSpPr>
              <p:spPr bwMode="auto">
                <a:xfrm>
                  <a:off x="2727" y="2084"/>
                  <a:ext cx="439" cy="105"/>
                </a:xfrm>
                <a:custGeom>
                  <a:avLst/>
                  <a:gdLst>
                    <a:gd name="T0" fmla="*/ 0 w 962"/>
                    <a:gd name="T1" fmla="*/ 0 h 221"/>
                    <a:gd name="T2" fmla="*/ 0 w 962"/>
                    <a:gd name="T3" fmla="*/ 0 h 221"/>
                    <a:gd name="T4" fmla="*/ 0 w 962"/>
                    <a:gd name="T5" fmla="*/ 0 h 221"/>
                    <a:gd name="T6" fmla="*/ 0 w 962"/>
                    <a:gd name="T7" fmla="*/ 0 h 221"/>
                    <a:gd name="T8" fmla="*/ 0 w 962"/>
                    <a:gd name="T9" fmla="*/ 0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62" h="221">
                      <a:moveTo>
                        <a:pt x="0" y="0"/>
                      </a:moveTo>
                      <a:lnTo>
                        <a:pt x="284" y="221"/>
                      </a:lnTo>
                      <a:lnTo>
                        <a:pt x="481" y="182"/>
                      </a:lnTo>
                      <a:lnTo>
                        <a:pt x="671" y="158"/>
                      </a:lnTo>
                      <a:lnTo>
                        <a:pt x="962" y="48"/>
                      </a:lnTo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1" name="Freeform 252"/>
                <p:cNvSpPr>
                  <a:spLocks/>
                </p:cNvSpPr>
                <p:nvPr/>
              </p:nvSpPr>
              <p:spPr bwMode="auto">
                <a:xfrm>
                  <a:off x="3493" y="500"/>
                  <a:ext cx="357" cy="753"/>
                </a:xfrm>
                <a:custGeom>
                  <a:avLst/>
                  <a:gdLst>
                    <a:gd name="T0" fmla="*/ 0 w 782"/>
                    <a:gd name="T1" fmla="*/ 0 h 1586"/>
                    <a:gd name="T2" fmla="*/ 0 w 782"/>
                    <a:gd name="T3" fmla="*/ 0 h 1586"/>
                    <a:gd name="T4" fmla="*/ 0 w 782"/>
                    <a:gd name="T5" fmla="*/ 0 h 1586"/>
                    <a:gd name="T6" fmla="*/ 0 w 782"/>
                    <a:gd name="T7" fmla="*/ 0 h 1586"/>
                    <a:gd name="T8" fmla="*/ 0 w 782"/>
                    <a:gd name="T9" fmla="*/ 0 h 1586"/>
                    <a:gd name="T10" fmla="*/ 0 w 782"/>
                    <a:gd name="T11" fmla="*/ 0 h 1586"/>
                    <a:gd name="T12" fmla="*/ 0 w 782"/>
                    <a:gd name="T13" fmla="*/ 0 h 1586"/>
                    <a:gd name="T14" fmla="*/ 0 w 782"/>
                    <a:gd name="T15" fmla="*/ 0 h 1586"/>
                    <a:gd name="T16" fmla="*/ 0 w 782"/>
                    <a:gd name="T17" fmla="*/ 0 h 1586"/>
                    <a:gd name="T18" fmla="*/ 0 w 782"/>
                    <a:gd name="T19" fmla="*/ 0 h 1586"/>
                    <a:gd name="T20" fmla="*/ 0 w 782"/>
                    <a:gd name="T21" fmla="*/ 0 h 1586"/>
                    <a:gd name="T22" fmla="*/ 0 w 782"/>
                    <a:gd name="T23" fmla="*/ 0 h 1586"/>
                    <a:gd name="T24" fmla="*/ 0 w 782"/>
                    <a:gd name="T25" fmla="*/ 0 h 1586"/>
                    <a:gd name="T26" fmla="*/ 0 w 782"/>
                    <a:gd name="T27" fmla="*/ 0 h 1586"/>
                    <a:gd name="T28" fmla="*/ 0 w 782"/>
                    <a:gd name="T29" fmla="*/ 0 h 1586"/>
                    <a:gd name="T30" fmla="*/ 0 w 782"/>
                    <a:gd name="T31" fmla="*/ 0 h 1586"/>
                    <a:gd name="T32" fmla="*/ 0 w 782"/>
                    <a:gd name="T33" fmla="*/ 0 h 1586"/>
                    <a:gd name="T34" fmla="*/ 0 w 782"/>
                    <a:gd name="T35" fmla="*/ 0 h 1586"/>
                    <a:gd name="T36" fmla="*/ 0 w 782"/>
                    <a:gd name="T37" fmla="*/ 0 h 1586"/>
                    <a:gd name="T38" fmla="*/ 0 w 782"/>
                    <a:gd name="T39" fmla="*/ 0 h 1586"/>
                    <a:gd name="T40" fmla="*/ 0 w 782"/>
                    <a:gd name="T41" fmla="*/ 0 h 1586"/>
                    <a:gd name="T42" fmla="*/ 0 w 782"/>
                    <a:gd name="T43" fmla="*/ 0 h 1586"/>
                    <a:gd name="T44" fmla="*/ 0 w 782"/>
                    <a:gd name="T45" fmla="*/ 0 h 1586"/>
                    <a:gd name="T46" fmla="*/ 0 w 782"/>
                    <a:gd name="T47" fmla="*/ 0 h 1586"/>
                    <a:gd name="T48" fmla="*/ 0 w 782"/>
                    <a:gd name="T49" fmla="*/ 0 h 1586"/>
                    <a:gd name="T50" fmla="*/ 0 w 782"/>
                    <a:gd name="T51" fmla="*/ 0 h 1586"/>
                    <a:gd name="T52" fmla="*/ 0 w 782"/>
                    <a:gd name="T53" fmla="*/ 0 h 1586"/>
                    <a:gd name="T54" fmla="*/ 0 w 782"/>
                    <a:gd name="T55" fmla="*/ 0 h 1586"/>
                    <a:gd name="T56" fmla="*/ 0 w 782"/>
                    <a:gd name="T57" fmla="*/ 0 h 1586"/>
                    <a:gd name="T58" fmla="*/ 0 w 782"/>
                    <a:gd name="T59" fmla="*/ 0 h 1586"/>
                    <a:gd name="T60" fmla="*/ 0 w 782"/>
                    <a:gd name="T61" fmla="*/ 0 h 1586"/>
                    <a:gd name="T62" fmla="*/ 0 w 782"/>
                    <a:gd name="T63" fmla="*/ 0 h 1586"/>
                    <a:gd name="T64" fmla="*/ 0 w 782"/>
                    <a:gd name="T65" fmla="*/ 0 h 1586"/>
                    <a:gd name="T66" fmla="*/ 0 w 782"/>
                    <a:gd name="T67" fmla="*/ 0 h 1586"/>
                    <a:gd name="T68" fmla="*/ 0 w 782"/>
                    <a:gd name="T69" fmla="*/ 0 h 1586"/>
                    <a:gd name="T70" fmla="*/ 0 w 782"/>
                    <a:gd name="T71" fmla="*/ 0 h 1586"/>
                    <a:gd name="T72" fmla="*/ 0 w 782"/>
                    <a:gd name="T73" fmla="*/ 0 h 1586"/>
                    <a:gd name="T74" fmla="*/ 0 w 782"/>
                    <a:gd name="T75" fmla="*/ 0 h 1586"/>
                    <a:gd name="T76" fmla="*/ 0 w 782"/>
                    <a:gd name="T77" fmla="*/ 0 h 1586"/>
                    <a:gd name="T78" fmla="*/ 0 w 782"/>
                    <a:gd name="T79" fmla="*/ 0 h 1586"/>
                    <a:gd name="T80" fmla="*/ 0 w 782"/>
                    <a:gd name="T81" fmla="*/ 0 h 1586"/>
                    <a:gd name="T82" fmla="*/ 0 w 782"/>
                    <a:gd name="T83" fmla="*/ 0 h 1586"/>
                    <a:gd name="T84" fmla="*/ 0 w 782"/>
                    <a:gd name="T85" fmla="*/ 0 h 158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782" h="1586">
                      <a:moveTo>
                        <a:pt x="56" y="0"/>
                      </a:moveTo>
                      <a:lnTo>
                        <a:pt x="158" y="94"/>
                      </a:lnTo>
                      <a:lnTo>
                        <a:pt x="103" y="157"/>
                      </a:lnTo>
                      <a:lnTo>
                        <a:pt x="16" y="110"/>
                      </a:lnTo>
                      <a:lnTo>
                        <a:pt x="103" y="197"/>
                      </a:lnTo>
                      <a:lnTo>
                        <a:pt x="48" y="213"/>
                      </a:lnTo>
                      <a:lnTo>
                        <a:pt x="127" y="292"/>
                      </a:lnTo>
                      <a:lnTo>
                        <a:pt x="158" y="363"/>
                      </a:lnTo>
                      <a:lnTo>
                        <a:pt x="150" y="457"/>
                      </a:lnTo>
                      <a:lnTo>
                        <a:pt x="111" y="505"/>
                      </a:lnTo>
                      <a:lnTo>
                        <a:pt x="237" y="552"/>
                      </a:lnTo>
                      <a:lnTo>
                        <a:pt x="190" y="623"/>
                      </a:lnTo>
                      <a:lnTo>
                        <a:pt x="166" y="702"/>
                      </a:lnTo>
                      <a:lnTo>
                        <a:pt x="166" y="812"/>
                      </a:lnTo>
                      <a:lnTo>
                        <a:pt x="158" y="931"/>
                      </a:lnTo>
                      <a:lnTo>
                        <a:pt x="127" y="970"/>
                      </a:lnTo>
                      <a:lnTo>
                        <a:pt x="0" y="868"/>
                      </a:lnTo>
                      <a:lnTo>
                        <a:pt x="64" y="1002"/>
                      </a:lnTo>
                      <a:lnTo>
                        <a:pt x="150" y="1120"/>
                      </a:lnTo>
                      <a:lnTo>
                        <a:pt x="198" y="1223"/>
                      </a:lnTo>
                      <a:lnTo>
                        <a:pt x="174" y="1294"/>
                      </a:lnTo>
                      <a:lnTo>
                        <a:pt x="166" y="1357"/>
                      </a:lnTo>
                      <a:lnTo>
                        <a:pt x="190" y="1412"/>
                      </a:lnTo>
                      <a:lnTo>
                        <a:pt x="277" y="1475"/>
                      </a:lnTo>
                      <a:lnTo>
                        <a:pt x="300" y="1586"/>
                      </a:lnTo>
                      <a:lnTo>
                        <a:pt x="434" y="1444"/>
                      </a:lnTo>
                      <a:lnTo>
                        <a:pt x="561" y="1373"/>
                      </a:lnTo>
                      <a:lnTo>
                        <a:pt x="632" y="1388"/>
                      </a:lnTo>
                      <a:lnTo>
                        <a:pt x="679" y="1412"/>
                      </a:lnTo>
                      <a:lnTo>
                        <a:pt x="687" y="1357"/>
                      </a:lnTo>
                      <a:lnTo>
                        <a:pt x="726" y="1302"/>
                      </a:lnTo>
                      <a:lnTo>
                        <a:pt x="782" y="1246"/>
                      </a:lnTo>
                      <a:lnTo>
                        <a:pt x="719" y="1104"/>
                      </a:lnTo>
                      <a:lnTo>
                        <a:pt x="632" y="1010"/>
                      </a:lnTo>
                      <a:lnTo>
                        <a:pt x="600" y="828"/>
                      </a:lnTo>
                      <a:lnTo>
                        <a:pt x="505" y="607"/>
                      </a:lnTo>
                      <a:lnTo>
                        <a:pt x="482" y="560"/>
                      </a:lnTo>
                      <a:lnTo>
                        <a:pt x="458" y="465"/>
                      </a:lnTo>
                      <a:lnTo>
                        <a:pt x="434" y="339"/>
                      </a:lnTo>
                      <a:lnTo>
                        <a:pt x="395" y="252"/>
                      </a:lnTo>
                      <a:lnTo>
                        <a:pt x="237" y="150"/>
                      </a:lnTo>
                      <a:lnTo>
                        <a:pt x="190" y="94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2" name="Freeform 253"/>
                <p:cNvSpPr>
                  <a:spLocks/>
                </p:cNvSpPr>
                <p:nvPr/>
              </p:nvSpPr>
              <p:spPr bwMode="auto">
                <a:xfrm>
                  <a:off x="3682" y="1227"/>
                  <a:ext cx="104" cy="115"/>
                </a:xfrm>
                <a:custGeom>
                  <a:avLst/>
                  <a:gdLst>
                    <a:gd name="T0" fmla="*/ 0 w 229"/>
                    <a:gd name="T1" fmla="*/ 0 h 244"/>
                    <a:gd name="T2" fmla="*/ 0 w 229"/>
                    <a:gd name="T3" fmla="*/ 0 h 244"/>
                    <a:gd name="T4" fmla="*/ 0 w 229"/>
                    <a:gd name="T5" fmla="*/ 0 h 244"/>
                    <a:gd name="T6" fmla="*/ 0 w 229"/>
                    <a:gd name="T7" fmla="*/ 0 h 244"/>
                    <a:gd name="T8" fmla="*/ 0 w 229"/>
                    <a:gd name="T9" fmla="*/ 0 h 244"/>
                    <a:gd name="T10" fmla="*/ 0 w 229"/>
                    <a:gd name="T11" fmla="*/ 0 h 244"/>
                    <a:gd name="T12" fmla="*/ 0 w 229"/>
                    <a:gd name="T13" fmla="*/ 0 h 244"/>
                    <a:gd name="T14" fmla="*/ 0 w 229"/>
                    <a:gd name="T15" fmla="*/ 0 h 244"/>
                    <a:gd name="T16" fmla="*/ 0 w 229"/>
                    <a:gd name="T17" fmla="*/ 0 h 244"/>
                    <a:gd name="T18" fmla="*/ 0 w 229"/>
                    <a:gd name="T19" fmla="*/ 0 h 244"/>
                    <a:gd name="T20" fmla="*/ 0 w 229"/>
                    <a:gd name="T21" fmla="*/ 0 h 2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29" h="244">
                      <a:moveTo>
                        <a:pt x="0" y="79"/>
                      </a:moveTo>
                      <a:lnTo>
                        <a:pt x="63" y="15"/>
                      </a:lnTo>
                      <a:lnTo>
                        <a:pt x="158" y="0"/>
                      </a:lnTo>
                      <a:lnTo>
                        <a:pt x="221" y="31"/>
                      </a:lnTo>
                      <a:lnTo>
                        <a:pt x="229" y="118"/>
                      </a:lnTo>
                      <a:lnTo>
                        <a:pt x="197" y="189"/>
                      </a:lnTo>
                      <a:lnTo>
                        <a:pt x="134" y="244"/>
                      </a:lnTo>
                      <a:lnTo>
                        <a:pt x="150" y="157"/>
                      </a:lnTo>
                      <a:lnTo>
                        <a:pt x="150" y="71"/>
                      </a:lnTo>
                      <a:lnTo>
                        <a:pt x="94" y="47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6D6D6"/>
                    </a:gs>
                    <a:gs pos="100000">
                      <a:srgbClr val="A8A8A8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69696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3" name="Line 254"/>
                <p:cNvSpPr>
                  <a:spLocks noChangeShapeType="1"/>
                </p:cNvSpPr>
                <p:nvPr/>
              </p:nvSpPr>
              <p:spPr bwMode="auto">
                <a:xfrm flipH="1">
                  <a:off x="3750" y="1343"/>
                  <a:ext cx="18" cy="37"/>
                </a:xfrm>
                <a:prstGeom prst="line">
                  <a:avLst/>
                </a:prstGeom>
                <a:noFill/>
                <a:ln w="3810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4" name="Freeform 255"/>
                <p:cNvSpPr>
                  <a:spLocks/>
                </p:cNvSpPr>
                <p:nvPr/>
              </p:nvSpPr>
              <p:spPr bwMode="auto">
                <a:xfrm rot="1148938">
                  <a:off x="3642" y="1297"/>
                  <a:ext cx="73" cy="104"/>
                </a:xfrm>
                <a:custGeom>
                  <a:avLst/>
                  <a:gdLst>
                    <a:gd name="T0" fmla="*/ 1 w 134"/>
                    <a:gd name="T1" fmla="*/ 0 h 206"/>
                    <a:gd name="T2" fmla="*/ 0 w 134"/>
                    <a:gd name="T3" fmla="*/ 1 h 206"/>
                    <a:gd name="T4" fmla="*/ 1 w 134"/>
                    <a:gd name="T5" fmla="*/ 1 h 206"/>
                    <a:gd name="T6" fmla="*/ 1 w 134"/>
                    <a:gd name="T7" fmla="*/ 1 h 206"/>
                    <a:gd name="T8" fmla="*/ 1 w 134"/>
                    <a:gd name="T9" fmla="*/ 1 h 206"/>
                    <a:gd name="T10" fmla="*/ 1 w 134"/>
                    <a:gd name="T11" fmla="*/ 1 h 206"/>
                    <a:gd name="T12" fmla="*/ 1 w 134"/>
                    <a:gd name="T13" fmla="*/ 1 h 206"/>
                    <a:gd name="T14" fmla="*/ 1 w 134"/>
                    <a:gd name="T15" fmla="*/ 1 h 206"/>
                    <a:gd name="T16" fmla="*/ 1 w 134"/>
                    <a:gd name="T17" fmla="*/ 0 h 2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4" h="206">
                      <a:moveTo>
                        <a:pt x="55" y="0"/>
                      </a:moveTo>
                      <a:lnTo>
                        <a:pt x="0" y="64"/>
                      </a:lnTo>
                      <a:lnTo>
                        <a:pt x="55" y="166"/>
                      </a:lnTo>
                      <a:lnTo>
                        <a:pt x="79" y="206"/>
                      </a:lnTo>
                      <a:lnTo>
                        <a:pt x="134" y="182"/>
                      </a:lnTo>
                      <a:lnTo>
                        <a:pt x="118" y="127"/>
                      </a:lnTo>
                      <a:lnTo>
                        <a:pt x="111" y="71"/>
                      </a:lnTo>
                      <a:lnTo>
                        <a:pt x="55" y="71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1C1C1"/>
                    </a:gs>
                    <a:gs pos="100000">
                      <a:srgbClr val="A7A7A7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69696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5" name="Freeform 256"/>
                <p:cNvSpPr>
                  <a:spLocks/>
                </p:cNvSpPr>
                <p:nvPr/>
              </p:nvSpPr>
              <p:spPr bwMode="auto">
                <a:xfrm>
                  <a:off x="3638" y="1437"/>
                  <a:ext cx="69" cy="38"/>
                </a:xfrm>
                <a:custGeom>
                  <a:avLst/>
                  <a:gdLst>
                    <a:gd name="T0" fmla="*/ 0 w 150"/>
                    <a:gd name="T1" fmla="*/ 0 h 79"/>
                    <a:gd name="T2" fmla="*/ 0 w 150"/>
                    <a:gd name="T3" fmla="*/ 0 h 79"/>
                    <a:gd name="T4" fmla="*/ 0 w 150"/>
                    <a:gd name="T5" fmla="*/ 0 h 7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50" h="79">
                      <a:moveTo>
                        <a:pt x="0" y="63"/>
                      </a:moveTo>
                      <a:lnTo>
                        <a:pt x="71" y="79"/>
                      </a:lnTo>
                      <a:lnTo>
                        <a:pt x="150" y="0"/>
                      </a:lnTo>
                    </a:path>
                  </a:pathLst>
                </a:custGeom>
                <a:noFill/>
                <a:ln w="38100" cmpd="sng">
                  <a:solidFill>
                    <a:srgbClr val="C7C7C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6" name="Freeform 257"/>
                <p:cNvSpPr>
                  <a:spLocks/>
                </p:cNvSpPr>
                <p:nvPr/>
              </p:nvSpPr>
              <p:spPr bwMode="auto">
                <a:xfrm>
                  <a:off x="2873" y="1804"/>
                  <a:ext cx="758" cy="396"/>
                </a:xfrm>
                <a:custGeom>
                  <a:avLst/>
                  <a:gdLst>
                    <a:gd name="T0" fmla="*/ 0 w 1657"/>
                    <a:gd name="T1" fmla="*/ 0 h 836"/>
                    <a:gd name="T2" fmla="*/ 0 w 1657"/>
                    <a:gd name="T3" fmla="*/ 0 h 836"/>
                    <a:gd name="T4" fmla="*/ 0 w 1657"/>
                    <a:gd name="T5" fmla="*/ 0 h 836"/>
                    <a:gd name="T6" fmla="*/ 0 w 1657"/>
                    <a:gd name="T7" fmla="*/ 0 h 836"/>
                    <a:gd name="T8" fmla="*/ 0 w 1657"/>
                    <a:gd name="T9" fmla="*/ 0 h 836"/>
                    <a:gd name="T10" fmla="*/ 0 w 1657"/>
                    <a:gd name="T11" fmla="*/ 0 h 836"/>
                    <a:gd name="T12" fmla="*/ 0 w 1657"/>
                    <a:gd name="T13" fmla="*/ 0 h 836"/>
                    <a:gd name="T14" fmla="*/ 0 w 1657"/>
                    <a:gd name="T15" fmla="*/ 0 h 836"/>
                    <a:gd name="T16" fmla="*/ 0 w 1657"/>
                    <a:gd name="T17" fmla="*/ 0 h 836"/>
                    <a:gd name="T18" fmla="*/ 0 w 1657"/>
                    <a:gd name="T19" fmla="*/ 0 h 836"/>
                    <a:gd name="T20" fmla="*/ 0 w 1657"/>
                    <a:gd name="T21" fmla="*/ 0 h 8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57" h="836">
                      <a:moveTo>
                        <a:pt x="1657" y="0"/>
                      </a:moveTo>
                      <a:lnTo>
                        <a:pt x="1602" y="102"/>
                      </a:lnTo>
                      <a:lnTo>
                        <a:pt x="1397" y="284"/>
                      </a:lnTo>
                      <a:lnTo>
                        <a:pt x="1208" y="394"/>
                      </a:lnTo>
                      <a:lnTo>
                        <a:pt x="1081" y="433"/>
                      </a:lnTo>
                      <a:lnTo>
                        <a:pt x="860" y="568"/>
                      </a:lnTo>
                      <a:lnTo>
                        <a:pt x="639" y="647"/>
                      </a:lnTo>
                      <a:lnTo>
                        <a:pt x="450" y="718"/>
                      </a:lnTo>
                      <a:lnTo>
                        <a:pt x="300" y="781"/>
                      </a:lnTo>
                      <a:lnTo>
                        <a:pt x="166" y="781"/>
                      </a:lnTo>
                      <a:lnTo>
                        <a:pt x="0" y="836"/>
                      </a:lnTo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7" name="Freeform 258"/>
                <p:cNvSpPr>
                  <a:spLocks/>
                </p:cNvSpPr>
                <p:nvPr/>
              </p:nvSpPr>
              <p:spPr bwMode="auto">
                <a:xfrm>
                  <a:off x="2513" y="1493"/>
                  <a:ext cx="242" cy="550"/>
                </a:xfrm>
                <a:custGeom>
                  <a:avLst/>
                  <a:gdLst>
                    <a:gd name="T0" fmla="*/ 0 w 529"/>
                    <a:gd name="T1" fmla="*/ 0 h 1160"/>
                    <a:gd name="T2" fmla="*/ 0 w 529"/>
                    <a:gd name="T3" fmla="*/ 0 h 1160"/>
                    <a:gd name="T4" fmla="*/ 0 w 529"/>
                    <a:gd name="T5" fmla="*/ 0 h 1160"/>
                    <a:gd name="T6" fmla="*/ 0 w 529"/>
                    <a:gd name="T7" fmla="*/ 0 h 1160"/>
                    <a:gd name="T8" fmla="*/ 0 w 529"/>
                    <a:gd name="T9" fmla="*/ 0 h 1160"/>
                    <a:gd name="T10" fmla="*/ 0 w 529"/>
                    <a:gd name="T11" fmla="*/ 0 h 1160"/>
                    <a:gd name="T12" fmla="*/ 0 w 529"/>
                    <a:gd name="T13" fmla="*/ 0 h 1160"/>
                    <a:gd name="T14" fmla="*/ 0 w 529"/>
                    <a:gd name="T15" fmla="*/ 0 h 1160"/>
                    <a:gd name="T16" fmla="*/ 0 w 529"/>
                    <a:gd name="T17" fmla="*/ 0 h 1160"/>
                    <a:gd name="T18" fmla="*/ 0 w 529"/>
                    <a:gd name="T19" fmla="*/ 0 h 1160"/>
                    <a:gd name="T20" fmla="*/ 0 w 529"/>
                    <a:gd name="T21" fmla="*/ 0 h 1160"/>
                    <a:gd name="T22" fmla="*/ 0 w 529"/>
                    <a:gd name="T23" fmla="*/ 0 h 1160"/>
                    <a:gd name="T24" fmla="*/ 0 w 529"/>
                    <a:gd name="T25" fmla="*/ 0 h 116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529" h="1160">
                      <a:moveTo>
                        <a:pt x="0" y="0"/>
                      </a:moveTo>
                      <a:lnTo>
                        <a:pt x="8" y="126"/>
                      </a:lnTo>
                      <a:lnTo>
                        <a:pt x="24" y="236"/>
                      </a:lnTo>
                      <a:lnTo>
                        <a:pt x="48" y="323"/>
                      </a:lnTo>
                      <a:lnTo>
                        <a:pt x="111" y="497"/>
                      </a:lnTo>
                      <a:lnTo>
                        <a:pt x="190" y="655"/>
                      </a:lnTo>
                      <a:lnTo>
                        <a:pt x="245" y="781"/>
                      </a:lnTo>
                      <a:lnTo>
                        <a:pt x="284" y="860"/>
                      </a:lnTo>
                      <a:lnTo>
                        <a:pt x="340" y="939"/>
                      </a:lnTo>
                      <a:lnTo>
                        <a:pt x="363" y="986"/>
                      </a:lnTo>
                      <a:lnTo>
                        <a:pt x="418" y="1025"/>
                      </a:lnTo>
                      <a:lnTo>
                        <a:pt x="482" y="1120"/>
                      </a:lnTo>
                      <a:lnTo>
                        <a:pt x="529" y="1160"/>
                      </a:lnTo>
                    </a:path>
                  </a:pathLst>
                </a:custGeom>
                <a:noFill/>
                <a:ln w="9525">
                  <a:solidFill>
                    <a:srgbClr val="65656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8" name="Freeform 259"/>
                <p:cNvSpPr>
                  <a:spLocks/>
                </p:cNvSpPr>
                <p:nvPr/>
              </p:nvSpPr>
              <p:spPr bwMode="auto">
                <a:xfrm>
                  <a:off x="2826" y="1539"/>
                  <a:ext cx="134" cy="62"/>
                </a:xfrm>
                <a:custGeom>
                  <a:avLst/>
                  <a:gdLst>
                    <a:gd name="T0" fmla="*/ 0 w 292"/>
                    <a:gd name="T1" fmla="*/ 0 h 126"/>
                    <a:gd name="T2" fmla="*/ 0 w 292"/>
                    <a:gd name="T3" fmla="*/ 0 h 126"/>
                    <a:gd name="T4" fmla="*/ 0 w 292"/>
                    <a:gd name="T5" fmla="*/ 0 h 126"/>
                    <a:gd name="T6" fmla="*/ 0 w 292"/>
                    <a:gd name="T7" fmla="*/ 0 h 126"/>
                    <a:gd name="T8" fmla="*/ 0 w 292"/>
                    <a:gd name="T9" fmla="*/ 0 h 126"/>
                    <a:gd name="T10" fmla="*/ 0 w 292"/>
                    <a:gd name="T11" fmla="*/ 0 h 126"/>
                    <a:gd name="T12" fmla="*/ 0 w 292"/>
                    <a:gd name="T13" fmla="*/ 0 h 12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92" h="126">
                      <a:moveTo>
                        <a:pt x="79" y="0"/>
                      </a:moveTo>
                      <a:lnTo>
                        <a:pt x="0" y="87"/>
                      </a:lnTo>
                      <a:lnTo>
                        <a:pt x="102" y="111"/>
                      </a:lnTo>
                      <a:lnTo>
                        <a:pt x="173" y="126"/>
                      </a:lnTo>
                      <a:lnTo>
                        <a:pt x="244" y="95"/>
                      </a:lnTo>
                      <a:lnTo>
                        <a:pt x="292" y="24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03030"/>
                    </a:gs>
                    <a:gs pos="100000">
                      <a:srgbClr val="676767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9" name="Freeform 260"/>
                <p:cNvSpPr>
                  <a:spLocks/>
                </p:cNvSpPr>
                <p:nvPr/>
              </p:nvSpPr>
              <p:spPr bwMode="auto">
                <a:xfrm>
                  <a:off x="2964" y="995"/>
                  <a:ext cx="357" cy="105"/>
                </a:xfrm>
                <a:custGeom>
                  <a:avLst/>
                  <a:gdLst>
                    <a:gd name="T0" fmla="*/ 0 w 781"/>
                    <a:gd name="T1" fmla="*/ 0 h 221"/>
                    <a:gd name="T2" fmla="*/ 0 w 781"/>
                    <a:gd name="T3" fmla="*/ 0 h 221"/>
                    <a:gd name="T4" fmla="*/ 0 w 781"/>
                    <a:gd name="T5" fmla="*/ 0 h 221"/>
                    <a:gd name="T6" fmla="*/ 0 w 781"/>
                    <a:gd name="T7" fmla="*/ 0 h 221"/>
                    <a:gd name="T8" fmla="*/ 0 w 781"/>
                    <a:gd name="T9" fmla="*/ 0 h 221"/>
                    <a:gd name="T10" fmla="*/ 0 w 781"/>
                    <a:gd name="T11" fmla="*/ 0 h 221"/>
                    <a:gd name="T12" fmla="*/ 0 w 781"/>
                    <a:gd name="T13" fmla="*/ 0 h 221"/>
                    <a:gd name="T14" fmla="*/ 0 w 781"/>
                    <a:gd name="T15" fmla="*/ 0 h 221"/>
                    <a:gd name="T16" fmla="*/ 0 w 781"/>
                    <a:gd name="T17" fmla="*/ 0 h 221"/>
                    <a:gd name="T18" fmla="*/ 0 w 781"/>
                    <a:gd name="T19" fmla="*/ 0 h 221"/>
                    <a:gd name="T20" fmla="*/ 0 w 781"/>
                    <a:gd name="T21" fmla="*/ 0 h 221"/>
                    <a:gd name="T22" fmla="*/ 0 w 781"/>
                    <a:gd name="T23" fmla="*/ 0 h 221"/>
                    <a:gd name="T24" fmla="*/ 0 w 781"/>
                    <a:gd name="T25" fmla="*/ 0 h 221"/>
                    <a:gd name="T26" fmla="*/ 0 w 781"/>
                    <a:gd name="T27" fmla="*/ 0 h 221"/>
                    <a:gd name="T28" fmla="*/ 0 w 781"/>
                    <a:gd name="T29" fmla="*/ 0 h 221"/>
                    <a:gd name="T30" fmla="*/ 0 w 781"/>
                    <a:gd name="T31" fmla="*/ 0 h 221"/>
                    <a:gd name="T32" fmla="*/ 0 w 781"/>
                    <a:gd name="T33" fmla="*/ 0 h 221"/>
                    <a:gd name="T34" fmla="*/ 0 w 781"/>
                    <a:gd name="T35" fmla="*/ 0 h 22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781" h="221">
                      <a:moveTo>
                        <a:pt x="0" y="150"/>
                      </a:moveTo>
                      <a:lnTo>
                        <a:pt x="71" y="95"/>
                      </a:lnTo>
                      <a:lnTo>
                        <a:pt x="126" y="79"/>
                      </a:lnTo>
                      <a:lnTo>
                        <a:pt x="355" y="39"/>
                      </a:lnTo>
                      <a:lnTo>
                        <a:pt x="434" y="32"/>
                      </a:lnTo>
                      <a:lnTo>
                        <a:pt x="528" y="24"/>
                      </a:lnTo>
                      <a:lnTo>
                        <a:pt x="568" y="0"/>
                      </a:lnTo>
                      <a:lnTo>
                        <a:pt x="686" y="103"/>
                      </a:lnTo>
                      <a:lnTo>
                        <a:pt x="749" y="142"/>
                      </a:lnTo>
                      <a:lnTo>
                        <a:pt x="781" y="221"/>
                      </a:lnTo>
                      <a:lnTo>
                        <a:pt x="662" y="166"/>
                      </a:lnTo>
                      <a:lnTo>
                        <a:pt x="623" y="126"/>
                      </a:lnTo>
                      <a:lnTo>
                        <a:pt x="505" y="118"/>
                      </a:lnTo>
                      <a:lnTo>
                        <a:pt x="402" y="103"/>
                      </a:lnTo>
                      <a:lnTo>
                        <a:pt x="221" y="142"/>
                      </a:lnTo>
                      <a:lnTo>
                        <a:pt x="118" y="158"/>
                      </a:lnTo>
                      <a:lnTo>
                        <a:pt x="86" y="197"/>
                      </a:lnTo>
                      <a:lnTo>
                        <a:pt x="0" y="15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F3F3F"/>
                    </a:gs>
                    <a:gs pos="100000">
                      <a:srgbClr val="898989"/>
                    </a:gs>
                  </a:gsLst>
                  <a:lin ang="0" scaled="1"/>
                </a:gradFill>
                <a:ln w="9525">
                  <a:solidFill>
                    <a:srgbClr val="77777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0" name="Line 261"/>
                <p:cNvSpPr>
                  <a:spLocks noChangeShapeType="1"/>
                </p:cNvSpPr>
                <p:nvPr/>
              </p:nvSpPr>
              <p:spPr bwMode="auto">
                <a:xfrm rot="10764179">
                  <a:off x="3031" y="1111"/>
                  <a:ext cx="15" cy="44"/>
                </a:xfrm>
                <a:prstGeom prst="line">
                  <a:avLst/>
                </a:prstGeom>
                <a:noFill/>
                <a:ln w="57150">
                  <a:solidFill>
                    <a:srgbClr val="77777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1" name="Freeform 262"/>
                <p:cNvSpPr>
                  <a:spLocks/>
                </p:cNvSpPr>
                <p:nvPr/>
              </p:nvSpPr>
              <p:spPr bwMode="auto">
                <a:xfrm>
                  <a:off x="3112" y="1088"/>
                  <a:ext cx="29" cy="59"/>
                </a:xfrm>
                <a:custGeom>
                  <a:avLst/>
                  <a:gdLst>
                    <a:gd name="T0" fmla="*/ 0 w 63"/>
                    <a:gd name="T1" fmla="*/ 0 h 127"/>
                    <a:gd name="T2" fmla="*/ 0 w 63"/>
                    <a:gd name="T3" fmla="*/ 0 h 127"/>
                    <a:gd name="T4" fmla="*/ 0 w 63"/>
                    <a:gd name="T5" fmla="*/ 0 h 12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63" h="127">
                      <a:moveTo>
                        <a:pt x="63" y="0"/>
                      </a:moveTo>
                      <a:lnTo>
                        <a:pt x="0" y="103"/>
                      </a:lnTo>
                      <a:lnTo>
                        <a:pt x="63" y="127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2" name="Freeform 263"/>
                <p:cNvSpPr>
                  <a:spLocks/>
                </p:cNvSpPr>
                <p:nvPr/>
              </p:nvSpPr>
              <p:spPr bwMode="auto">
                <a:xfrm>
                  <a:off x="2974" y="1083"/>
                  <a:ext cx="59" cy="34"/>
                </a:xfrm>
                <a:custGeom>
                  <a:avLst/>
                  <a:gdLst>
                    <a:gd name="T0" fmla="*/ 0 w 127"/>
                    <a:gd name="T1" fmla="*/ 0 h 71"/>
                    <a:gd name="T2" fmla="*/ 0 w 127"/>
                    <a:gd name="T3" fmla="*/ 0 h 71"/>
                    <a:gd name="T4" fmla="*/ 0 w 127"/>
                    <a:gd name="T5" fmla="*/ 0 h 71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27" h="71">
                      <a:moveTo>
                        <a:pt x="0" y="0"/>
                      </a:moveTo>
                      <a:lnTo>
                        <a:pt x="55" y="47"/>
                      </a:lnTo>
                      <a:lnTo>
                        <a:pt x="127" y="71"/>
                      </a:lnTo>
                    </a:path>
                  </a:pathLst>
                </a:custGeom>
                <a:noFill/>
                <a:ln w="9525">
                  <a:solidFill>
                    <a:srgbClr val="67676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3" name="Freeform 264"/>
                <p:cNvSpPr>
                  <a:spLocks/>
                </p:cNvSpPr>
                <p:nvPr/>
              </p:nvSpPr>
              <p:spPr bwMode="auto">
                <a:xfrm>
                  <a:off x="3540" y="552"/>
                  <a:ext cx="156" cy="266"/>
                </a:xfrm>
                <a:custGeom>
                  <a:avLst/>
                  <a:gdLst>
                    <a:gd name="T0" fmla="*/ 0 w 339"/>
                    <a:gd name="T1" fmla="*/ 0 h 560"/>
                    <a:gd name="T2" fmla="*/ 0 w 339"/>
                    <a:gd name="T3" fmla="*/ 0 h 560"/>
                    <a:gd name="T4" fmla="*/ 0 w 339"/>
                    <a:gd name="T5" fmla="*/ 0 h 560"/>
                    <a:gd name="T6" fmla="*/ 0 w 339"/>
                    <a:gd name="T7" fmla="*/ 0 h 560"/>
                    <a:gd name="T8" fmla="*/ 0 w 339"/>
                    <a:gd name="T9" fmla="*/ 0 h 560"/>
                    <a:gd name="T10" fmla="*/ 0 w 339"/>
                    <a:gd name="T11" fmla="*/ 0 h 560"/>
                    <a:gd name="T12" fmla="*/ 0 w 339"/>
                    <a:gd name="T13" fmla="*/ 0 h 560"/>
                    <a:gd name="T14" fmla="*/ 0 w 339"/>
                    <a:gd name="T15" fmla="*/ 0 h 560"/>
                    <a:gd name="T16" fmla="*/ 0 w 339"/>
                    <a:gd name="T17" fmla="*/ 0 h 560"/>
                    <a:gd name="T18" fmla="*/ 0 w 339"/>
                    <a:gd name="T19" fmla="*/ 0 h 560"/>
                    <a:gd name="T20" fmla="*/ 0 w 339"/>
                    <a:gd name="T21" fmla="*/ 0 h 560"/>
                    <a:gd name="T22" fmla="*/ 0 w 339"/>
                    <a:gd name="T23" fmla="*/ 0 h 560"/>
                    <a:gd name="T24" fmla="*/ 0 w 339"/>
                    <a:gd name="T25" fmla="*/ 0 h 56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39" h="560">
                      <a:moveTo>
                        <a:pt x="71" y="79"/>
                      </a:moveTo>
                      <a:lnTo>
                        <a:pt x="8" y="79"/>
                      </a:lnTo>
                      <a:lnTo>
                        <a:pt x="0" y="158"/>
                      </a:lnTo>
                      <a:lnTo>
                        <a:pt x="134" y="292"/>
                      </a:lnTo>
                      <a:lnTo>
                        <a:pt x="158" y="347"/>
                      </a:lnTo>
                      <a:lnTo>
                        <a:pt x="189" y="426"/>
                      </a:lnTo>
                      <a:lnTo>
                        <a:pt x="253" y="458"/>
                      </a:lnTo>
                      <a:lnTo>
                        <a:pt x="237" y="521"/>
                      </a:lnTo>
                      <a:lnTo>
                        <a:pt x="339" y="560"/>
                      </a:lnTo>
                      <a:lnTo>
                        <a:pt x="339" y="442"/>
                      </a:lnTo>
                      <a:lnTo>
                        <a:pt x="308" y="253"/>
                      </a:lnTo>
                      <a:lnTo>
                        <a:pt x="205" y="111"/>
                      </a:lnTo>
                      <a:lnTo>
                        <a:pt x="71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C0C0C0"/>
                    </a:gs>
                    <a:gs pos="100000">
                      <a:srgbClr val="979797"/>
                    </a:gs>
                  </a:gsLst>
                  <a:path path="rect">
                    <a:fillToRect l="100000" b="100000"/>
                  </a:path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4" name="Freeform 265"/>
                <p:cNvSpPr>
                  <a:spLocks/>
                </p:cNvSpPr>
                <p:nvPr/>
              </p:nvSpPr>
              <p:spPr bwMode="auto">
                <a:xfrm>
                  <a:off x="2456" y="1233"/>
                  <a:ext cx="32" cy="88"/>
                </a:xfrm>
                <a:custGeom>
                  <a:avLst/>
                  <a:gdLst>
                    <a:gd name="T0" fmla="*/ 0 w 71"/>
                    <a:gd name="T1" fmla="*/ 0 h 182"/>
                    <a:gd name="T2" fmla="*/ 0 w 71"/>
                    <a:gd name="T3" fmla="*/ 0 h 182"/>
                    <a:gd name="T4" fmla="*/ 0 w 71"/>
                    <a:gd name="T5" fmla="*/ 0 h 18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71" h="182">
                      <a:moveTo>
                        <a:pt x="0" y="0"/>
                      </a:moveTo>
                      <a:lnTo>
                        <a:pt x="55" y="119"/>
                      </a:lnTo>
                      <a:lnTo>
                        <a:pt x="71" y="18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5" name="Freeform 266"/>
                <p:cNvSpPr>
                  <a:spLocks/>
                </p:cNvSpPr>
                <p:nvPr/>
              </p:nvSpPr>
              <p:spPr bwMode="auto">
                <a:xfrm rot="-521012">
                  <a:off x="2607" y="1184"/>
                  <a:ext cx="198" cy="42"/>
                </a:xfrm>
                <a:custGeom>
                  <a:avLst/>
                  <a:gdLst>
                    <a:gd name="T0" fmla="*/ 0 w 434"/>
                    <a:gd name="T1" fmla="*/ 0 h 87"/>
                    <a:gd name="T2" fmla="*/ 0 w 434"/>
                    <a:gd name="T3" fmla="*/ 0 h 87"/>
                    <a:gd name="T4" fmla="*/ 0 w 434"/>
                    <a:gd name="T5" fmla="*/ 0 h 87"/>
                    <a:gd name="T6" fmla="*/ 0 w 434"/>
                    <a:gd name="T7" fmla="*/ 0 h 87"/>
                    <a:gd name="T8" fmla="*/ 0 w 434"/>
                    <a:gd name="T9" fmla="*/ 0 h 87"/>
                    <a:gd name="T10" fmla="*/ 0 w 434"/>
                    <a:gd name="T11" fmla="*/ 0 h 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34" h="87">
                      <a:moveTo>
                        <a:pt x="0" y="0"/>
                      </a:moveTo>
                      <a:lnTo>
                        <a:pt x="111" y="47"/>
                      </a:lnTo>
                      <a:lnTo>
                        <a:pt x="190" y="71"/>
                      </a:lnTo>
                      <a:lnTo>
                        <a:pt x="284" y="87"/>
                      </a:lnTo>
                      <a:lnTo>
                        <a:pt x="348" y="79"/>
                      </a:lnTo>
                      <a:lnTo>
                        <a:pt x="434" y="31"/>
                      </a:lnTo>
                    </a:path>
                  </a:pathLst>
                </a:custGeom>
                <a:noFill/>
                <a:ln w="38100" cmpd="sng">
                  <a:solidFill>
                    <a:srgbClr val="77777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6" name="Freeform 267"/>
                <p:cNvSpPr>
                  <a:spLocks/>
                </p:cNvSpPr>
                <p:nvPr/>
              </p:nvSpPr>
              <p:spPr bwMode="auto">
                <a:xfrm>
                  <a:off x="2412" y="1102"/>
                  <a:ext cx="61" cy="129"/>
                </a:xfrm>
                <a:custGeom>
                  <a:avLst/>
                  <a:gdLst>
                    <a:gd name="T0" fmla="*/ 0 w 111"/>
                    <a:gd name="T1" fmla="*/ 0 h 197"/>
                    <a:gd name="T2" fmla="*/ 1 w 111"/>
                    <a:gd name="T3" fmla="*/ 1 h 197"/>
                    <a:gd name="T4" fmla="*/ 1 w 111"/>
                    <a:gd name="T5" fmla="*/ 1 h 197"/>
                    <a:gd name="T6" fmla="*/ 1 w 111"/>
                    <a:gd name="T7" fmla="*/ 1 h 19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11" h="197">
                      <a:moveTo>
                        <a:pt x="0" y="0"/>
                      </a:moveTo>
                      <a:lnTo>
                        <a:pt x="48" y="79"/>
                      </a:lnTo>
                      <a:lnTo>
                        <a:pt x="63" y="134"/>
                      </a:lnTo>
                      <a:lnTo>
                        <a:pt x="111" y="197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7" name="Freeform 268"/>
                <p:cNvSpPr>
                  <a:spLocks/>
                </p:cNvSpPr>
                <p:nvPr/>
              </p:nvSpPr>
              <p:spPr bwMode="auto">
                <a:xfrm>
                  <a:off x="2405" y="1203"/>
                  <a:ext cx="112" cy="277"/>
                </a:xfrm>
                <a:custGeom>
                  <a:avLst/>
                  <a:gdLst>
                    <a:gd name="T0" fmla="*/ 2 w 140"/>
                    <a:gd name="T1" fmla="*/ 2 h 350"/>
                    <a:gd name="T2" fmla="*/ 2 w 140"/>
                    <a:gd name="T3" fmla="*/ 2 h 350"/>
                    <a:gd name="T4" fmla="*/ 2 w 140"/>
                    <a:gd name="T5" fmla="*/ 2 h 350"/>
                    <a:gd name="T6" fmla="*/ 2 w 140"/>
                    <a:gd name="T7" fmla="*/ 0 h 350"/>
                    <a:gd name="T8" fmla="*/ 2 w 140"/>
                    <a:gd name="T9" fmla="*/ 2 h 350"/>
                    <a:gd name="T10" fmla="*/ 2 w 140"/>
                    <a:gd name="T11" fmla="*/ 2 h 350"/>
                    <a:gd name="T12" fmla="*/ 0 w 140"/>
                    <a:gd name="T13" fmla="*/ 2 h 350"/>
                    <a:gd name="T14" fmla="*/ 2 w 140"/>
                    <a:gd name="T15" fmla="*/ 2 h 350"/>
                    <a:gd name="T16" fmla="*/ 2 w 140"/>
                    <a:gd name="T17" fmla="*/ 2 h 350"/>
                    <a:gd name="T18" fmla="*/ 2 w 140"/>
                    <a:gd name="T19" fmla="*/ 2 h 350"/>
                    <a:gd name="T20" fmla="*/ 2 w 140"/>
                    <a:gd name="T21" fmla="*/ 2 h 350"/>
                    <a:gd name="T22" fmla="*/ 2 w 140"/>
                    <a:gd name="T23" fmla="*/ 2 h 350"/>
                    <a:gd name="T24" fmla="*/ 2 w 140"/>
                    <a:gd name="T25" fmla="*/ 2 h 350"/>
                    <a:gd name="T26" fmla="*/ 2 w 140"/>
                    <a:gd name="T27" fmla="*/ 2 h 350"/>
                    <a:gd name="T28" fmla="*/ 2 w 140"/>
                    <a:gd name="T29" fmla="*/ 2 h 350"/>
                    <a:gd name="T30" fmla="*/ 2 w 140"/>
                    <a:gd name="T31" fmla="*/ 2 h 350"/>
                    <a:gd name="T32" fmla="*/ 2 w 140"/>
                    <a:gd name="T33" fmla="*/ 2 h 350"/>
                    <a:gd name="T34" fmla="*/ 2 w 140"/>
                    <a:gd name="T35" fmla="*/ 2 h 350"/>
                    <a:gd name="T36" fmla="*/ 2 w 140"/>
                    <a:gd name="T37" fmla="*/ 2 h 350"/>
                    <a:gd name="T38" fmla="*/ 2 w 140"/>
                    <a:gd name="T39" fmla="*/ 2 h 35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40" h="350">
                      <a:moveTo>
                        <a:pt x="92" y="22"/>
                      </a:moveTo>
                      <a:lnTo>
                        <a:pt x="72" y="10"/>
                      </a:lnTo>
                      <a:lnTo>
                        <a:pt x="54" y="10"/>
                      </a:lnTo>
                      <a:lnTo>
                        <a:pt x="30" y="0"/>
                      </a:lnTo>
                      <a:lnTo>
                        <a:pt x="10" y="22"/>
                      </a:lnTo>
                      <a:lnTo>
                        <a:pt x="2" y="36"/>
                      </a:lnTo>
                      <a:lnTo>
                        <a:pt x="0" y="74"/>
                      </a:lnTo>
                      <a:lnTo>
                        <a:pt x="16" y="118"/>
                      </a:lnTo>
                      <a:lnTo>
                        <a:pt x="26" y="186"/>
                      </a:lnTo>
                      <a:lnTo>
                        <a:pt x="46" y="234"/>
                      </a:lnTo>
                      <a:lnTo>
                        <a:pt x="70" y="260"/>
                      </a:lnTo>
                      <a:lnTo>
                        <a:pt x="94" y="318"/>
                      </a:lnTo>
                      <a:lnTo>
                        <a:pt x="120" y="344"/>
                      </a:lnTo>
                      <a:lnTo>
                        <a:pt x="138" y="350"/>
                      </a:lnTo>
                      <a:lnTo>
                        <a:pt x="140" y="302"/>
                      </a:lnTo>
                      <a:lnTo>
                        <a:pt x="134" y="234"/>
                      </a:lnTo>
                      <a:lnTo>
                        <a:pt x="108" y="166"/>
                      </a:lnTo>
                      <a:lnTo>
                        <a:pt x="110" y="128"/>
                      </a:lnTo>
                      <a:lnTo>
                        <a:pt x="106" y="72"/>
                      </a:lnTo>
                      <a:lnTo>
                        <a:pt x="92" y="2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27272"/>
                    </a:gs>
                    <a:gs pos="100000">
                      <a:srgbClr val="36363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69696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8" name="Freeform 269"/>
                <p:cNvSpPr>
                  <a:spLocks/>
                </p:cNvSpPr>
                <p:nvPr/>
              </p:nvSpPr>
              <p:spPr bwMode="auto">
                <a:xfrm>
                  <a:off x="3055" y="1068"/>
                  <a:ext cx="102" cy="88"/>
                </a:xfrm>
                <a:custGeom>
                  <a:avLst/>
                  <a:gdLst>
                    <a:gd name="T0" fmla="*/ 54 w 104"/>
                    <a:gd name="T1" fmla="*/ 0 h 114"/>
                    <a:gd name="T2" fmla="*/ 0 w 104"/>
                    <a:gd name="T3" fmla="*/ 2 h 114"/>
                    <a:gd name="T4" fmla="*/ 26 w 104"/>
                    <a:gd name="T5" fmla="*/ 2 h 114"/>
                    <a:gd name="T6" fmla="*/ 50 w 104"/>
                    <a:gd name="T7" fmla="*/ 2 h 114"/>
                    <a:gd name="T8" fmla="*/ 62 w 104"/>
                    <a:gd name="T9" fmla="*/ 2 h 114"/>
                    <a:gd name="T10" fmla="*/ 50 w 104"/>
                    <a:gd name="T11" fmla="*/ 2 h 114"/>
                    <a:gd name="T12" fmla="*/ 36 w 104"/>
                    <a:gd name="T13" fmla="*/ 2 h 114"/>
                    <a:gd name="T14" fmla="*/ 53 w 104"/>
                    <a:gd name="T15" fmla="*/ 2 h 114"/>
                    <a:gd name="T16" fmla="*/ 63 w 104"/>
                    <a:gd name="T17" fmla="*/ 2 h 114"/>
                    <a:gd name="T18" fmla="*/ 54 w 104"/>
                    <a:gd name="T19" fmla="*/ 0 h 1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04" h="114">
                      <a:moveTo>
                        <a:pt x="86" y="0"/>
                      </a:moveTo>
                      <a:lnTo>
                        <a:pt x="0" y="48"/>
                      </a:lnTo>
                      <a:lnTo>
                        <a:pt x="26" y="94"/>
                      </a:lnTo>
                      <a:lnTo>
                        <a:pt x="78" y="114"/>
                      </a:lnTo>
                      <a:lnTo>
                        <a:pt x="102" y="108"/>
                      </a:lnTo>
                      <a:lnTo>
                        <a:pt x="78" y="88"/>
                      </a:lnTo>
                      <a:lnTo>
                        <a:pt x="64" y="80"/>
                      </a:lnTo>
                      <a:lnTo>
                        <a:pt x="84" y="50"/>
                      </a:lnTo>
                      <a:lnTo>
                        <a:pt x="104" y="16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69696"/>
                    </a:gs>
                    <a:gs pos="100000">
                      <a:srgbClr val="6A6A6A"/>
                    </a:gs>
                  </a:gsLst>
                  <a:path path="rect">
                    <a:fillToRect l="100000" b="100000"/>
                  </a:path>
                </a:gradFill>
                <a:ln w="9525">
                  <a:solidFill>
                    <a:srgbClr val="77777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9" name="Freeform 270"/>
                <p:cNvSpPr>
                  <a:spLocks/>
                </p:cNvSpPr>
                <p:nvPr/>
              </p:nvSpPr>
              <p:spPr bwMode="auto">
                <a:xfrm>
                  <a:off x="3162" y="1068"/>
                  <a:ext cx="107" cy="95"/>
                </a:xfrm>
                <a:custGeom>
                  <a:avLst/>
                  <a:gdLst>
                    <a:gd name="T0" fmla="*/ 1 w 152"/>
                    <a:gd name="T1" fmla="*/ 0 h 104"/>
                    <a:gd name="T2" fmla="*/ 0 w 152"/>
                    <a:gd name="T3" fmla="*/ 5 h 104"/>
                    <a:gd name="T4" fmla="*/ 1 w 152"/>
                    <a:gd name="T5" fmla="*/ 5 h 104"/>
                    <a:gd name="T6" fmla="*/ 1 w 152"/>
                    <a:gd name="T7" fmla="*/ 8 h 104"/>
                    <a:gd name="T8" fmla="*/ 1 w 152"/>
                    <a:gd name="T9" fmla="*/ 8 h 104"/>
                    <a:gd name="T10" fmla="*/ 1 w 152"/>
                    <a:gd name="T11" fmla="*/ 8 h 104"/>
                    <a:gd name="T12" fmla="*/ 1 w 152"/>
                    <a:gd name="T13" fmla="*/ 7 h 104"/>
                    <a:gd name="T14" fmla="*/ 1 w 152"/>
                    <a:gd name="T15" fmla="*/ 5 h 104"/>
                    <a:gd name="T16" fmla="*/ 1 w 152"/>
                    <a:gd name="T17" fmla="*/ 5 h 104"/>
                    <a:gd name="T18" fmla="*/ 1 w 152"/>
                    <a:gd name="T19" fmla="*/ 4 h 104"/>
                    <a:gd name="T20" fmla="*/ 1 w 152"/>
                    <a:gd name="T21" fmla="*/ 0 h 104"/>
                    <a:gd name="T22" fmla="*/ 1 w 152"/>
                    <a:gd name="T23" fmla="*/ 5 h 10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52" h="104">
                      <a:moveTo>
                        <a:pt x="4" y="0"/>
                      </a:moveTo>
                      <a:lnTo>
                        <a:pt x="0" y="24"/>
                      </a:lnTo>
                      <a:lnTo>
                        <a:pt x="6" y="60"/>
                      </a:lnTo>
                      <a:lnTo>
                        <a:pt x="38" y="96"/>
                      </a:lnTo>
                      <a:lnTo>
                        <a:pt x="62" y="100"/>
                      </a:lnTo>
                      <a:lnTo>
                        <a:pt x="98" y="104"/>
                      </a:lnTo>
                      <a:lnTo>
                        <a:pt x="132" y="88"/>
                      </a:lnTo>
                      <a:lnTo>
                        <a:pt x="152" y="56"/>
                      </a:lnTo>
                      <a:lnTo>
                        <a:pt x="104" y="34"/>
                      </a:lnTo>
                      <a:lnTo>
                        <a:pt x="64" y="4"/>
                      </a:lnTo>
                      <a:lnTo>
                        <a:pt x="30" y="0"/>
                      </a:lnTo>
                      <a:lnTo>
                        <a:pt x="4" y="12"/>
                      </a:lnTo>
                    </a:path>
                  </a:pathLst>
                </a:custGeom>
                <a:gradFill rotWithShape="0">
                  <a:gsLst>
                    <a:gs pos="0">
                      <a:srgbClr val="656565"/>
                    </a:gs>
                    <a:gs pos="100000">
                      <a:srgbClr val="282828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777777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0" name="Freeform 271"/>
                <p:cNvSpPr>
                  <a:spLocks/>
                </p:cNvSpPr>
                <p:nvPr/>
              </p:nvSpPr>
              <p:spPr bwMode="auto">
                <a:xfrm>
                  <a:off x="2572" y="1169"/>
                  <a:ext cx="78" cy="37"/>
                </a:xfrm>
                <a:custGeom>
                  <a:avLst/>
                  <a:gdLst>
                    <a:gd name="T0" fmla="*/ 0 w 98"/>
                    <a:gd name="T1" fmla="*/ 2 h 47"/>
                    <a:gd name="T2" fmla="*/ 2 w 98"/>
                    <a:gd name="T3" fmla="*/ 0 h 47"/>
                    <a:gd name="T4" fmla="*/ 2 w 98"/>
                    <a:gd name="T5" fmla="*/ 2 h 47"/>
                    <a:gd name="T6" fmla="*/ 2 w 98"/>
                    <a:gd name="T7" fmla="*/ 2 h 47"/>
                    <a:gd name="T8" fmla="*/ 2 w 98"/>
                    <a:gd name="T9" fmla="*/ 2 h 47"/>
                    <a:gd name="T10" fmla="*/ 2 w 98"/>
                    <a:gd name="T11" fmla="*/ 2 h 47"/>
                    <a:gd name="T12" fmla="*/ 2 w 98"/>
                    <a:gd name="T13" fmla="*/ 2 h 47"/>
                    <a:gd name="T14" fmla="*/ 0 w 98"/>
                    <a:gd name="T15" fmla="*/ 2 h 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98" h="47">
                      <a:moveTo>
                        <a:pt x="0" y="9"/>
                      </a:moveTo>
                      <a:lnTo>
                        <a:pt x="78" y="0"/>
                      </a:lnTo>
                      <a:lnTo>
                        <a:pt x="89" y="20"/>
                      </a:lnTo>
                      <a:lnTo>
                        <a:pt x="98" y="29"/>
                      </a:lnTo>
                      <a:lnTo>
                        <a:pt x="78" y="47"/>
                      </a:lnTo>
                      <a:lnTo>
                        <a:pt x="33" y="38"/>
                      </a:lnTo>
                      <a:lnTo>
                        <a:pt x="5" y="21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94949"/>
                    </a:gs>
                    <a:gs pos="100000">
                      <a:srgbClr val="7C7C7C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1" name="Freeform 272"/>
                <p:cNvSpPr>
                  <a:spLocks/>
                </p:cNvSpPr>
                <p:nvPr/>
              </p:nvSpPr>
              <p:spPr bwMode="auto">
                <a:xfrm>
                  <a:off x="2661" y="1142"/>
                  <a:ext cx="129" cy="55"/>
                </a:xfrm>
                <a:custGeom>
                  <a:avLst/>
                  <a:gdLst>
                    <a:gd name="T0" fmla="*/ 0 w 158"/>
                    <a:gd name="T1" fmla="*/ 1 h 75"/>
                    <a:gd name="T2" fmla="*/ 2 w 158"/>
                    <a:gd name="T3" fmla="*/ 1 h 75"/>
                    <a:gd name="T4" fmla="*/ 2 w 158"/>
                    <a:gd name="T5" fmla="*/ 1 h 75"/>
                    <a:gd name="T6" fmla="*/ 2 w 158"/>
                    <a:gd name="T7" fmla="*/ 1 h 75"/>
                    <a:gd name="T8" fmla="*/ 2 w 158"/>
                    <a:gd name="T9" fmla="*/ 1 h 75"/>
                    <a:gd name="T10" fmla="*/ 2 w 158"/>
                    <a:gd name="T11" fmla="*/ 1 h 75"/>
                    <a:gd name="T12" fmla="*/ 2 w 158"/>
                    <a:gd name="T13" fmla="*/ 1 h 75"/>
                    <a:gd name="T14" fmla="*/ 2 w 158"/>
                    <a:gd name="T15" fmla="*/ 0 h 75"/>
                    <a:gd name="T16" fmla="*/ 2 w 158"/>
                    <a:gd name="T17" fmla="*/ 1 h 75"/>
                    <a:gd name="T18" fmla="*/ 0 w 158"/>
                    <a:gd name="T19" fmla="*/ 1 h 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58" h="75">
                      <a:moveTo>
                        <a:pt x="0" y="28"/>
                      </a:moveTo>
                      <a:lnTo>
                        <a:pt x="21" y="58"/>
                      </a:lnTo>
                      <a:lnTo>
                        <a:pt x="57" y="75"/>
                      </a:lnTo>
                      <a:lnTo>
                        <a:pt x="111" y="69"/>
                      </a:lnTo>
                      <a:lnTo>
                        <a:pt x="146" y="55"/>
                      </a:lnTo>
                      <a:lnTo>
                        <a:pt x="158" y="39"/>
                      </a:lnTo>
                      <a:lnTo>
                        <a:pt x="120" y="12"/>
                      </a:lnTo>
                      <a:lnTo>
                        <a:pt x="81" y="0"/>
                      </a:lnTo>
                      <a:lnTo>
                        <a:pt x="36" y="1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45454"/>
                    </a:gs>
                    <a:gs pos="100000">
                      <a:srgbClr val="2E2E2E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rgbClr val="292929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2" name="Freeform 273"/>
                <p:cNvSpPr>
                  <a:spLocks/>
                </p:cNvSpPr>
                <p:nvPr/>
              </p:nvSpPr>
              <p:spPr bwMode="auto">
                <a:xfrm>
                  <a:off x="2566" y="1138"/>
                  <a:ext cx="60" cy="45"/>
                </a:xfrm>
                <a:custGeom>
                  <a:avLst/>
                  <a:gdLst>
                    <a:gd name="T0" fmla="*/ 2147483646 w 29"/>
                    <a:gd name="T1" fmla="*/ 0 h 55"/>
                    <a:gd name="T2" fmla="*/ 2147483646 w 29"/>
                    <a:gd name="T3" fmla="*/ 2 h 55"/>
                    <a:gd name="T4" fmla="*/ 0 w 29"/>
                    <a:gd name="T5" fmla="*/ 2 h 5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9" h="55">
                      <a:moveTo>
                        <a:pt x="29" y="0"/>
                      </a:moveTo>
                      <a:lnTo>
                        <a:pt x="18" y="30"/>
                      </a:lnTo>
                      <a:lnTo>
                        <a:pt x="0" y="55"/>
                      </a:lnTo>
                    </a:path>
                  </a:pathLst>
                </a:custGeom>
                <a:noFill/>
                <a:ln w="57150" cmpd="sng">
                  <a:solidFill>
                    <a:srgbClr val="65656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3" name="Oval 274"/>
                <p:cNvSpPr>
                  <a:spLocks noChangeArrowheads="1"/>
                </p:cNvSpPr>
                <p:nvPr/>
              </p:nvSpPr>
              <p:spPr bwMode="auto">
                <a:xfrm rot="-29527">
                  <a:off x="2699" y="1151"/>
                  <a:ext cx="31" cy="2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B8B8B8"/>
                    </a:gs>
                    <a:gs pos="100000">
                      <a:srgbClr val="575757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656565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74" name="Freeform 275"/>
                <p:cNvSpPr>
                  <a:spLocks/>
                </p:cNvSpPr>
                <p:nvPr/>
              </p:nvSpPr>
              <p:spPr bwMode="auto">
                <a:xfrm>
                  <a:off x="2451" y="646"/>
                  <a:ext cx="176" cy="574"/>
                </a:xfrm>
                <a:custGeom>
                  <a:avLst/>
                  <a:gdLst>
                    <a:gd name="T0" fmla="*/ 2 w 222"/>
                    <a:gd name="T1" fmla="*/ 2 h 732"/>
                    <a:gd name="T2" fmla="*/ 2 w 222"/>
                    <a:gd name="T3" fmla="*/ 0 h 732"/>
                    <a:gd name="T4" fmla="*/ 2 w 222"/>
                    <a:gd name="T5" fmla="*/ 2 h 732"/>
                    <a:gd name="T6" fmla="*/ 2 w 222"/>
                    <a:gd name="T7" fmla="*/ 2 h 732"/>
                    <a:gd name="T8" fmla="*/ 2 w 222"/>
                    <a:gd name="T9" fmla="*/ 2 h 732"/>
                    <a:gd name="T10" fmla="*/ 2 w 222"/>
                    <a:gd name="T11" fmla="*/ 2 h 732"/>
                    <a:gd name="T12" fmla="*/ 2 w 222"/>
                    <a:gd name="T13" fmla="*/ 2 h 732"/>
                    <a:gd name="T14" fmla="*/ 2 w 222"/>
                    <a:gd name="T15" fmla="*/ 2 h 732"/>
                    <a:gd name="T16" fmla="*/ 2 w 222"/>
                    <a:gd name="T17" fmla="*/ 2 h 732"/>
                    <a:gd name="T18" fmla="*/ 2 w 222"/>
                    <a:gd name="T19" fmla="*/ 2 h 732"/>
                    <a:gd name="T20" fmla="*/ 2 w 222"/>
                    <a:gd name="T21" fmla="*/ 2 h 732"/>
                    <a:gd name="T22" fmla="*/ 2 w 222"/>
                    <a:gd name="T23" fmla="*/ 2 h 732"/>
                    <a:gd name="T24" fmla="*/ 2 w 222"/>
                    <a:gd name="T25" fmla="*/ 2 h 732"/>
                    <a:gd name="T26" fmla="*/ 2 w 222"/>
                    <a:gd name="T27" fmla="*/ 2 h 732"/>
                    <a:gd name="T28" fmla="*/ 0 w 222"/>
                    <a:gd name="T29" fmla="*/ 2 h 732"/>
                    <a:gd name="T30" fmla="*/ 0 w 222"/>
                    <a:gd name="T31" fmla="*/ 2 h 732"/>
                    <a:gd name="T32" fmla="*/ 2 w 222"/>
                    <a:gd name="T33" fmla="*/ 2 h 732"/>
                    <a:gd name="T34" fmla="*/ 2 w 222"/>
                    <a:gd name="T35" fmla="*/ 2 h 732"/>
                    <a:gd name="T36" fmla="*/ 2 w 222"/>
                    <a:gd name="T37" fmla="*/ 2 h 732"/>
                    <a:gd name="T38" fmla="*/ 2 w 222"/>
                    <a:gd name="T39" fmla="*/ 0 h 73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22" h="732">
                      <a:moveTo>
                        <a:pt x="78" y="60"/>
                      </a:moveTo>
                      <a:lnTo>
                        <a:pt x="150" y="0"/>
                      </a:lnTo>
                      <a:lnTo>
                        <a:pt x="192" y="36"/>
                      </a:lnTo>
                      <a:lnTo>
                        <a:pt x="186" y="84"/>
                      </a:lnTo>
                      <a:lnTo>
                        <a:pt x="210" y="138"/>
                      </a:lnTo>
                      <a:lnTo>
                        <a:pt x="144" y="192"/>
                      </a:lnTo>
                      <a:lnTo>
                        <a:pt x="174" y="294"/>
                      </a:lnTo>
                      <a:lnTo>
                        <a:pt x="150" y="354"/>
                      </a:lnTo>
                      <a:lnTo>
                        <a:pt x="210" y="306"/>
                      </a:lnTo>
                      <a:lnTo>
                        <a:pt x="222" y="360"/>
                      </a:lnTo>
                      <a:lnTo>
                        <a:pt x="168" y="444"/>
                      </a:lnTo>
                      <a:lnTo>
                        <a:pt x="90" y="576"/>
                      </a:lnTo>
                      <a:lnTo>
                        <a:pt x="78" y="684"/>
                      </a:lnTo>
                      <a:lnTo>
                        <a:pt x="36" y="732"/>
                      </a:lnTo>
                      <a:lnTo>
                        <a:pt x="0" y="594"/>
                      </a:lnTo>
                      <a:lnTo>
                        <a:pt x="0" y="480"/>
                      </a:lnTo>
                      <a:lnTo>
                        <a:pt x="6" y="360"/>
                      </a:lnTo>
                      <a:lnTo>
                        <a:pt x="6" y="156"/>
                      </a:lnTo>
                      <a:lnTo>
                        <a:pt x="120" y="30"/>
                      </a:lnTo>
                      <a:lnTo>
                        <a:pt x="144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6D6D6D"/>
                    </a:gs>
                    <a:gs pos="100000">
                      <a:srgbClr val="AEAEAE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5" name="Freeform 276"/>
                <p:cNvSpPr>
                  <a:spLocks/>
                </p:cNvSpPr>
                <p:nvPr/>
              </p:nvSpPr>
              <p:spPr bwMode="auto">
                <a:xfrm rot="232975">
                  <a:off x="2433" y="646"/>
                  <a:ext cx="117" cy="495"/>
                </a:xfrm>
                <a:custGeom>
                  <a:avLst/>
                  <a:gdLst>
                    <a:gd name="T0" fmla="*/ 2 w 148"/>
                    <a:gd name="T1" fmla="*/ 0 h 632"/>
                    <a:gd name="T2" fmla="*/ 2 w 148"/>
                    <a:gd name="T3" fmla="*/ 2 h 632"/>
                    <a:gd name="T4" fmla="*/ 2 w 148"/>
                    <a:gd name="T5" fmla="*/ 2 h 632"/>
                    <a:gd name="T6" fmla="*/ 2 w 148"/>
                    <a:gd name="T7" fmla="*/ 2 h 632"/>
                    <a:gd name="T8" fmla="*/ 2 w 148"/>
                    <a:gd name="T9" fmla="*/ 2 h 632"/>
                    <a:gd name="T10" fmla="*/ 2 w 148"/>
                    <a:gd name="T11" fmla="*/ 2 h 632"/>
                    <a:gd name="T12" fmla="*/ 2 w 148"/>
                    <a:gd name="T13" fmla="*/ 2 h 632"/>
                    <a:gd name="T14" fmla="*/ 2 w 148"/>
                    <a:gd name="T15" fmla="*/ 2 h 632"/>
                    <a:gd name="T16" fmla="*/ 2 w 148"/>
                    <a:gd name="T17" fmla="*/ 2 h 632"/>
                    <a:gd name="T18" fmla="*/ 2 w 148"/>
                    <a:gd name="T19" fmla="*/ 2 h 632"/>
                    <a:gd name="T20" fmla="*/ 2 w 148"/>
                    <a:gd name="T21" fmla="*/ 2 h 632"/>
                    <a:gd name="T22" fmla="*/ 2 w 148"/>
                    <a:gd name="T23" fmla="*/ 2 h 632"/>
                    <a:gd name="T24" fmla="*/ 2 w 148"/>
                    <a:gd name="T25" fmla="*/ 2 h 632"/>
                    <a:gd name="T26" fmla="*/ 0 w 148"/>
                    <a:gd name="T27" fmla="*/ 2 h 632"/>
                    <a:gd name="T28" fmla="*/ 2 w 148"/>
                    <a:gd name="T29" fmla="*/ 2 h 632"/>
                    <a:gd name="T30" fmla="*/ 2 w 148"/>
                    <a:gd name="T31" fmla="*/ 2 h 632"/>
                    <a:gd name="T32" fmla="*/ 2 w 148"/>
                    <a:gd name="T33" fmla="*/ 2 h 632"/>
                    <a:gd name="T34" fmla="*/ 2 w 148"/>
                    <a:gd name="T35" fmla="*/ 2 h 632"/>
                    <a:gd name="T36" fmla="*/ 2 w 148"/>
                    <a:gd name="T37" fmla="*/ 0 h 63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48" h="632">
                      <a:moveTo>
                        <a:pt x="138" y="0"/>
                      </a:moveTo>
                      <a:lnTo>
                        <a:pt x="148" y="30"/>
                      </a:lnTo>
                      <a:lnTo>
                        <a:pt x="146" y="62"/>
                      </a:lnTo>
                      <a:lnTo>
                        <a:pt x="110" y="168"/>
                      </a:lnTo>
                      <a:lnTo>
                        <a:pt x="78" y="238"/>
                      </a:lnTo>
                      <a:lnTo>
                        <a:pt x="122" y="284"/>
                      </a:lnTo>
                      <a:lnTo>
                        <a:pt x="120" y="340"/>
                      </a:lnTo>
                      <a:lnTo>
                        <a:pt x="110" y="400"/>
                      </a:lnTo>
                      <a:lnTo>
                        <a:pt x="82" y="456"/>
                      </a:lnTo>
                      <a:lnTo>
                        <a:pt x="64" y="560"/>
                      </a:lnTo>
                      <a:lnTo>
                        <a:pt x="52" y="582"/>
                      </a:lnTo>
                      <a:lnTo>
                        <a:pt x="42" y="606"/>
                      </a:lnTo>
                      <a:lnTo>
                        <a:pt x="44" y="632"/>
                      </a:lnTo>
                      <a:lnTo>
                        <a:pt x="0" y="496"/>
                      </a:lnTo>
                      <a:lnTo>
                        <a:pt x="30" y="390"/>
                      </a:lnTo>
                      <a:lnTo>
                        <a:pt x="26" y="222"/>
                      </a:lnTo>
                      <a:lnTo>
                        <a:pt x="26" y="128"/>
                      </a:lnTo>
                      <a:lnTo>
                        <a:pt x="106" y="10"/>
                      </a:lnTo>
                      <a:lnTo>
                        <a:pt x="138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14141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6" name="Freeform 277"/>
                <p:cNvSpPr>
                  <a:spLocks/>
                </p:cNvSpPr>
                <p:nvPr/>
              </p:nvSpPr>
              <p:spPr bwMode="auto">
                <a:xfrm>
                  <a:off x="2389" y="621"/>
                  <a:ext cx="154" cy="626"/>
                </a:xfrm>
                <a:custGeom>
                  <a:avLst/>
                  <a:gdLst>
                    <a:gd name="T0" fmla="*/ 3 w 180"/>
                    <a:gd name="T1" fmla="*/ 0 h 756"/>
                    <a:gd name="T2" fmla="*/ 3 w 180"/>
                    <a:gd name="T3" fmla="*/ 2 h 756"/>
                    <a:gd name="T4" fmla="*/ 3 w 180"/>
                    <a:gd name="T5" fmla="*/ 2 h 756"/>
                    <a:gd name="T6" fmla="*/ 3 w 180"/>
                    <a:gd name="T7" fmla="*/ 2 h 756"/>
                    <a:gd name="T8" fmla="*/ 0 w 180"/>
                    <a:gd name="T9" fmla="*/ 2 h 756"/>
                    <a:gd name="T10" fmla="*/ 3 w 180"/>
                    <a:gd name="T11" fmla="*/ 2 h 756"/>
                    <a:gd name="T12" fmla="*/ 3 w 180"/>
                    <a:gd name="T13" fmla="*/ 2 h 756"/>
                    <a:gd name="T14" fmla="*/ 3 w 180"/>
                    <a:gd name="T15" fmla="*/ 2 h 756"/>
                    <a:gd name="T16" fmla="*/ 3 w 180"/>
                    <a:gd name="T17" fmla="*/ 2 h 756"/>
                    <a:gd name="T18" fmla="*/ 3 w 180"/>
                    <a:gd name="T19" fmla="*/ 3 h 756"/>
                    <a:gd name="T20" fmla="*/ 3 w 180"/>
                    <a:gd name="T21" fmla="*/ 3 h 756"/>
                    <a:gd name="T22" fmla="*/ 3 w 180"/>
                    <a:gd name="T23" fmla="*/ 3 h 756"/>
                    <a:gd name="T24" fmla="*/ 3 w 180"/>
                    <a:gd name="T25" fmla="*/ 4 h 756"/>
                    <a:gd name="T26" fmla="*/ 3 w 180"/>
                    <a:gd name="T27" fmla="*/ 3 h 756"/>
                    <a:gd name="T28" fmla="*/ 3 w 180"/>
                    <a:gd name="T29" fmla="*/ 3 h 756"/>
                    <a:gd name="T30" fmla="*/ 3 w 180"/>
                    <a:gd name="T31" fmla="*/ 2 h 756"/>
                    <a:gd name="T32" fmla="*/ 3 w 180"/>
                    <a:gd name="T33" fmla="*/ 2 h 756"/>
                    <a:gd name="T34" fmla="*/ 3 w 180"/>
                    <a:gd name="T35" fmla="*/ 2 h 756"/>
                    <a:gd name="T36" fmla="*/ 3 w 180"/>
                    <a:gd name="T37" fmla="*/ 2 h 756"/>
                    <a:gd name="T38" fmla="*/ 3 w 180"/>
                    <a:gd name="T39" fmla="*/ 2 h 756"/>
                    <a:gd name="T40" fmla="*/ 3 w 180"/>
                    <a:gd name="T41" fmla="*/ 2 h 756"/>
                    <a:gd name="T42" fmla="*/ 3 w 180"/>
                    <a:gd name="T43" fmla="*/ 0 h 75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80" h="756">
                      <a:moveTo>
                        <a:pt x="180" y="0"/>
                      </a:moveTo>
                      <a:lnTo>
                        <a:pt x="126" y="36"/>
                      </a:lnTo>
                      <a:lnTo>
                        <a:pt x="84" y="66"/>
                      </a:lnTo>
                      <a:lnTo>
                        <a:pt x="42" y="138"/>
                      </a:lnTo>
                      <a:lnTo>
                        <a:pt x="0" y="240"/>
                      </a:lnTo>
                      <a:lnTo>
                        <a:pt x="12" y="300"/>
                      </a:lnTo>
                      <a:lnTo>
                        <a:pt x="18" y="372"/>
                      </a:lnTo>
                      <a:lnTo>
                        <a:pt x="36" y="420"/>
                      </a:lnTo>
                      <a:lnTo>
                        <a:pt x="30" y="522"/>
                      </a:lnTo>
                      <a:lnTo>
                        <a:pt x="24" y="588"/>
                      </a:lnTo>
                      <a:lnTo>
                        <a:pt x="54" y="642"/>
                      </a:lnTo>
                      <a:lnTo>
                        <a:pt x="78" y="690"/>
                      </a:lnTo>
                      <a:lnTo>
                        <a:pt x="102" y="756"/>
                      </a:lnTo>
                      <a:lnTo>
                        <a:pt x="90" y="672"/>
                      </a:lnTo>
                      <a:lnTo>
                        <a:pt x="66" y="588"/>
                      </a:lnTo>
                      <a:lnTo>
                        <a:pt x="108" y="462"/>
                      </a:lnTo>
                      <a:lnTo>
                        <a:pt x="102" y="360"/>
                      </a:lnTo>
                      <a:lnTo>
                        <a:pt x="96" y="264"/>
                      </a:lnTo>
                      <a:lnTo>
                        <a:pt x="96" y="210"/>
                      </a:lnTo>
                      <a:lnTo>
                        <a:pt x="126" y="138"/>
                      </a:lnTo>
                      <a:lnTo>
                        <a:pt x="180" y="72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36363"/>
                    </a:gs>
                    <a:gs pos="100000">
                      <a:srgbClr val="464646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98989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7" name="Freeform 278"/>
                <p:cNvSpPr>
                  <a:spLocks/>
                </p:cNvSpPr>
                <p:nvPr/>
              </p:nvSpPr>
              <p:spPr bwMode="auto">
                <a:xfrm>
                  <a:off x="2575" y="1035"/>
                  <a:ext cx="313" cy="90"/>
                </a:xfrm>
                <a:custGeom>
                  <a:avLst/>
                  <a:gdLst>
                    <a:gd name="T0" fmla="*/ 0 w 687"/>
                    <a:gd name="T1" fmla="*/ 0 h 189"/>
                    <a:gd name="T2" fmla="*/ 0 w 687"/>
                    <a:gd name="T3" fmla="*/ 0 h 189"/>
                    <a:gd name="T4" fmla="*/ 0 w 687"/>
                    <a:gd name="T5" fmla="*/ 0 h 189"/>
                    <a:gd name="T6" fmla="*/ 0 w 687"/>
                    <a:gd name="T7" fmla="*/ 0 h 189"/>
                    <a:gd name="T8" fmla="*/ 0 w 687"/>
                    <a:gd name="T9" fmla="*/ 0 h 189"/>
                    <a:gd name="T10" fmla="*/ 0 w 687"/>
                    <a:gd name="T11" fmla="*/ 0 h 189"/>
                    <a:gd name="T12" fmla="*/ 0 w 687"/>
                    <a:gd name="T13" fmla="*/ 0 h 189"/>
                    <a:gd name="T14" fmla="*/ 0 w 687"/>
                    <a:gd name="T15" fmla="*/ 0 h 189"/>
                    <a:gd name="T16" fmla="*/ 0 w 687"/>
                    <a:gd name="T17" fmla="*/ 0 h 189"/>
                    <a:gd name="T18" fmla="*/ 0 w 687"/>
                    <a:gd name="T19" fmla="*/ 0 h 189"/>
                    <a:gd name="T20" fmla="*/ 0 w 687"/>
                    <a:gd name="T21" fmla="*/ 0 h 189"/>
                    <a:gd name="T22" fmla="*/ 0 w 687"/>
                    <a:gd name="T23" fmla="*/ 0 h 189"/>
                    <a:gd name="T24" fmla="*/ 0 w 687"/>
                    <a:gd name="T25" fmla="*/ 0 h 189"/>
                    <a:gd name="T26" fmla="*/ 0 w 687"/>
                    <a:gd name="T27" fmla="*/ 0 h 189"/>
                    <a:gd name="T28" fmla="*/ 0 w 687"/>
                    <a:gd name="T29" fmla="*/ 0 h 18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687" h="189">
                      <a:moveTo>
                        <a:pt x="0" y="103"/>
                      </a:moveTo>
                      <a:lnTo>
                        <a:pt x="135" y="47"/>
                      </a:lnTo>
                      <a:lnTo>
                        <a:pt x="221" y="39"/>
                      </a:lnTo>
                      <a:lnTo>
                        <a:pt x="348" y="39"/>
                      </a:lnTo>
                      <a:lnTo>
                        <a:pt x="427" y="0"/>
                      </a:lnTo>
                      <a:lnTo>
                        <a:pt x="474" y="16"/>
                      </a:lnTo>
                      <a:lnTo>
                        <a:pt x="537" y="39"/>
                      </a:lnTo>
                      <a:lnTo>
                        <a:pt x="616" y="71"/>
                      </a:lnTo>
                      <a:lnTo>
                        <a:pt x="663" y="87"/>
                      </a:lnTo>
                      <a:lnTo>
                        <a:pt x="687" y="181"/>
                      </a:lnTo>
                      <a:lnTo>
                        <a:pt x="474" y="150"/>
                      </a:lnTo>
                      <a:lnTo>
                        <a:pt x="387" y="189"/>
                      </a:lnTo>
                      <a:lnTo>
                        <a:pt x="190" y="158"/>
                      </a:lnTo>
                      <a:lnTo>
                        <a:pt x="56" y="158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06060"/>
                    </a:gs>
                    <a:gs pos="100000">
                      <a:srgbClr val="2D2D2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69696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8" name="Freeform 279"/>
                <p:cNvSpPr>
                  <a:spLocks/>
                </p:cNvSpPr>
                <p:nvPr/>
              </p:nvSpPr>
              <p:spPr bwMode="auto">
                <a:xfrm>
                  <a:off x="2380" y="782"/>
                  <a:ext cx="54" cy="290"/>
                </a:xfrm>
                <a:custGeom>
                  <a:avLst/>
                  <a:gdLst>
                    <a:gd name="T0" fmla="*/ 2 w 69"/>
                    <a:gd name="T1" fmla="*/ 2 h 370"/>
                    <a:gd name="T2" fmla="*/ 2 w 69"/>
                    <a:gd name="T3" fmla="*/ 2 h 370"/>
                    <a:gd name="T4" fmla="*/ 0 w 69"/>
                    <a:gd name="T5" fmla="*/ 2 h 370"/>
                    <a:gd name="T6" fmla="*/ 2 w 69"/>
                    <a:gd name="T7" fmla="*/ 2 h 370"/>
                    <a:gd name="T8" fmla="*/ 2 w 69"/>
                    <a:gd name="T9" fmla="*/ 2 h 370"/>
                    <a:gd name="T10" fmla="*/ 2 w 69"/>
                    <a:gd name="T11" fmla="*/ 2 h 370"/>
                    <a:gd name="T12" fmla="*/ 2 w 69"/>
                    <a:gd name="T13" fmla="*/ 2 h 370"/>
                    <a:gd name="T14" fmla="*/ 2 w 69"/>
                    <a:gd name="T15" fmla="*/ 2 h 370"/>
                    <a:gd name="T16" fmla="*/ 2 w 69"/>
                    <a:gd name="T17" fmla="*/ 2 h 370"/>
                    <a:gd name="T18" fmla="*/ 2 w 69"/>
                    <a:gd name="T19" fmla="*/ 2 h 370"/>
                    <a:gd name="T20" fmla="*/ 2 w 69"/>
                    <a:gd name="T21" fmla="*/ 2 h 370"/>
                    <a:gd name="T22" fmla="*/ 2 w 69"/>
                    <a:gd name="T23" fmla="*/ 2 h 370"/>
                    <a:gd name="T24" fmla="*/ 2 w 69"/>
                    <a:gd name="T25" fmla="*/ 2 h 370"/>
                    <a:gd name="T26" fmla="*/ 2 w 69"/>
                    <a:gd name="T27" fmla="*/ 2 h 370"/>
                    <a:gd name="T28" fmla="*/ 2 w 69"/>
                    <a:gd name="T29" fmla="*/ 2 h 370"/>
                    <a:gd name="T30" fmla="*/ 2 w 69"/>
                    <a:gd name="T31" fmla="*/ 2 h 370"/>
                    <a:gd name="T32" fmla="*/ 2 w 69"/>
                    <a:gd name="T33" fmla="*/ 2 h 370"/>
                    <a:gd name="T34" fmla="*/ 2 w 69"/>
                    <a:gd name="T35" fmla="*/ 2 h 370"/>
                    <a:gd name="T36" fmla="*/ 2 w 69"/>
                    <a:gd name="T37" fmla="*/ 2 h 370"/>
                    <a:gd name="T38" fmla="*/ 2 w 69"/>
                    <a:gd name="T39" fmla="*/ 2 h 370"/>
                    <a:gd name="T40" fmla="*/ 2 w 69"/>
                    <a:gd name="T41" fmla="*/ 0 h 370"/>
                    <a:gd name="T42" fmla="*/ 2 w 69"/>
                    <a:gd name="T43" fmla="*/ 2 h 37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69" h="370">
                      <a:moveTo>
                        <a:pt x="9" y="45"/>
                      </a:moveTo>
                      <a:lnTo>
                        <a:pt x="3" y="70"/>
                      </a:lnTo>
                      <a:lnTo>
                        <a:pt x="0" y="91"/>
                      </a:lnTo>
                      <a:lnTo>
                        <a:pt x="5" y="120"/>
                      </a:lnTo>
                      <a:lnTo>
                        <a:pt x="14" y="132"/>
                      </a:lnTo>
                      <a:lnTo>
                        <a:pt x="21" y="171"/>
                      </a:lnTo>
                      <a:lnTo>
                        <a:pt x="33" y="216"/>
                      </a:lnTo>
                      <a:lnTo>
                        <a:pt x="42" y="223"/>
                      </a:lnTo>
                      <a:lnTo>
                        <a:pt x="39" y="258"/>
                      </a:lnTo>
                      <a:lnTo>
                        <a:pt x="39" y="306"/>
                      </a:lnTo>
                      <a:lnTo>
                        <a:pt x="45" y="336"/>
                      </a:lnTo>
                      <a:lnTo>
                        <a:pt x="51" y="357"/>
                      </a:lnTo>
                      <a:lnTo>
                        <a:pt x="57" y="370"/>
                      </a:lnTo>
                      <a:lnTo>
                        <a:pt x="65" y="312"/>
                      </a:lnTo>
                      <a:lnTo>
                        <a:pt x="65" y="250"/>
                      </a:lnTo>
                      <a:lnTo>
                        <a:pt x="69" y="202"/>
                      </a:lnTo>
                      <a:lnTo>
                        <a:pt x="45" y="174"/>
                      </a:lnTo>
                      <a:lnTo>
                        <a:pt x="47" y="96"/>
                      </a:lnTo>
                      <a:lnTo>
                        <a:pt x="38" y="69"/>
                      </a:lnTo>
                      <a:lnTo>
                        <a:pt x="26" y="51"/>
                      </a:lnTo>
                      <a:lnTo>
                        <a:pt x="51" y="0"/>
                      </a:lnTo>
                      <a:lnTo>
                        <a:pt x="9" y="4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14141"/>
                    </a:gs>
                    <a:gs pos="100000">
                      <a:srgbClr val="777777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9" name="Freeform 280"/>
                <p:cNvSpPr>
                  <a:spLocks/>
                </p:cNvSpPr>
                <p:nvPr/>
              </p:nvSpPr>
              <p:spPr bwMode="auto">
                <a:xfrm>
                  <a:off x="2474" y="597"/>
                  <a:ext cx="101" cy="120"/>
                </a:xfrm>
                <a:custGeom>
                  <a:avLst/>
                  <a:gdLst>
                    <a:gd name="T0" fmla="*/ 2 w 129"/>
                    <a:gd name="T1" fmla="*/ 2 h 153"/>
                    <a:gd name="T2" fmla="*/ 2 w 129"/>
                    <a:gd name="T3" fmla="*/ 2 h 153"/>
                    <a:gd name="T4" fmla="*/ 2 w 129"/>
                    <a:gd name="T5" fmla="*/ 0 h 153"/>
                    <a:gd name="T6" fmla="*/ 2 w 129"/>
                    <a:gd name="T7" fmla="*/ 2 h 153"/>
                    <a:gd name="T8" fmla="*/ 2 w 129"/>
                    <a:gd name="T9" fmla="*/ 2 h 153"/>
                    <a:gd name="T10" fmla="*/ 2 w 129"/>
                    <a:gd name="T11" fmla="*/ 2 h 153"/>
                    <a:gd name="T12" fmla="*/ 2 w 129"/>
                    <a:gd name="T13" fmla="*/ 2 h 153"/>
                    <a:gd name="T14" fmla="*/ 2 w 129"/>
                    <a:gd name="T15" fmla="*/ 2 h 153"/>
                    <a:gd name="T16" fmla="*/ 2 w 129"/>
                    <a:gd name="T17" fmla="*/ 2 h 153"/>
                    <a:gd name="T18" fmla="*/ 2 w 129"/>
                    <a:gd name="T19" fmla="*/ 2 h 153"/>
                    <a:gd name="T20" fmla="*/ 2 w 129"/>
                    <a:gd name="T21" fmla="*/ 2 h 153"/>
                    <a:gd name="T22" fmla="*/ 2 w 129"/>
                    <a:gd name="T23" fmla="*/ 2 h 153"/>
                    <a:gd name="T24" fmla="*/ 2 w 129"/>
                    <a:gd name="T25" fmla="*/ 2 h 153"/>
                    <a:gd name="T26" fmla="*/ 0 w 129"/>
                    <a:gd name="T27" fmla="*/ 2 h 153"/>
                    <a:gd name="T28" fmla="*/ 2 w 129"/>
                    <a:gd name="T29" fmla="*/ 2 h 153"/>
                    <a:gd name="T30" fmla="*/ 2 w 129"/>
                    <a:gd name="T31" fmla="*/ 2 h 153"/>
                    <a:gd name="T32" fmla="*/ 2 w 129"/>
                    <a:gd name="T33" fmla="*/ 2 h 15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29" h="153">
                      <a:moveTo>
                        <a:pt x="70" y="41"/>
                      </a:moveTo>
                      <a:lnTo>
                        <a:pt x="103" y="18"/>
                      </a:lnTo>
                      <a:lnTo>
                        <a:pt x="115" y="0"/>
                      </a:lnTo>
                      <a:lnTo>
                        <a:pt x="129" y="11"/>
                      </a:lnTo>
                      <a:lnTo>
                        <a:pt x="121" y="27"/>
                      </a:lnTo>
                      <a:lnTo>
                        <a:pt x="115" y="54"/>
                      </a:lnTo>
                      <a:lnTo>
                        <a:pt x="118" y="69"/>
                      </a:lnTo>
                      <a:lnTo>
                        <a:pt x="114" y="89"/>
                      </a:lnTo>
                      <a:lnTo>
                        <a:pt x="117" y="105"/>
                      </a:lnTo>
                      <a:lnTo>
                        <a:pt x="105" y="116"/>
                      </a:lnTo>
                      <a:lnTo>
                        <a:pt x="69" y="125"/>
                      </a:lnTo>
                      <a:lnTo>
                        <a:pt x="48" y="147"/>
                      </a:lnTo>
                      <a:lnTo>
                        <a:pt x="16" y="153"/>
                      </a:lnTo>
                      <a:lnTo>
                        <a:pt x="0" y="134"/>
                      </a:lnTo>
                      <a:lnTo>
                        <a:pt x="9" y="104"/>
                      </a:lnTo>
                      <a:lnTo>
                        <a:pt x="39" y="66"/>
                      </a:lnTo>
                      <a:lnTo>
                        <a:pt x="70" y="4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27272"/>
                    </a:gs>
                    <a:gs pos="100000">
                      <a:srgbClr val="ABABAB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0" name="Freeform 281"/>
                <p:cNvSpPr>
                  <a:spLocks/>
                </p:cNvSpPr>
                <p:nvPr/>
              </p:nvSpPr>
              <p:spPr bwMode="auto">
                <a:xfrm rot="-123274">
                  <a:off x="2508" y="1463"/>
                  <a:ext cx="159" cy="407"/>
                </a:xfrm>
                <a:custGeom>
                  <a:avLst/>
                  <a:gdLst>
                    <a:gd name="T0" fmla="*/ 9 w 168"/>
                    <a:gd name="T1" fmla="*/ 0 h 468"/>
                    <a:gd name="T2" fmla="*/ 11 w 168"/>
                    <a:gd name="T3" fmla="*/ 3 h 468"/>
                    <a:gd name="T4" fmla="*/ 23 w 168"/>
                    <a:gd name="T5" fmla="*/ 3 h 468"/>
                    <a:gd name="T6" fmla="*/ 26 w 168"/>
                    <a:gd name="T7" fmla="*/ 3 h 468"/>
                    <a:gd name="T8" fmla="*/ 25 w 168"/>
                    <a:gd name="T9" fmla="*/ 4 h 468"/>
                    <a:gd name="T10" fmla="*/ 30 w 168"/>
                    <a:gd name="T11" fmla="*/ 5 h 468"/>
                    <a:gd name="T12" fmla="*/ 34 w 168"/>
                    <a:gd name="T13" fmla="*/ 6 h 468"/>
                    <a:gd name="T14" fmla="*/ 28 w 168"/>
                    <a:gd name="T15" fmla="*/ 8 h 468"/>
                    <a:gd name="T16" fmla="*/ 36 w 168"/>
                    <a:gd name="T17" fmla="*/ 8 h 468"/>
                    <a:gd name="T18" fmla="*/ 36 w 168"/>
                    <a:gd name="T19" fmla="*/ 9 h 468"/>
                    <a:gd name="T20" fmla="*/ 30 w 168"/>
                    <a:gd name="T21" fmla="*/ 9 h 468"/>
                    <a:gd name="T22" fmla="*/ 27 w 168"/>
                    <a:gd name="T23" fmla="*/ 9 h 468"/>
                    <a:gd name="T24" fmla="*/ 22 w 168"/>
                    <a:gd name="T25" fmla="*/ 8 h 468"/>
                    <a:gd name="T26" fmla="*/ 17 w 168"/>
                    <a:gd name="T27" fmla="*/ 7 h 468"/>
                    <a:gd name="T28" fmla="*/ 12 w 168"/>
                    <a:gd name="T29" fmla="*/ 6 h 468"/>
                    <a:gd name="T30" fmla="*/ 9 w 168"/>
                    <a:gd name="T31" fmla="*/ 4 h 468"/>
                    <a:gd name="T32" fmla="*/ 9 w 168"/>
                    <a:gd name="T33" fmla="*/ 3 h 468"/>
                    <a:gd name="T34" fmla="*/ 0 w 168"/>
                    <a:gd name="T35" fmla="*/ 3 h 468"/>
                    <a:gd name="T36" fmla="*/ 3 w 168"/>
                    <a:gd name="T37" fmla="*/ 3 h 468"/>
                    <a:gd name="T38" fmla="*/ 9 w 168"/>
                    <a:gd name="T39" fmla="*/ 0 h 46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68" h="468">
                      <a:moveTo>
                        <a:pt x="12" y="0"/>
                      </a:moveTo>
                      <a:lnTo>
                        <a:pt x="54" y="42"/>
                      </a:lnTo>
                      <a:lnTo>
                        <a:pt x="99" y="96"/>
                      </a:lnTo>
                      <a:lnTo>
                        <a:pt x="117" y="135"/>
                      </a:lnTo>
                      <a:lnTo>
                        <a:pt x="111" y="216"/>
                      </a:lnTo>
                      <a:lnTo>
                        <a:pt x="138" y="255"/>
                      </a:lnTo>
                      <a:lnTo>
                        <a:pt x="156" y="282"/>
                      </a:lnTo>
                      <a:lnTo>
                        <a:pt x="135" y="360"/>
                      </a:lnTo>
                      <a:lnTo>
                        <a:pt x="168" y="405"/>
                      </a:lnTo>
                      <a:lnTo>
                        <a:pt x="165" y="423"/>
                      </a:lnTo>
                      <a:lnTo>
                        <a:pt x="144" y="462"/>
                      </a:lnTo>
                      <a:lnTo>
                        <a:pt x="126" y="468"/>
                      </a:lnTo>
                      <a:lnTo>
                        <a:pt x="96" y="402"/>
                      </a:lnTo>
                      <a:lnTo>
                        <a:pt x="72" y="345"/>
                      </a:lnTo>
                      <a:lnTo>
                        <a:pt x="57" y="288"/>
                      </a:lnTo>
                      <a:lnTo>
                        <a:pt x="33" y="207"/>
                      </a:lnTo>
                      <a:lnTo>
                        <a:pt x="9" y="129"/>
                      </a:lnTo>
                      <a:lnTo>
                        <a:pt x="0" y="84"/>
                      </a:lnTo>
                      <a:lnTo>
                        <a:pt x="3" y="39"/>
                      </a:lnTo>
                      <a:cubicBezTo>
                        <a:pt x="6" y="26"/>
                        <a:pt x="12" y="0"/>
                        <a:pt x="12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666666"/>
                    </a:gs>
                    <a:gs pos="100000">
                      <a:srgbClr val="7C7C7C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656565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1" name="Line 282"/>
                <p:cNvSpPr>
                  <a:spLocks noChangeShapeType="1"/>
                </p:cNvSpPr>
                <p:nvPr/>
              </p:nvSpPr>
              <p:spPr bwMode="auto">
                <a:xfrm flipH="1">
                  <a:off x="2515" y="1462"/>
                  <a:ext cx="3" cy="83"/>
                </a:xfrm>
                <a:prstGeom prst="line">
                  <a:avLst/>
                </a:prstGeom>
                <a:noFill/>
                <a:ln w="38100">
                  <a:solidFill>
                    <a:srgbClr val="5C5C5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2" name="Line 283"/>
                <p:cNvSpPr>
                  <a:spLocks noChangeShapeType="1"/>
                </p:cNvSpPr>
                <p:nvPr/>
              </p:nvSpPr>
              <p:spPr bwMode="auto">
                <a:xfrm>
                  <a:off x="2529" y="1630"/>
                  <a:ext cx="25" cy="78"/>
                </a:xfrm>
                <a:prstGeom prst="line">
                  <a:avLst/>
                </a:prstGeom>
                <a:noFill/>
                <a:ln w="38100">
                  <a:solidFill>
                    <a:srgbClr val="5C5C5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3" name="Line 284"/>
                <p:cNvSpPr>
                  <a:spLocks noChangeShapeType="1"/>
                </p:cNvSpPr>
                <p:nvPr/>
              </p:nvSpPr>
              <p:spPr bwMode="auto">
                <a:xfrm>
                  <a:off x="2569" y="1751"/>
                  <a:ext cx="54" cy="133"/>
                </a:xfrm>
                <a:prstGeom prst="line">
                  <a:avLst/>
                </a:prstGeom>
                <a:noFill/>
                <a:ln w="38100">
                  <a:solidFill>
                    <a:srgbClr val="65656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4" name="Line 285"/>
                <p:cNvSpPr>
                  <a:spLocks noChangeShapeType="1"/>
                </p:cNvSpPr>
                <p:nvPr/>
              </p:nvSpPr>
              <p:spPr bwMode="auto">
                <a:xfrm>
                  <a:off x="2554" y="1702"/>
                  <a:ext cx="31" cy="95"/>
                </a:xfrm>
                <a:prstGeom prst="line">
                  <a:avLst/>
                </a:prstGeom>
                <a:noFill/>
                <a:ln w="38100">
                  <a:solidFill>
                    <a:srgbClr val="65656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5" name="Freeform 286"/>
                <p:cNvSpPr>
                  <a:spLocks/>
                </p:cNvSpPr>
                <p:nvPr/>
              </p:nvSpPr>
              <p:spPr bwMode="auto">
                <a:xfrm>
                  <a:off x="2821" y="1450"/>
                  <a:ext cx="52" cy="45"/>
                </a:xfrm>
                <a:custGeom>
                  <a:avLst/>
                  <a:gdLst>
                    <a:gd name="T0" fmla="*/ 2 w 66"/>
                    <a:gd name="T1" fmla="*/ 2 h 57"/>
                    <a:gd name="T2" fmla="*/ 2 w 66"/>
                    <a:gd name="T3" fmla="*/ 2 h 57"/>
                    <a:gd name="T4" fmla="*/ 2 w 66"/>
                    <a:gd name="T5" fmla="*/ 0 h 57"/>
                    <a:gd name="T6" fmla="*/ 2 w 66"/>
                    <a:gd name="T7" fmla="*/ 2 h 57"/>
                    <a:gd name="T8" fmla="*/ 0 w 66"/>
                    <a:gd name="T9" fmla="*/ 2 h 57"/>
                    <a:gd name="T10" fmla="*/ 2 w 66"/>
                    <a:gd name="T11" fmla="*/ 2 h 57"/>
                    <a:gd name="T12" fmla="*/ 2 w 66"/>
                    <a:gd name="T13" fmla="*/ 2 h 57"/>
                    <a:gd name="T14" fmla="*/ 2 w 66"/>
                    <a:gd name="T15" fmla="*/ 2 h 57"/>
                    <a:gd name="T16" fmla="*/ 2 w 66"/>
                    <a:gd name="T17" fmla="*/ 2 h 5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6" h="57">
                      <a:moveTo>
                        <a:pt x="63" y="47"/>
                      </a:moveTo>
                      <a:lnTo>
                        <a:pt x="60" y="12"/>
                      </a:lnTo>
                      <a:lnTo>
                        <a:pt x="41" y="0"/>
                      </a:lnTo>
                      <a:lnTo>
                        <a:pt x="17" y="2"/>
                      </a:lnTo>
                      <a:lnTo>
                        <a:pt x="0" y="18"/>
                      </a:lnTo>
                      <a:lnTo>
                        <a:pt x="12" y="57"/>
                      </a:lnTo>
                      <a:lnTo>
                        <a:pt x="38" y="41"/>
                      </a:lnTo>
                      <a:lnTo>
                        <a:pt x="65" y="57"/>
                      </a:lnTo>
                      <a:lnTo>
                        <a:pt x="66" y="36"/>
                      </a:lnTo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543" name="Freeform 287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 rot="87926">
                  <a:off x="2876" y="1457"/>
                  <a:ext cx="109" cy="90"/>
                </a:xfrm>
                <a:custGeom>
                  <a:avLst/>
                  <a:gdLst>
                    <a:gd name="T0" fmla="*/ 12 w 153"/>
                    <a:gd name="T1" fmla="*/ 0 h 114"/>
                    <a:gd name="T2" fmla="*/ 42 w 153"/>
                    <a:gd name="T3" fmla="*/ 21 h 114"/>
                    <a:gd name="T4" fmla="*/ 83 w 153"/>
                    <a:gd name="T5" fmla="*/ 42 h 114"/>
                    <a:gd name="T6" fmla="*/ 132 w 153"/>
                    <a:gd name="T7" fmla="*/ 52 h 114"/>
                    <a:gd name="T8" fmla="*/ 153 w 153"/>
                    <a:gd name="T9" fmla="*/ 43 h 114"/>
                    <a:gd name="T10" fmla="*/ 153 w 153"/>
                    <a:gd name="T11" fmla="*/ 61 h 114"/>
                    <a:gd name="T12" fmla="*/ 131 w 153"/>
                    <a:gd name="T13" fmla="*/ 88 h 114"/>
                    <a:gd name="T14" fmla="*/ 89 w 153"/>
                    <a:gd name="T15" fmla="*/ 114 h 114"/>
                    <a:gd name="T16" fmla="*/ 50 w 153"/>
                    <a:gd name="T17" fmla="*/ 102 h 114"/>
                    <a:gd name="T18" fmla="*/ 9 w 153"/>
                    <a:gd name="T19" fmla="*/ 73 h 114"/>
                    <a:gd name="T20" fmla="*/ 0 w 153"/>
                    <a:gd name="T21" fmla="*/ 46 h 114"/>
                    <a:gd name="T22" fmla="*/ 5 w 153"/>
                    <a:gd name="T23" fmla="*/ 25 h 114"/>
                    <a:gd name="T24" fmla="*/ 26 w 153"/>
                    <a:gd name="T25" fmla="*/ 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3" h="114">
                      <a:moveTo>
                        <a:pt x="12" y="0"/>
                      </a:moveTo>
                      <a:lnTo>
                        <a:pt x="42" y="21"/>
                      </a:lnTo>
                      <a:lnTo>
                        <a:pt x="83" y="42"/>
                      </a:lnTo>
                      <a:lnTo>
                        <a:pt x="132" y="52"/>
                      </a:lnTo>
                      <a:lnTo>
                        <a:pt x="153" y="43"/>
                      </a:lnTo>
                      <a:lnTo>
                        <a:pt x="153" y="61"/>
                      </a:lnTo>
                      <a:lnTo>
                        <a:pt x="131" y="88"/>
                      </a:lnTo>
                      <a:lnTo>
                        <a:pt x="89" y="114"/>
                      </a:lnTo>
                      <a:lnTo>
                        <a:pt x="50" y="102"/>
                      </a:lnTo>
                      <a:lnTo>
                        <a:pt x="9" y="73"/>
                      </a:lnTo>
                      <a:lnTo>
                        <a:pt x="0" y="46"/>
                      </a:lnTo>
                      <a:lnTo>
                        <a:pt x="5" y="25"/>
                      </a:lnTo>
                      <a:lnTo>
                        <a:pt x="26" y="13"/>
                      </a:lnTo>
                    </a:path>
                  </a:pathLst>
                </a:custGeom>
                <a:gradFill rotWithShape="0">
                  <a:gsLst>
                    <a:gs pos="0">
                      <a:schemeClr val="bg2">
                        <a:gamma/>
                        <a:shade val="70588"/>
                        <a:invGamma/>
                      </a:schemeClr>
                    </a:gs>
                    <a:gs pos="100000">
                      <a:schemeClr val="bg2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8987" name="Freeform 288"/>
                <p:cNvSpPr>
                  <a:spLocks/>
                </p:cNvSpPr>
                <p:nvPr/>
              </p:nvSpPr>
              <p:spPr bwMode="auto">
                <a:xfrm>
                  <a:off x="2767" y="1661"/>
                  <a:ext cx="385" cy="64"/>
                </a:xfrm>
                <a:custGeom>
                  <a:avLst/>
                  <a:gdLst>
                    <a:gd name="T0" fmla="*/ 2 w 463"/>
                    <a:gd name="T1" fmla="*/ 2 h 81"/>
                    <a:gd name="T2" fmla="*/ 2 w 463"/>
                    <a:gd name="T3" fmla="*/ 2 h 81"/>
                    <a:gd name="T4" fmla="*/ 2 w 463"/>
                    <a:gd name="T5" fmla="*/ 2 h 81"/>
                    <a:gd name="T6" fmla="*/ 2 w 463"/>
                    <a:gd name="T7" fmla="*/ 0 h 81"/>
                    <a:gd name="T8" fmla="*/ 2 w 463"/>
                    <a:gd name="T9" fmla="*/ 2 h 81"/>
                    <a:gd name="T10" fmla="*/ 2 w 463"/>
                    <a:gd name="T11" fmla="*/ 2 h 81"/>
                    <a:gd name="T12" fmla="*/ 2 w 463"/>
                    <a:gd name="T13" fmla="*/ 2 h 81"/>
                    <a:gd name="T14" fmla="*/ 2 w 463"/>
                    <a:gd name="T15" fmla="*/ 2 h 81"/>
                    <a:gd name="T16" fmla="*/ 2 w 463"/>
                    <a:gd name="T17" fmla="*/ 2 h 81"/>
                    <a:gd name="T18" fmla="*/ 2 w 463"/>
                    <a:gd name="T19" fmla="*/ 2 h 81"/>
                    <a:gd name="T20" fmla="*/ 2 w 463"/>
                    <a:gd name="T21" fmla="*/ 2 h 81"/>
                    <a:gd name="T22" fmla="*/ 2 w 463"/>
                    <a:gd name="T23" fmla="*/ 2 h 81"/>
                    <a:gd name="T24" fmla="*/ 2 w 463"/>
                    <a:gd name="T25" fmla="*/ 2 h 81"/>
                    <a:gd name="T26" fmla="*/ 2 w 463"/>
                    <a:gd name="T27" fmla="*/ 2 h 81"/>
                    <a:gd name="T28" fmla="*/ 2 w 463"/>
                    <a:gd name="T29" fmla="*/ 2 h 81"/>
                    <a:gd name="T30" fmla="*/ 2 w 463"/>
                    <a:gd name="T31" fmla="*/ 2 h 81"/>
                    <a:gd name="T32" fmla="*/ 2 w 463"/>
                    <a:gd name="T33" fmla="*/ 2 h 81"/>
                    <a:gd name="T34" fmla="*/ 0 w 463"/>
                    <a:gd name="T35" fmla="*/ 2 h 81"/>
                    <a:gd name="T36" fmla="*/ 2 w 463"/>
                    <a:gd name="T37" fmla="*/ 2 h 81"/>
                    <a:gd name="T38" fmla="*/ 2 w 463"/>
                    <a:gd name="T39" fmla="*/ 2 h 8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463" h="81">
                      <a:moveTo>
                        <a:pt x="67" y="31"/>
                      </a:moveTo>
                      <a:lnTo>
                        <a:pt x="109" y="15"/>
                      </a:lnTo>
                      <a:lnTo>
                        <a:pt x="231" y="13"/>
                      </a:lnTo>
                      <a:lnTo>
                        <a:pt x="286" y="0"/>
                      </a:lnTo>
                      <a:lnTo>
                        <a:pt x="367" y="13"/>
                      </a:lnTo>
                      <a:lnTo>
                        <a:pt x="423" y="13"/>
                      </a:lnTo>
                      <a:lnTo>
                        <a:pt x="463" y="19"/>
                      </a:lnTo>
                      <a:lnTo>
                        <a:pt x="406" y="37"/>
                      </a:lnTo>
                      <a:lnTo>
                        <a:pt x="349" y="73"/>
                      </a:lnTo>
                      <a:lnTo>
                        <a:pt x="303" y="75"/>
                      </a:lnTo>
                      <a:lnTo>
                        <a:pt x="229" y="81"/>
                      </a:lnTo>
                      <a:lnTo>
                        <a:pt x="177" y="79"/>
                      </a:lnTo>
                      <a:lnTo>
                        <a:pt x="121" y="78"/>
                      </a:lnTo>
                      <a:lnTo>
                        <a:pt x="100" y="54"/>
                      </a:lnTo>
                      <a:lnTo>
                        <a:pt x="87" y="46"/>
                      </a:lnTo>
                      <a:lnTo>
                        <a:pt x="54" y="61"/>
                      </a:lnTo>
                      <a:lnTo>
                        <a:pt x="19" y="64"/>
                      </a:lnTo>
                      <a:lnTo>
                        <a:pt x="0" y="39"/>
                      </a:lnTo>
                      <a:lnTo>
                        <a:pt x="51" y="42"/>
                      </a:lnTo>
                      <a:lnTo>
                        <a:pt x="67" y="3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73737"/>
                    </a:gs>
                    <a:gs pos="100000">
                      <a:srgbClr val="777777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8" name="Freeform 289"/>
                <p:cNvSpPr>
                  <a:spLocks/>
                </p:cNvSpPr>
                <p:nvPr/>
              </p:nvSpPr>
              <p:spPr bwMode="auto">
                <a:xfrm rot="-894994">
                  <a:off x="2772" y="1553"/>
                  <a:ext cx="158" cy="100"/>
                </a:xfrm>
                <a:custGeom>
                  <a:avLst/>
                  <a:gdLst>
                    <a:gd name="T0" fmla="*/ 485 w 142"/>
                    <a:gd name="T1" fmla="*/ 0 h 66"/>
                    <a:gd name="T2" fmla="*/ 758 w 142"/>
                    <a:gd name="T3" fmla="*/ 1324705 h 66"/>
                    <a:gd name="T4" fmla="*/ 1439 w 142"/>
                    <a:gd name="T5" fmla="*/ 2376065 h 66"/>
                    <a:gd name="T6" fmla="*/ 1905 w 142"/>
                    <a:gd name="T7" fmla="*/ 3155686 h 66"/>
                    <a:gd name="T8" fmla="*/ 2560 w 142"/>
                    <a:gd name="T9" fmla="*/ 2698467 h 66"/>
                    <a:gd name="T10" fmla="*/ 2834 w 142"/>
                    <a:gd name="T11" fmla="*/ 2858262 h 66"/>
                    <a:gd name="T12" fmla="*/ 2729 w 142"/>
                    <a:gd name="T13" fmla="*/ 4798297 h 66"/>
                    <a:gd name="T14" fmla="*/ 2437 w 142"/>
                    <a:gd name="T15" fmla="*/ 6194827 h 66"/>
                    <a:gd name="T16" fmla="*/ 1747 w 142"/>
                    <a:gd name="T17" fmla="*/ 6109661 h 66"/>
                    <a:gd name="T18" fmla="*/ 1185 w 142"/>
                    <a:gd name="T19" fmla="*/ 7448852 h 66"/>
                    <a:gd name="T20" fmla="*/ 921 w 142"/>
                    <a:gd name="T21" fmla="*/ 6788547 h 66"/>
                    <a:gd name="T22" fmla="*/ 601 w 142"/>
                    <a:gd name="T23" fmla="*/ 5524955 h 66"/>
                    <a:gd name="T24" fmla="*/ 0 w 142"/>
                    <a:gd name="T25" fmla="*/ 6561667 h 66"/>
                    <a:gd name="T26" fmla="*/ 427 w 142"/>
                    <a:gd name="T27" fmla="*/ 3337795 h 66"/>
                    <a:gd name="T28" fmla="*/ 485 w 142"/>
                    <a:gd name="T29" fmla="*/ 0 h 6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42" h="66">
                      <a:moveTo>
                        <a:pt x="24" y="0"/>
                      </a:moveTo>
                      <a:lnTo>
                        <a:pt x="39" y="12"/>
                      </a:lnTo>
                      <a:lnTo>
                        <a:pt x="73" y="21"/>
                      </a:lnTo>
                      <a:lnTo>
                        <a:pt x="96" y="28"/>
                      </a:lnTo>
                      <a:lnTo>
                        <a:pt x="129" y="24"/>
                      </a:lnTo>
                      <a:lnTo>
                        <a:pt x="142" y="25"/>
                      </a:lnTo>
                      <a:lnTo>
                        <a:pt x="138" y="43"/>
                      </a:lnTo>
                      <a:lnTo>
                        <a:pt x="123" y="55"/>
                      </a:lnTo>
                      <a:lnTo>
                        <a:pt x="87" y="54"/>
                      </a:lnTo>
                      <a:lnTo>
                        <a:pt x="60" y="66"/>
                      </a:lnTo>
                      <a:lnTo>
                        <a:pt x="46" y="60"/>
                      </a:lnTo>
                      <a:lnTo>
                        <a:pt x="30" y="49"/>
                      </a:lnTo>
                      <a:lnTo>
                        <a:pt x="0" y="58"/>
                      </a:lnTo>
                      <a:lnTo>
                        <a:pt x="21" y="3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2C2C2C"/>
                    </a:gs>
                    <a:gs pos="100000">
                      <a:srgbClr val="5E5E5E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9" name="Freeform 290"/>
                <p:cNvSpPr>
                  <a:spLocks/>
                </p:cNvSpPr>
                <p:nvPr/>
              </p:nvSpPr>
              <p:spPr bwMode="auto">
                <a:xfrm>
                  <a:off x="2635" y="1706"/>
                  <a:ext cx="219" cy="219"/>
                </a:xfrm>
                <a:custGeom>
                  <a:avLst/>
                  <a:gdLst>
                    <a:gd name="T0" fmla="*/ 3 w 261"/>
                    <a:gd name="T1" fmla="*/ 3 h 261"/>
                    <a:gd name="T2" fmla="*/ 3 w 261"/>
                    <a:gd name="T3" fmla="*/ 0 h 261"/>
                    <a:gd name="T4" fmla="*/ 3 w 261"/>
                    <a:gd name="T5" fmla="*/ 3 h 261"/>
                    <a:gd name="T6" fmla="*/ 3 w 261"/>
                    <a:gd name="T7" fmla="*/ 3 h 261"/>
                    <a:gd name="T8" fmla="*/ 3 w 261"/>
                    <a:gd name="T9" fmla="*/ 3 h 261"/>
                    <a:gd name="T10" fmla="*/ 3 w 261"/>
                    <a:gd name="T11" fmla="*/ 3 h 261"/>
                    <a:gd name="T12" fmla="*/ 3 w 261"/>
                    <a:gd name="T13" fmla="*/ 3 h 261"/>
                    <a:gd name="T14" fmla="*/ 3 w 261"/>
                    <a:gd name="T15" fmla="*/ 3 h 261"/>
                    <a:gd name="T16" fmla="*/ 3 w 261"/>
                    <a:gd name="T17" fmla="*/ 3 h 261"/>
                    <a:gd name="T18" fmla="*/ 3 w 261"/>
                    <a:gd name="T19" fmla="*/ 3 h 261"/>
                    <a:gd name="T20" fmla="*/ 3 w 261"/>
                    <a:gd name="T21" fmla="*/ 3 h 261"/>
                    <a:gd name="T22" fmla="*/ 3 w 261"/>
                    <a:gd name="T23" fmla="*/ 3 h 261"/>
                    <a:gd name="T24" fmla="*/ 3 w 261"/>
                    <a:gd name="T25" fmla="*/ 3 h 261"/>
                    <a:gd name="T26" fmla="*/ 3 w 261"/>
                    <a:gd name="T27" fmla="*/ 3 h 261"/>
                    <a:gd name="T28" fmla="*/ 3 w 261"/>
                    <a:gd name="T29" fmla="*/ 3 h 261"/>
                    <a:gd name="T30" fmla="*/ 3 w 261"/>
                    <a:gd name="T31" fmla="*/ 3 h 261"/>
                    <a:gd name="T32" fmla="*/ 3 w 261"/>
                    <a:gd name="T33" fmla="*/ 3 h 261"/>
                    <a:gd name="T34" fmla="*/ 0 w 261"/>
                    <a:gd name="T35" fmla="*/ 3 h 261"/>
                    <a:gd name="T36" fmla="*/ 0 w 261"/>
                    <a:gd name="T37" fmla="*/ 3 h 261"/>
                    <a:gd name="T38" fmla="*/ 3 w 261"/>
                    <a:gd name="T39" fmla="*/ 3 h 261"/>
                    <a:gd name="T40" fmla="*/ 3 w 261"/>
                    <a:gd name="T41" fmla="*/ 3 h 261"/>
                    <a:gd name="T42" fmla="*/ 3 w 261"/>
                    <a:gd name="T43" fmla="*/ 3 h 261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61" h="261">
                      <a:moveTo>
                        <a:pt x="36" y="27"/>
                      </a:moveTo>
                      <a:lnTo>
                        <a:pt x="57" y="0"/>
                      </a:lnTo>
                      <a:lnTo>
                        <a:pt x="93" y="36"/>
                      </a:lnTo>
                      <a:lnTo>
                        <a:pt x="174" y="96"/>
                      </a:lnTo>
                      <a:lnTo>
                        <a:pt x="192" y="105"/>
                      </a:lnTo>
                      <a:lnTo>
                        <a:pt x="216" y="99"/>
                      </a:lnTo>
                      <a:lnTo>
                        <a:pt x="237" y="105"/>
                      </a:lnTo>
                      <a:lnTo>
                        <a:pt x="261" y="147"/>
                      </a:lnTo>
                      <a:lnTo>
                        <a:pt x="228" y="159"/>
                      </a:lnTo>
                      <a:lnTo>
                        <a:pt x="222" y="198"/>
                      </a:lnTo>
                      <a:lnTo>
                        <a:pt x="207" y="210"/>
                      </a:lnTo>
                      <a:lnTo>
                        <a:pt x="150" y="219"/>
                      </a:lnTo>
                      <a:lnTo>
                        <a:pt x="132" y="243"/>
                      </a:lnTo>
                      <a:lnTo>
                        <a:pt x="135" y="261"/>
                      </a:lnTo>
                      <a:lnTo>
                        <a:pt x="87" y="249"/>
                      </a:lnTo>
                      <a:lnTo>
                        <a:pt x="78" y="219"/>
                      </a:lnTo>
                      <a:lnTo>
                        <a:pt x="33" y="189"/>
                      </a:lnTo>
                      <a:lnTo>
                        <a:pt x="0" y="144"/>
                      </a:lnTo>
                      <a:lnTo>
                        <a:pt x="0" y="117"/>
                      </a:lnTo>
                      <a:lnTo>
                        <a:pt x="6" y="84"/>
                      </a:lnTo>
                      <a:lnTo>
                        <a:pt x="27" y="51"/>
                      </a:lnTo>
                      <a:lnTo>
                        <a:pt x="36" y="2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A6A6A"/>
                    </a:gs>
                    <a:gs pos="100000">
                      <a:srgbClr val="96969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0" name="Freeform 291"/>
                <p:cNvSpPr>
                  <a:spLocks/>
                </p:cNvSpPr>
                <p:nvPr/>
              </p:nvSpPr>
              <p:spPr bwMode="auto">
                <a:xfrm>
                  <a:off x="2751" y="1680"/>
                  <a:ext cx="126" cy="31"/>
                </a:xfrm>
                <a:custGeom>
                  <a:avLst/>
                  <a:gdLst>
                    <a:gd name="T0" fmla="*/ 0 w 160"/>
                    <a:gd name="T1" fmla="*/ 2 h 40"/>
                    <a:gd name="T2" fmla="*/ 2 w 160"/>
                    <a:gd name="T3" fmla="*/ 2 h 40"/>
                    <a:gd name="T4" fmla="*/ 2 w 160"/>
                    <a:gd name="T5" fmla="*/ 2 h 40"/>
                    <a:gd name="T6" fmla="*/ 2 w 160"/>
                    <a:gd name="T7" fmla="*/ 2 h 40"/>
                    <a:gd name="T8" fmla="*/ 2 w 160"/>
                    <a:gd name="T9" fmla="*/ 2 h 40"/>
                    <a:gd name="T10" fmla="*/ 2 w 160"/>
                    <a:gd name="T11" fmla="*/ 2 h 40"/>
                    <a:gd name="T12" fmla="*/ 2 w 160"/>
                    <a:gd name="T13" fmla="*/ 2 h 40"/>
                    <a:gd name="T14" fmla="*/ 2 w 160"/>
                    <a:gd name="T15" fmla="*/ 2 h 40"/>
                    <a:gd name="T16" fmla="*/ 2 w 160"/>
                    <a:gd name="T17" fmla="*/ 0 h 40"/>
                    <a:gd name="T18" fmla="*/ 2 w 160"/>
                    <a:gd name="T19" fmla="*/ 1 h 40"/>
                    <a:gd name="T20" fmla="*/ 2 w 160"/>
                    <a:gd name="T21" fmla="*/ 2 h 40"/>
                    <a:gd name="T22" fmla="*/ 0 w 160"/>
                    <a:gd name="T23" fmla="*/ 2 h 4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60" h="40">
                      <a:moveTo>
                        <a:pt x="0" y="6"/>
                      </a:moveTo>
                      <a:lnTo>
                        <a:pt x="30" y="21"/>
                      </a:lnTo>
                      <a:lnTo>
                        <a:pt x="40" y="31"/>
                      </a:lnTo>
                      <a:lnTo>
                        <a:pt x="73" y="30"/>
                      </a:lnTo>
                      <a:lnTo>
                        <a:pt x="93" y="27"/>
                      </a:lnTo>
                      <a:lnTo>
                        <a:pt x="148" y="40"/>
                      </a:lnTo>
                      <a:lnTo>
                        <a:pt x="160" y="37"/>
                      </a:lnTo>
                      <a:lnTo>
                        <a:pt x="138" y="4"/>
                      </a:lnTo>
                      <a:lnTo>
                        <a:pt x="97" y="0"/>
                      </a:lnTo>
                      <a:lnTo>
                        <a:pt x="69" y="1"/>
                      </a:lnTo>
                      <a:lnTo>
                        <a:pt x="31" y="9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55555"/>
                    </a:gs>
                    <a:gs pos="100000">
                      <a:srgbClr val="787878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1" name="Freeform 292"/>
                <p:cNvSpPr>
                  <a:spLocks/>
                </p:cNvSpPr>
                <p:nvPr/>
              </p:nvSpPr>
              <p:spPr bwMode="auto">
                <a:xfrm rot="-71280">
                  <a:off x="2788" y="1346"/>
                  <a:ext cx="98" cy="164"/>
                </a:xfrm>
                <a:custGeom>
                  <a:avLst/>
                  <a:gdLst>
                    <a:gd name="T0" fmla="*/ 3 w 114"/>
                    <a:gd name="T1" fmla="*/ 0 h 192"/>
                    <a:gd name="T2" fmla="*/ 3 w 114"/>
                    <a:gd name="T3" fmla="*/ 3 h 192"/>
                    <a:gd name="T4" fmla="*/ 3 w 114"/>
                    <a:gd name="T5" fmla="*/ 3 h 192"/>
                    <a:gd name="T6" fmla="*/ 3 w 114"/>
                    <a:gd name="T7" fmla="*/ 3 h 192"/>
                    <a:gd name="T8" fmla="*/ 0 w 114"/>
                    <a:gd name="T9" fmla="*/ 3 h 192"/>
                    <a:gd name="T10" fmla="*/ 3 w 114"/>
                    <a:gd name="T11" fmla="*/ 3 h 192"/>
                    <a:gd name="T12" fmla="*/ 3 w 114"/>
                    <a:gd name="T13" fmla="*/ 3 h 192"/>
                    <a:gd name="T14" fmla="*/ 3 w 114"/>
                    <a:gd name="T15" fmla="*/ 3 h 192"/>
                    <a:gd name="T16" fmla="*/ 3 w 114"/>
                    <a:gd name="T17" fmla="*/ 3 h 192"/>
                    <a:gd name="T18" fmla="*/ 3 w 114"/>
                    <a:gd name="T19" fmla="*/ 3 h 192"/>
                    <a:gd name="T20" fmla="*/ 3 w 114"/>
                    <a:gd name="T21" fmla="*/ 3 h 192"/>
                    <a:gd name="T22" fmla="*/ 3 w 114"/>
                    <a:gd name="T23" fmla="*/ 3 h 192"/>
                    <a:gd name="T24" fmla="*/ 3 w 114"/>
                    <a:gd name="T25" fmla="*/ 3 h 192"/>
                    <a:gd name="T26" fmla="*/ 3 w 114"/>
                    <a:gd name="T27" fmla="*/ 3 h 192"/>
                    <a:gd name="T28" fmla="*/ 3 w 114"/>
                    <a:gd name="T29" fmla="*/ 3 h 192"/>
                    <a:gd name="T30" fmla="*/ 3 w 114"/>
                    <a:gd name="T31" fmla="*/ 3 h 192"/>
                    <a:gd name="T32" fmla="*/ 3 w 114"/>
                    <a:gd name="T33" fmla="*/ 3 h 192"/>
                    <a:gd name="T34" fmla="*/ 3 w 114"/>
                    <a:gd name="T35" fmla="*/ 3 h 192"/>
                    <a:gd name="T36" fmla="*/ 3 w 114"/>
                    <a:gd name="T37" fmla="*/ 3 h 192"/>
                    <a:gd name="T38" fmla="*/ 3 w 114"/>
                    <a:gd name="T39" fmla="*/ 0 h 19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14" h="192">
                      <a:moveTo>
                        <a:pt x="86" y="0"/>
                      </a:moveTo>
                      <a:lnTo>
                        <a:pt x="62" y="23"/>
                      </a:lnTo>
                      <a:lnTo>
                        <a:pt x="20" y="47"/>
                      </a:lnTo>
                      <a:lnTo>
                        <a:pt x="5" y="95"/>
                      </a:lnTo>
                      <a:lnTo>
                        <a:pt x="0" y="131"/>
                      </a:lnTo>
                      <a:lnTo>
                        <a:pt x="15" y="156"/>
                      </a:lnTo>
                      <a:lnTo>
                        <a:pt x="33" y="185"/>
                      </a:lnTo>
                      <a:lnTo>
                        <a:pt x="42" y="192"/>
                      </a:lnTo>
                      <a:lnTo>
                        <a:pt x="68" y="189"/>
                      </a:lnTo>
                      <a:lnTo>
                        <a:pt x="77" y="179"/>
                      </a:lnTo>
                      <a:lnTo>
                        <a:pt x="92" y="185"/>
                      </a:lnTo>
                      <a:lnTo>
                        <a:pt x="110" y="168"/>
                      </a:lnTo>
                      <a:lnTo>
                        <a:pt x="114" y="153"/>
                      </a:lnTo>
                      <a:lnTo>
                        <a:pt x="89" y="119"/>
                      </a:lnTo>
                      <a:lnTo>
                        <a:pt x="87" y="107"/>
                      </a:lnTo>
                      <a:lnTo>
                        <a:pt x="92" y="84"/>
                      </a:lnTo>
                      <a:lnTo>
                        <a:pt x="96" y="75"/>
                      </a:lnTo>
                      <a:lnTo>
                        <a:pt x="93" y="47"/>
                      </a:lnTo>
                      <a:lnTo>
                        <a:pt x="87" y="14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69696"/>
                    </a:gs>
                    <a:gs pos="100000">
                      <a:srgbClr val="767676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2" name="Freeform 293"/>
                <p:cNvSpPr>
                  <a:spLocks/>
                </p:cNvSpPr>
                <p:nvPr/>
              </p:nvSpPr>
              <p:spPr bwMode="auto">
                <a:xfrm rot="-541004">
                  <a:off x="2822" y="1459"/>
                  <a:ext cx="54" cy="49"/>
                </a:xfrm>
                <a:custGeom>
                  <a:avLst/>
                  <a:gdLst>
                    <a:gd name="T0" fmla="*/ 0 w 118"/>
                    <a:gd name="T1" fmla="*/ 0 h 102"/>
                    <a:gd name="T2" fmla="*/ 0 w 118"/>
                    <a:gd name="T3" fmla="*/ 0 h 102"/>
                    <a:gd name="T4" fmla="*/ 0 w 118"/>
                    <a:gd name="T5" fmla="*/ 0 h 102"/>
                    <a:gd name="T6" fmla="*/ 0 w 118"/>
                    <a:gd name="T7" fmla="*/ 0 h 102"/>
                    <a:gd name="T8" fmla="*/ 0 w 118"/>
                    <a:gd name="T9" fmla="*/ 0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02">
                      <a:moveTo>
                        <a:pt x="8" y="71"/>
                      </a:moveTo>
                      <a:lnTo>
                        <a:pt x="0" y="23"/>
                      </a:lnTo>
                      <a:lnTo>
                        <a:pt x="39" y="0"/>
                      </a:lnTo>
                      <a:lnTo>
                        <a:pt x="102" y="16"/>
                      </a:lnTo>
                      <a:lnTo>
                        <a:pt x="118" y="102"/>
                      </a:lnTo>
                    </a:path>
                  </a:pathLst>
                </a:custGeom>
                <a:gradFill rotWithShape="0">
                  <a:gsLst>
                    <a:gs pos="0">
                      <a:srgbClr val="555555"/>
                    </a:gs>
                    <a:gs pos="100000">
                      <a:srgbClr val="6D6D6D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3" name="Freeform 294"/>
                <p:cNvSpPr>
                  <a:spLocks/>
                </p:cNvSpPr>
                <p:nvPr/>
              </p:nvSpPr>
              <p:spPr bwMode="auto">
                <a:xfrm>
                  <a:off x="2629" y="1537"/>
                  <a:ext cx="222" cy="168"/>
                </a:xfrm>
                <a:custGeom>
                  <a:avLst/>
                  <a:gdLst>
                    <a:gd name="T0" fmla="*/ 2 w 282"/>
                    <a:gd name="T1" fmla="*/ 2 h 215"/>
                    <a:gd name="T2" fmla="*/ 2 w 282"/>
                    <a:gd name="T3" fmla="*/ 2 h 215"/>
                    <a:gd name="T4" fmla="*/ 2 w 282"/>
                    <a:gd name="T5" fmla="*/ 2 h 215"/>
                    <a:gd name="T6" fmla="*/ 2 w 282"/>
                    <a:gd name="T7" fmla="*/ 2 h 215"/>
                    <a:gd name="T8" fmla="*/ 2 w 282"/>
                    <a:gd name="T9" fmla="*/ 2 h 215"/>
                    <a:gd name="T10" fmla="*/ 2 w 282"/>
                    <a:gd name="T11" fmla="*/ 2 h 215"/>
                    <a:gd name="T12" fmla="*/ 2 w 282"/>
                    <a:gd name="T13" fmla="*/ 2 h 215"/>
                    <a:gd name="T14" fmla="*/ 0 w 282"/>
                    <a:gd name="T15" fmla="*/ 2 h 215"/>
                    <a:gd name="T16" fmla="*/ 2 w 282"/>
                    <a:gd name="T17" fmla="*/ 2 h 215"/>
                    <a:gd name="T18" fmla="*/ 2 w 282"/>
                    <a:gd name="T19" fmla="*/ 2 h 215"/>
                    <a:gd name="T20" fmla="*/ 2 w 282"/>
                    <a:gd name="T21" fmla="*/ 2 h 215"/>
                    <a:gd name="T22" fmla="*/ 2 w 282"/>
                    <a:gd name="T23" fmla="*/ 2 h 215"/>
                    <a:gd name="T24" fmla="*/ 2 w 282"/>
                    <a:gd name="T25" fmla="*/ 2 h 215"/>
                    <a:gd name="T26" fmla="*/ 2 w 282"/>
                    <a:gd name="T27" fmla="*/ 2 h 215"/>
                    <a:gd name="T28" fmla="*/ 2 w 282"/>
                    <a:gd name="T29" fmla="*/ 2 h 215"/>
                    <a:gd name="T30" fmla="*/ 2 w 282"/>
                    <a:gd name="T31" fmla="*/ 2 h 215"/>
                    <a:gd name="T32" fmla="*/ 2 w 282"/>
                    <a:gd name="T33" fmla="*/ 2 h 215"/>
                    <a:gd name="T34" fmla="*/ 2 w 282"/>
                    <a:gd name="T35" fmla="*/ 0 h 215"/>
                    <a:gd name="T36" fmla="*/ 2 w 282"/>
                    <a:gd name="T37" fmla="*/ 0 h 215"/>
                    <a:gd name="T38" fmla="*/ 2 w 282"/>
                    <a:gd name="T39" fmla="*/ 2 h 215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82" h="215">
                      <a:moveTo>
                        <a:pt x="201" y="14"/>
                      </a:moveTo>
                      <a:lnTo>
                        <a:pt x="182" y="27"/>
                      </a:lnTo>
                      <a:lnTo>
                        <a:pt x="162" y="42"/>
                      </a:lnTo>
                      <a:lnTo>
                        <a:pt x="96" y="98"/>
                      </a:lnTo>
                      <a:lnTo>
                        <a:pt x="65" y="123"/>
                      </a:lnTo>
                      <a:lnTo>
                        <a:pt x="57" y="135"/>
                      </a:lnTo>
                      <a:lnTo>
                        <a:pt x="44" y="162"/>
                      </a:lnTo>
                      <a:lnTo>
                        <a:pt x="0" y="215"/>
                      </a:lnTo>
                      <a:lnTo>
                        <a:pt x="54" y="210"/>
                      </a:lnTo>
                      <a:lnTo>
                        <a:pt x="84" y="197"/>
                      </a:lnTo>
                      <a:lnTo>
                        <a:pt x="126" y="171"/>
                      </a:lnTo>
                      <a:lnTo>
                        <a:pt x="173" y="170"/>
                      </a:lnTo>
                      <a:lnTo>
                        <a:pt x="209" y="144"/>
                      </a:lnTo>
                      <a:lnTo>
                        <a:pt x="240" y="119"/>
                      </a:lnTo>
                      <a:lnTo>
                        <a:pt x="251" y="102"/>
                      </a:lnTo>
                      <a:lnTo>
                        <a:pt x="257" y="69"/>
                      </a:lnTo>
                      <a:lnTo>
                        <a:pt x="261" y="32"/>
                      </a:lnTo>
                      <a:lnTo>
                        <a:pt x="282" y="0"/>
                      </a:lnTo>
                      <a:lnTo>
                        <a:pt x="234" y="0"/>
                      </a:lnTo>
                      <a:lnTo>
                        <a:pt x="201" y="1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76767"/>
                    </a:gs>
                    <a:gs pos="100000">
                      <a:srgbClr val="3D3D3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4" name="Freeform 295"/>
                <p:cNvSpPr>
                  <a:spLocks/>
                </p:cNvSpPr>
                <p:nvPr/>
              </p:nvSpPr>
              <p:spPr bwMode="auto">
                <a:xfrm>
                  <a:off x="2577" y="1159"/>
                  <a:ext cx="72" cy="37"/>
                </a:xfrm>
                <a:custGeom>
                  <a:avLst/>
                  <a:gdLst>
                    <a:gd name="T0" fmla="*/ 0 w 91"/>
                    <a:gd name="T1" fmla="*/ 2 h 48"/>
                    <a:gd name="T2" fmla="*/ 2 w 91"/>
                    <a:gd name="T3" fmla="*/ 0 h 48"/>
                    <a:gd name="T4" fmla="*/ 2 w 91"/>
                    <a:gd name="T5" fmla="*/ 2 h 48"/>
                    <a:gd name="T6" fmla="*/ 2 w 91"/>
                    <a:gd name="T7" fmla="*/ 2 h 48"/>
                    <a:gd name="T8" fmla="*/ 2 w 91"/>
                    <a:gd name="T9" fmla="*/ 2 h 48"/>
                    <a:gd name="T10" fmla="*/ 2 w 91"/>
                    <a:gd name="T11" fmla="*/ 2 h 48"/>
                    <a:gd name="T12" fmla="*/ 0 w 91"/>
                    <a:gd name="T13" fmla="*/ 2 h 48"/>
                    <a:gd name="T14" fmla="*/ 0 w 91"/>
                    <a:gd name="T15" fmla="*/ 2 h 4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91" h="48">
                      <a:moveTo>
                        <a:pt x="0" y="12"/>
                      </a:moveTo>
                      <a:lnTo>
                        <a:pt x="57" y="0"/>
                      </a:lnTo>
                      <a:lnTo>
                        <a:pt x="69" y="3"/>
                      </a:lnTo>
                      <a:lnTo>
                        <a:pt x="91" y="36"/>
                      </a:lnTo>
                      <a:lnTo>
                        <a:pt x="57" y="48"/>
                      </a:lnTo>
                      <a:lnTo>
                        <a:pt x="25" y="39"/>
                      </a:lnTo>
                      <a:lnTo>
                        <a:pt x="0" y="33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54545"/>
                    </a:gs>
                    <a:gs pos="100000">
                      <a:srgbClr val="676767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5" name="Freeform 296"/>
                <p:cNvSpPr>
                  <a:spLocks/>
                </p:cNvSpPr>
                <p:nvPr/>
              </p:nvSpPr>
              <p:spPr bwMode="auto">
                <a:xfrm>
                  <a:off x="2618" y="1825"/>
                  <a:ext cx="165" cy="185"/>
                </a:xfrm>
                <a:custGeom>
                  <a:avLst/>
                  <a:gdLst>
                    <a:gd name="T0" fmla="*/ 0 w 208"/>
                    <a:gd name="T1" fmla="*/ 2 h 237"/>
                    <a:gd name="T2" fmla="*/ 2 w 208"/>
                    <a:gd name="T3" fmla="*/ 2 h 237"/>
                    <a:gd name="T4" fmla="*/ 2 w 208"/>
                    <a:gd name="T5" fmla="*/ 2 h 237"/>
                    <a:gd name="T6" fmla="*/ 2 w 208"/>
                    <a:gd name="T7" fmla="*/ 2 h 237"/>
                    <a:gd name="T8" fmla="*/ 2 w 208"/>
                    <a:gd name="T9" fmla="*/ 2 h 237"/>
                    <a:gd name="T10" fmla="*/ 2 w 208"/>
                    <a:gd name="T11" fmla="*/ 2 h 237"/>
                    <a:gd name="T12" fmla="*/ 2 w 208"/>
                    <a:gd name="T13" fmla="*/ 2 h 237"/>
                    <a:gd name="T14" fmla="*/ 2 w 208"/>
                    <a:gd name="T15" fmla="*/ 2 h 237"/>
                    <a:gd name="T16" fmla="*/ 2 w 208"/>
                    <a:gd name="T17" fmla="*/ 2 h 237"/>
                    <a:gd name="T18" fmla="*/ 2 w 208"/>
                    <a:gd name="T19" fmla="*/ 2 h 237"/>
                    <a:gd name="T20" fmla="*/ 2 w 208"/>
                    <a:gd name="T21" fmla="*/ 2 h 237"/>
                    <a:gd name="T22" fmla="*/ 2 w 208"/>
                    <a:gd name="T23" fmla="*/ 2 h 237"/>
                    <a:gd name="T24" fmla="*/ 2 w 208"/>
                    <a:gd name="T25" fmla="*/ 2 h 237"/>
                    <a:gd name="T26" fmla="*/ 2 w 208"/>
                    <a:gd name="T27" fmla="*/ 2 h 237"/>
                    <a:gd name="T28" fmla="*/ 2 w 208"/>
                    <a:gd name="T29" fmla="*/ 2 h 237"/>
                    <a:gd name="T30" fmla="*/ 2 w 208"/>
                    <a:gd name="T31" fmla="*/ 2 h 237"/>
                    <a:gd name="T32" fmla="*/ 2 w 208"/>
                    <a:gd name="T33" fmla="*/ 2 h 237"/>
                    <a:gd name="T34" fmla="*/ 2 w 208"/>
                    <a:gd name="T35" fmla="*/ 2 h 237"/>
                    <a:gd name="T36" fmla="*/ 2 w 208"/>
                    <a:gd name="T37" fmla="*/ 2 h 237"/>
                    <a:gd name="T38" fmla="*/ 1 w 208"/>
                    <a:gd name="T39" fmla="*/ 0 h 237"/>
                    <a:gd name="T40" fmla="*/ 0 w 208"/>
                    <a:gd name="T41" fmla="*/ 2 h 23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08" h="237">
                      <a:moveTo>
                        <a:pt x="0" y="20"/>
                      </a:moveTo>
                      <a:lnTo>
                        <a:pt x="7" y="53"/>
                      </a:lnTo>
                      <a:lnTo>
                        <a:pt x="36" y="105"/>
                      </a:lnTo>
                      <a:lnTo>
                        <a:pt x="63" y="141"/>
                      </a:lnTo>
                      <a:lnTo>
                        <a:pt x="75" y="171"/>
                      </a:lnTo>
                      <a:lnTo>
                        <a:pt x="100" y="188"/>
                      </a:lnTo>
                      <a:lnTo>
                        <a:pt x="123" y="225"/>
                      </a:lnTo>
                      <a:lnTo>
                        <a:pt x="144" y="234"/>
                      </a:lnTo>
                      <a:lnTo>
                        <a:pt x="165" y="237"/>
                      </a:lnTo>
                      <a:lnTo>
                        <a:pt x="187" y="225"/>
                      </a:lnTo>
                      <a:lnTo>
                        <a:pt x="198" y="221"/>
                      </a:lnTo>
                      <a:lnTo>
                        <a:pt x="208" y="191"/>
                      </a:lnTo>
                      <a:lnTo>
                        <a:pt x="193" y="158"/>
                      </a:lnTo>
                      <a:lnTo>
                        <a:pt x="163" y="125"/>
                      </a:lnTo>
                      <a:lnTo>
                        <a:pt x="153" y="96"/>
                      </a:lnTo>
                      <a:lnTo>
                        <a:pt x="123" y="86"/>
                      </a:lnTo>
                      <a:lnTo>
                        <a:pt x="85" y="62"/>
                      </a:lnTo>
                      <a:lnTo>
                        <a:pt x="52" y="32"/>
                      </a:lnTo>
                      <a:lnTo>
                        <a:pt x="28" y="5"/>
                      </a:lnTo>
                      <a:lnTo>
                        <a:pt x="1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F5F5F"/>
                    </a:gs>
                    <a:gs pos="100000">
                      <a:srgbClr val="808080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6" name="Freeform 297"/>
                <p:cNvSpPr>
                  <a:spLocks/>
                </p:cNvSpPr>
                <p:nvPr/>
              </p:nvSpPr>
              <p:spPr bwMode="auto">
                <a:xfrm>
                  <a:off x="2784" y="1732"/>
                  <a:ext cx="93" cy="138"/>
                </a:xfrm>
                <a:custGeom>
                  <a:avLst/>
                  <a:gdLst>
                    <a:gd name="T0" fmla="*/ 2 w 118"/>
                    <a:gd name="T1" fmla="*/ 2 h 174"/>
                    <a:gd name="T2" fmla="*/ 2 w 118"/>
                    <a:gd name="T3" fmla="*/ 2 h 174"/>
                    <a:gd name="T4" fmla="*/ 2 w 118"/>
                    <a:gd name="T5" fmla="*/ 2 h 174"/>
                    <a:gd name="T6" fmla="*/ 2 w 118"/>
                    <a:gd name="T7" fmla="*/ 2 h 174"/>
                    <a:gd name="T8" fmla="*/ 2 w 118"/>
                    <a:gd name="T9" fmla="*/ 2 h 174"/>
                    <a:gd name="T10" fmla="*/ 2 w 118"/>
                    <a:gd name="T11" fmla="*/ 2 h 174"/>
                    <a:gd name="T12" fmla="*/ 2 w 118"/>
                    <a:gd name="T13" fmla="*/ 2 h 174"/>
                    <a:gd name="T14" fmla="*/ 2 w 118"/>
                    <a:gd name="T15" fmla="*/ 2 h 174"/>
                    <a:gd name="T16" fmla="*/ 2 w 118"/>
                    <a:gd name="T17" fmla="*/ 2 h 174"/>
                    <a:gd name="T18" fmla="*/ 2 w 118"/>
                    <a:gd name="T19" fmla="*/ 2 h 174"/>
                    <a:gd name="T20" fmla="*/ 0 w 118"/>
                    <a:gd name="T21" fmla="*/ 2 h 174"/>
                    <a:gd name="T22" fmla="*/ 1 w 118"/>
                    <a:gd name="T23" fmla="*/ 2 h 174"/>
                    <a:gd name="T24" fmla="*/ 2 w 118"/>
                    <a:gd name="T25" fmla="*/ 2 h 174"/>
                    <a:gd name="T26" fmla="*/ 2 w 118"/>
                    <a:gd name="T27" fmla="*/ 2 h 174"/>
                    <a:gd name="T28" fmla="*/ 2 w 118"/>
                    <a:gd name="T29" fmla="*/ 2 h 174"/>
                    <a:gd name="T30" fmla="*/ 2 w 118"/>
                    <a:gd name="T31" fmla="*/ 2 h 174"/>
                    <a:gd name="T32" fmla="*/ 2 w 118"/>
                    <a:gd name="T33" fmla="*/ 0 h 174"/>
                    <a:gd name="T34" fmla="*/ 2 w 118"/>
                    <a:gd name="T35" fmla="*/ 2 h 174"/>
                    <a:gd name="T36" fmla="*/ 2 w 118"/>
                    <a:gd name="T37" fmla="*/ 2 h 17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18" h="174">
                      <a:moveTo>
                        <a:pt x="54" y="30"/>
                      </a:moveTo>
                      <a:lnTo>
                        <a:pt x="48" y="45"/>
                      </a:lnTo>
                      <a:lnTo>
                        <a:pt x="64" y="84"/>
                      </a:lnTo>
                      <a:lnTo>
                        <a:pt x="100" y="116"/>
                      </a:lnTo>
                      <a:lnTo>
                        <a:pt x="118" y="125"/>
                      </a:lnTo>
                      <a:lnTo>
                        <a:pt x="79" y="128"/>
                      </a:lnTo>
                      <a:lnTo>
                        <a:pt x="55" y="143"/>
                      </a:lnTo>
                      <a:lnTo>
                        <a:pt x="46" y="165"/>
                      </a:lnTo>
                      <a:lnTo>
                        <a:pt x="34" y="174"/>
                      </a:lnTo>
                      <a:lnTo>
                        <a:pt x="22" y="152"/>
                      </a:lnTo>
                      <a:lnTo>
                        <a:pt x="0" y="113"/>
                      </a:lnTo>
                      <a:lnTo>
                        <a:pt x="1" y="93"/>
                      </a:lnTo>
                      <a:lnTo>
                        <a:pt x="16" y="72"/>
                      </a:lnTo>
                      <a:lnTo>
                        <a:pt x="25" y="53"/>
                      </a:lnTo>
                      <a:lnTo>
                        <a:pt x="24" y="26"/>
                      </a:lnTo>
                      <a:lnTo>
                        <a:pt x="34" y="6"/>
                      </a:lnTo>
                      <a:lnTo>
                        <a:pt x="54" y="0"/>
                      </a:lnTo>
                      <a:lnTo>
                        <a:pt x="73" y="12"/>
                      </a:lnTo>
                      <a:lnTo>
                        <a:pt x="54" y="3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F7F7F"/>
                    </a:gs>
                    <a:gs pos="100000">
                      <a:srgbClr val="9A9A9A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7" name="Line 298"/>
                <p:cNvSpPr>
                  <a:spLocks noChangeShapeType="1"/>
                </p:cNvSpPr>
                <p:nvPr/>
              </p:nvSpPr>
              <p:spPr bwMode="auto">
                <a:xfrm>
                  <a:off x="2746" y="1663"/>
                  <a:ext cx="48" cy="31"/>
                </a:xfrm>
                <a:prstGeom prst="line">
                  <a:avLst/>
                </a:prstGeom>
                <a:noFill/>
                <a:ln w="57150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8" name="Freeform 299"/>
                <p:cNvSpPr>
                  <a:spLocks/>
                </p:cNvSpPr>
                <p:nvPr/>
              </p:nvSpPr>
              <p:spPr bwMode="auto">
                <a:xfrm rot="347929">
                  <a:off x="3101" y="1657"/>
                  <a:ext cx="188" cy="112"/>
                </a:xfrm>
                <a:custGeom>
                  <a:avLst/>
                  <a:gdLst>
                    <a:gd name="T0" fmla="*/ 0 w 229"/>
                    <a:gd name="T1" fmla="*/ 2 h 135"/>
                    <a:gd name="T2" fmla="*/ 2 w 229"/>
                    <a:gd name="T3" fmla="*/ 2 h 135"/>
                    <a:gd name="T4" fmla="*/ 2 w 229"/>
                    <a:gd name="T5" fmla="*/ 2 h 135"/>
                    <a:gd name="T6" fmla="*/ 2 w 229"/>
                    <a:gd name="T7" fmla="*/ 2 h 135"/>
                    <a:gd name="T8" fmla="*/ 2 w 229"/>
                    <a:gd name="T9" fmla="*/ 2 h 135"/>
                    <a:gd name="T10" fmla="*/ 2 w 229"/>
                    <a:gd name="T11" fmla="*/ 2 h 135"/>
                    <a:gd name="T12" fmla="*/ 2 w 229"/>
                    <a:gd name="T13" fmla="*/ 2 h 135"/>
                    <a:gd name="T14" fmla="*/ 2 w 229"/>
                    <a:gd name="T15" fmla="*/ 2 h 135"/>
                    <a:gd name="T16" fmla="*/ 2 w 229"/>
                    <a:gd name="T17" fmla="*/ 0 h 135"/>
                    <a:gd name="T18" fmla="*/ 2 w 229"/>
                    <a:gd name="T19" fmla="*/ 0 h 135"/>
                    <a:gd name="T20" fmla="*/ 2 w 229"/>
                    <a:gd name="T21" fmla="*/ 2 h 135"/>
                    <a:gd name="T22" fmla="*/ 2 w 229"/>
                    <a:gd name="T23" fmla="*/ 2 h 135"/>
                    <a:gd name="T24" fmla="*/ 0 w 229"/>
                    <a:gd name="T25" fmla="*/ 2 h 13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29" h="135">
                      <a:moveTo>
                        <a:pt x="0" y="73"/>
                      </a:moveTo>
                      <a:lnTo>
                        <a:pt x="19" y="91"/>
                      </a:lnTo>
                      <a:lnTo>
                        <a:pt x="73" y="118"/>
                      </a:lnTo>
                      <a:lnTo>
                        <a:pt x="123" y="135"/>
                      </a:lnTo>
                      <a:lnTo>
                        <a:pt x="166" y="132"/>
                      </a:lnTo>
                      <a:lnTo>
                        <a:pt x="187" y="112"/>
                      </a:lnTo>
                      <a:lnTo>
                        <a:pt x="223" y="61"/>
                      </a:lnTo>
                      <a:lnTo>
                        <a:pt x="229" y="15"/>
                      </a:lnTo>
                      <a:lnTo>
                        <a:pt x="210" y="0"/>
                      </a:lnTo>
                      <a:lnTo>
                        <a:pt x="157" y="0"/>
                      </a:lnTo>
                      <a:lnTo>
                        <a:pt x="87" y="3"/>
                      </a:lnTo>
                      <a:lnTo>
                        <a:pt x="39" y="34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06060"/>
                    </a:gs>
                    <a:gs pos="100000">
                      <a:srgbClr val="CCCCCC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9" name="Freeform 300"/>
                <p:cNvSpPr>
                  <a:spLocks/>
                </p:cNvSpPr>
                <p:nvPr/>
              </p:nvSpPr>
              <p:spPr bwMode="auto">
                <a:xfrm rot="-386173">
                  <a:off x="3077" y="1641"/>
                  <a:ext cx="119" cy="79"/>
                </a:xfrm>
                <a:custGeom>
                  <a:avLst/>
                  <a:gdLst>
                    <a:gd name="T0" fmla="*/ 2 w 150"/>
                    <a:gd name="T1" fmla="*/ 1 h 119"/>
                    <a:gd name="T2" fmla="*/ 2 w 150"/>
                    <a:gd name="T3" fmla="*/ 1 h 119"/>
                    <a:gd name="T4" fmla="*/ 2 w 150"/>
                    <a:gd name="T5" fmla="*/ 1 h 119"/>
                    <a:gd name="T6" fmla="*/ 2 w 150"/>
                    <a:gd name="T7" fmla="*/ 1 h 119"/>
                    <a:gd name="T8" fmla="*/ 2 w 150"/>
                    <a:gd name="T9" fmla="*/ 1 h 119"/>
                    <a:gd name="T10" fmla="*/ 2 w 150"/>
                    <a:gd name="T11" fmla="*/ 1 h 119"/>
                    <a:gd name="T12" fmla="*/ 2 w 150"/>
                    <a:gd name="T13" fmla="*/ 1 h 119"/>
                    <a:gd name="T14" fmla="*/ 2 w 150"/>
                    <a:gd name="T15" fmla="*/ 1 h 119"/>
                    <a:gd name="T16" fmla="*/ 2 w 150"/>
                    <a:gd name="T17" fmla="*/ 1 h 119"/>
                    <a:gd name="T18" fmla="*/ 0 w 150"/>
                    <a:gd name="T19" fmla="*/ 1 h 119"/>
                    <a:gd name="T20" fmla="*/ 2 w 150"/>
                    <a:gd name="T21" fmla="*/ 1 h 119"/>
                    <a:gd name="T22" fmla="*/ 2 w 150"/>
                    <a:gd name="T23" fmla="*/ 1 h 119"/>
                    <a:gd name="T24" fmla="*/ 2 w 150"/>
                    <a:gd name="T25" fmla="*/ 1 h 119"/>
                    <a:gd name="T26" fmla="*/ 2 w 150"/>
                    <a:gd name="T27" fmla="*/ 1 h 119"/>
                    <a:gd name="T28" fmla="*/ 2 w 150"/>
                    <a:gd name="T29" fmla="*/ 1 h 119"/>
                    <a:gd name="T30" fmla="*/ 2 w 150"/>
                    <a:gd name="T31" fmla="*/ 1 h 119"/>
                    <a:gd name="T32" fmla="*/ 2 w 150"/>
                    <a:gd name="T33" fmla="*/ 0 h 119"/>
                    <a:gd name="T34" fmla="*/ 2 w 150"/>
                    <a:gd name="T35" fmla="*/ 1 h 11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50" h="119">
                      <a:moveTo>
                        <a:pt x="58" y="2"/>
                      </a:moveTo>
                      <a:lnTo>
                        <a:pt x="96" y="8"/>
                      </a:lnTo>
                      <a:lnTo>
                        <a:pt x="130" y="33"/>
                      </a:lnTo>
                      <a:lnTo>
                        <a:pt x="139" y="51"/>
                      </a:lnTo>
                      <a:lnTo>
                        <a:pt x="150" y="66"/>
                      </a:lnTo>
                      <a:lnTo>
                        <a:pt x="136" y="86"/>
                      </a:lnTo>
                      <a:lnTo>
                        <a:pt x="67" y="104"/>
                      </a:lnTo>
                      <a:lnTo>
                        <a:pt x="28" y="119"/>
                      </a:lnTo>
                      <a:lnTo>
                        <a:pt x="12" y="119"/>
                      </a:lnTo>
                      <a:lnTo>
                        <a:pt x="0" y="114"/>
                      </a:lnTo>
                      <a:lnTo>
                        <a:pt x="22" y="90"/>
                      </a:lnTo>
                      <a:lnTo>
                        <a:pt x="33" y="78"/>
                      </a:lnTo>
                      <a:lnTo>
                        <a:pt x="69" y="51"/>
                      </a:lnTo>
                      <a:lnTo>
                        <a:pt x="81" y="44"/>
                      </a:lnTo>
                      <a:lnTo>
                        <a:pt x="79" y="26"/>
                      </a:lnTo>
                      <a:lnTo>
                        <a:pt x="48" y="11"/>
                      </a:lnTo>
                      <a:lnTo>
                        <a:pt x="36" y="0"/>
                      </a:lnTo>
                      <a:lnTo>
                        <a:pt x="58" y="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C9C9C"/>
                    </a:gs>
                    <a:gs pos="100000">
                      <a:srgbClr val="49494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0" name="Freeform 301"/>
                <p:cNvSpPr>
                  <a:spLocks/>
                </p:cNvSpPr>
                <p:nvPr/>
              </p:nvSpPr>
              <p:spPr bwMode="auto">
                <a:xfrm>
                  <a:off x="2517" y="1370"/>
                  <a:ext cx="57" cy="176"/>
                </a:xfrm>
                <a:custGeom>
                  <a:avLst/>
                  <a:gdLst>
                    <a:gd name="T0" fmla="*/ 3 w 66"/>
                    <a:gd name="T1" fmla="*/ 2 h 225"/>
                    <a:gd name="T2" fmla="*/ 3 w 66"/>
                    <a:gd name="T3" fmla="*/ 2 h 225"/>
                    <a:gd name="T4" fmla="*/ 3 w 66"/>
                    <a:gd name="T5" fmla="*/ 2 h 225"/>
                    <a:gd name="T6" fmla="*/ 3 w 66"/>
                    <a:gd name="T7" fmla="*/ 2 h 225"/>
                    <a:gd name="T8" fmla="*/ 3 w 66"/>
                    <a:gd name="T9" fmla="*/ 2 h 225"/>
                    <a:gd name="T10" fmla="*/ 3 w 66"/>
                    <a:gd name="T11" fmla="*/ 2 h 225"/>
                    <a:gd name="T12" fmla="*/ 0 w 66"/>
                    <a:gd name="T13" fmla="*/ 2 h 225"/>
                    <a:gd name="T14" fmla="*/ 3 w 66"/>
                    <a:gd name="T15" fmla="*/ 2 h 225"/>
                    <a:gd name="T16" fmla="*/ 3 w 66"/>
                    <a:gd name="T17" fmla="*/ 2 h 225"/>
                    <a:gd name="T18" fmla="*/ 3 w 66"/>
                    <a:gd name="T19" fmla="*/ 0 h 225"/>
                    <a:gd name="T20" fmla="*/ 3 w 66"/>
                    <a:gd name="T21" fmla="*/ 2 h 22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66" h="225">
                      <a:moveTo>
                        <a:pt x="66" y="50"/>
                      </a:moveTo>
                      <a:lnTo>
                        <a:pt x="66" y="101"/>
                      </a:lnTo>
                      <a:lnTo>
                        <a:pt x="57" y="180"/>
                      </a:lnTo>
                      <a:lnTo>
                        <a:pt x="42" y="218"/>
                      </a:lnTo>
                      <a:lnTo>
                        <a:pt x="18" y="225"/>
                      </a:lnTo>
                      <a:lnTo>
                        <a:pt x="3" y="150"/>
                      </a:lnTo>
                      <a:lnTo>
                        <a:pt x="0" y="123"/>
                      </a:lnTo>
                      <a:lnTo>
                        <a:pt x="14" y="69"/>
                      </a:lnTo>
                      <a:lnTo>
                        <a:pt x="26" y="20"/>
                      </a:lnTo>
                      <a:lnTo>
                        <a:pt x="42" y="0"/>
                      </a:lnTo>
                      <a:lnTo>
                        <a:pt x="66" y="5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46464"/>
                    </a:gs>
                    <a:gs pos="100000">
                      <a:srgbClr val="747474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1" name="Line 302"/>
                <p:cNvSpPr>
                  <a:spLocks noChangeShapeType="1"/>
                </p:cNvSpPr>
                <p:nvPr/>
              </p:nvSpPr>
              <p:spPr bwMode="auto">
                <a:xfrm>
                  <a:off x="2515" y="1537"/>
                  <a:ext cx="18" cy="102"/>
                </a:xfrm>
                <a:prstGeom prst="line">
                  <a:avLst/>
                </a:prstGeom>
                <a:noFill/>
                <a:ln w="38100">
                  <a:solidFill>
                    <a:srgbClr val="5C5C5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2" name="Line 303"/>
                <p:cNvSpPr>
                  <a:spLocks noChangeShapeType="1"/>
                </p:cNvSpPr>
                <p:nvPr/>
              </p:nvSpPr>
              <p:spPr bwMode="auto">
                <a:xfrm>
                  <a:off x="2490" y="1286"/>
                  <a:ext cx="15" cy="96"/>
                </a:xfrm>
                <a:prstGeom prst="line">
                  <a:avLst/>
                </a:prstGeom>
                <a:noFill/>
                <a:ln w="28575">
                  <a:solidFill>
                    <a:srgbClr val="65656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3" name="Freeform 304"/>
                <p:cNvSpPr>
                  <a:spLocks/>
                </p:cNvSpPr>
                <p:nvPr/>
              </p:nvSpPr>
              <p:spPr bwMode="auto">
                <a:xfrm>
                  <a:off x="2529" y="1280"/>
                  <a:ext cx="70" cy="90"/>
                </a:xfrm>
                <a:custGeom>
                  <a:avLst/>
                  <a:gdLst>
                    <a:gd name="T0" fmla="*/ 2 w 89"/>
                    <a:gd name="T1" fmla="*/ 0 h 115"/>
                    <a:gd name="T2" fmla="*/ 2 w 89"/>
                    <a:gd name="T3" fmla="*/ 2 h 115"/>
                    <a:gd name="T4" fmla="*/ 2 w 89"/>
                    <a:gd name="T5" fmla="*/ 2 h 115"/>
                    <a:gd name="T6" fmla="*/ 2 w 89"/>
                    <a:gd name="T7" fmla="*/ 2 h 115"/>
                    <a:gd name="T8" fmla="*/ 2 w 89"/>
                    <a:gd name="T9" fmla="*/ 2 h 115"/>
                    <a:gd name="T10" fmla="*/ 2 w 89"/>
                    <a:gd name="T11" fmla="*/ 2 h 115"/>
                    <a:gd name="T12" fmla="*/ 2 w 89"/>
                    <a:gd name="T13" fmla="*/ 2 h 115"/>
                    <a:gd name="T14" fmla="*/ 0 w 89"/>
                    <a:gd name="T15" fmla="*/ 2 h 115"/>
                    <a:gd name="T16" fmla="*/ 2 w 89"/>
                    <a:gd name="T17" fmla="*/ 2 h 115"/>
                    <a:gd name="T18" fmla="*/ 2 w 89"/>
                    <a:gd name="T19" fmla="*/ 2 h 115"/>
                    <a:gd name="T20" fmla="*/ 2 w 89"/>
                    <a:gd name="T21" fmla="*/ 1 h 11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9" h="115">
                      <a:moveTo>
                        <a:pt x="89" y="0"/>
                      </a:moveTo>
                      <a:lnTo>
                        <a:pt x="62" y="16"/>
                      </a:lnTo>
                      <a:lnTo>
                        <a:pt x="51" y="54"/>
                      </a:lnTo>
                      <a:lnTo>
                        <a:pt x="57" y="84"/>
                      </a:lnTo>
                      <a:lnTo>
                        <a:pt x="71" y="115"/>
                      </a:lnTo>
                      <a:lnTo>
                        <a:pt x="53" y="109"/>
                      </a:lnTo>
                      <a:lnTo>
                        <a:pt x="20" y="66"/>
                      </a:lnTo>
                      <a:lnTo>
                        <a:pt x="0" y="51"/>
                      </a:lnTo>
                      <a:lnTo>
                        <a:pt x="23" y="10"/>
                      </a:lnTo>
                      <a:lnTo>
                        <a:pt x="53" y="4"/>
                      </a:lnTo>
                      <a:lnTo>
                        <a:pt x="77" y="1"/>
                      </a:lnTo>
                    </a:path>
                  </a:pathLst>
                </a:custGeom>
                <a:gradFill rotWithShape="0">
                  <a:gsLst>
                    <a:gs pos="0">
                      <a:srgbClr val="818181"/>
                    </a:gs>
                    <a:gs pos="100000">
                      <a:srgbClr val="A5A5A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4" name="Line 305"/>
                <p:cNvSpPr>
                  <a:spLocks noChangeShapeType="1"/>
                </p:cNvSpPr>
                <p:nvPr/>
              </p:nvSpPr>
              <p:spPr bwMode="auto">
                <a:xfrm flipH="1">
                  <a:off x="2798" y="1160"/>
                  <a:ext cx="16" cy="30"/>
                </a:xfrm>
                <a:prstGeom prst="line">
                  <a:avLst/>
                </a:prstGeom>
                <a:noFill/>
                <a:ln w="57150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5" name="Freeform 306"/>
                <p:cNvSpPr>
                  <a:spLocks/>
                </p:cNvSpPr>
                <p:nvPr/>
              </p:nvSpPr>
              <p:spPr bwMode="auto">
                <a:xfrm>
                  <a:off x="2446" y="1009"/>
                  <a:ext cx="64" cy="354"/>
                </a:xfrm>
                <a:custGeom>
                  <a:avLst/>
                  <a:gdLst>
                    <a:gd name="T0" fmla="*/ 2 w 81"/>
                    <a:gd name="T1" fmla="*/ 0 h 452"/>
                    <a:gd name="T2" fmla="*/ 2 w 81"/>
                    <a:gd name="T3" fmla="*/ 2 h 452"/>
                    <a:gd name="T4" fmla="*/ 2 w 81"/>
                    <a:gd name="T5" fmla="*/ 2 h 452"/>
                    <a:gd name="T6" fmla="*/ 2 w 81"/>
                    <a:gd name="T7" fmla="*/ 2 h 452"/>
                    <a:gd name="T8" fmla="*/ 2 w 81"/>
                    <a:gd name="T9" fmla="*/ 2 h 452"/>
                    <a:gd name="T10" fmla="*/ 2 w 81"/>
                    <a:gd name="T11" fmla="*/ 2 h 452"/>
                    <a:gd name="T12" fmla="*/ 2 w 81"/>
                    <a:gd name="T13" fmla="*/ 2 h 452"/>
                    <a:gd name="T14" fmla="*/ 2 w 81"/>
                    <a:gd name="T15" fmla="*/ 2 h 452"/>
                    <a:gd name="T16" fmla="*/ 2 w 81"/>
                    <a:gd name="T17" fmla="*/ 2 h 452"/>
                    <a:gd name="T18" fmla="*/ 2 w 81"/>
                    <a:gd name="T19" fmla="*/ 2 h 452"/>
                    <a:gd name="T20" fmla="*/ 2 w 81"/>
                    <a:gd name="T21" fmla="*/ 2 h 452"/>
                    <a:gd name="T22" fmla="*/ 0 w 81"/>
                    <a:gd name="T23" fmla="*/ 2 h 452"/>
                    <a:gd name="T24" fmla="*/ 2 w 81"/>
                    <a:gd name="T25" fmla="*/ 2 h 452"/>
                    <a:gd name="T26" fmla="*/ 2 w 81"/>
                    <a:gd name="T27" fmla="*/ 0 h 45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81" h="452">
                      <a:moveTo>
                        <a:pt x="44" y="0"/>
                      </a:moveTo>
                      <a:lnTo>
                        <a:pt x="39" y="66"/>
                      </a:lnTo>
                      <a:lnTo>
                        <a:pt x="47" y="99"/>
                      </a:lnTo>
                      <a:lnTo>
                        <a:pt x="42" y="132"/>
                      </a:lnTo>
                      <a:lnTo>
                        <a:pt x="39" y="219"/>
                      </a:lnTo>
                      <a:lnTo>
                        <a:pt x="68" y="336"/>
                      </a:lnTo>
                      <a:lnTo>
                        <a:pt x="81" y="425"/>
                      </a:lnTo>
                      <a:lnTo>
                        <a:pt x="77" y="452"/>
                      </a:lnTo>
                      <a:lnTo>
                        <a:pt x="54" y="360"/>
                      </a:lnTo>
                      <a:lnTo>
                        <a:pt x="26" y="239"/>
                      </a:lnTo>
                      <a:lnTo>
                        <a:pt x="6" y="165"/>
                      </a:lnTo>
                      <a:lnTo>
                        <a:pt x="0" y="141"/>
                      </a:lnTo>
                      <a:lnTo>
                        <a:pt x="27" y="83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6" name="Freeform 307"/>
                <p:cNvSpPr>
                  <a:spLocks/>
                </p:cNvSpPr>
                <p:nvPr/>
              </p:nvSpPr>
              <p:spPr bwMode="auto">
                <a:xfrm>
                  <a:off x="2466" y="1078"/>
                  <a:ext cx="97" cy="262"/>
                </a:xfrm>
                <a:custGeom>
                  <a:avLst/>
                  <a:gdLst>
                    <a:gd name="T0" fmla="*/ 2 w 123"/>
                    <a:gd name="T1" fmla="*/ 0 h 334"/>
                    <a:gd name="T2" fmla="*/ 2 w 123"/>
                    <a:gd name="T3" fmla="*/ 2 h 334"/>
                    <a:gd name="T4" fmla="*/ 2 w 123"/>
                    <a:gd name="T5" fmla="*/ 2 h 334"/>
                    <a:gd name="T6" fmla="*/ 2 w 123"/>
                    <a:gd name="T7" fmla="*/ 2 h 334"/>
                    <a:gd name="T8" fmla="*/ 2 w 123"/>
                    <a:gd name="T9" fmla="*/ 2 h 334"/>
                    <a:gd name="T10" fmla="*/ 2 w 123"/>
                    <a:gd name="T11" fmla="*/ 2 h 334"/>
                    <a:gd name="T12" fmla="*/ 2 w 123"/>
                    <a:gd name="T13" fmla="*/ 2 h 334"/>
                    <a:gd name="T14" fmla="*/ 2 w 123"/>
                    <a:gd name="T15" fmla="*/ 2 h 334"/>
                    <a:gd name="T16" fmla="*/ 2 w 123"/>
                    <a:gd name="T17" fmla="*/ 2 h 334"/>
                    <a:gd name="T18" fmla="*/ 2 w 123"/>
                    <a:gd name="T19" fmla="*/ 2 h 334"/>
                    <a:gd name="T20" fmla="*/ 2 w 123"/>
                    <a:gd name="T21" fmla="*/ 2 h 334"/>
                    <a:gd name="T22" fmla="*/ 2 w 123"/>
                    <a:gd name="T23" fmla="*/ 2 h 334"/>
                    <a:gd name="T24" fmla="*/ 0 w 123"/>
                    <a:gd name="T25" fmla="*/ 2 h 334"/>
                    <a:gd name="T26" fmla="*/ 2 w 123"/>
                    <a:gd name="T27" fmla="*/ 2 h 334"/>
                    <a:gd name="T28" fmla="*/ 2 w 123"/>
                    <a:gd name="T29" fmla="*/ 0 h 33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23" h="334">
                      <a:moveTo>
                        <a:pt x="38" y="0"/>
                      </a:moveTo>
                      <a:lnTo>
                        <a:pt x="33" y="40"/>
                      </a:lnTo>
                      <a:lnTo>
                        <a:pt x="53" y="88"/>
                      </a:lnTo>
                      <a:lnTo>
                        <a:pt x="96" y="144"/>
                      </a:lnTo>
                      <a:lnTo>
                        <a:pt x="122" y="165"/>
                      </a:lnTo>
                      <a:lnTo>
                        <a:pt x="123" y="204"/>
                      </a:lnTo>
                      <a:lnTo>
                        <a:pt x="101" y="249"/>
                      </a:lnTo>
                      <a:lnTo>
                        <a:pt x="69" y="283"/>
                      </a:lnTo>
                      <a:lnTo>
                        <a:pt x="57" y="334"/>
                      </a:lnTo>
                      <a:lnTo>
                        <a:pt x="47" y="270"/>
                      </a:lnTo>
                      <a:lnTo>
                        <a:pt x="23" y="207"/>
                      </a:lnTo>
                      <a:lnTo>
                        <a:pt x="3" y="130"/>
                      </a:lnTo>
                      <a:lnTo>
                        <a:pt x="0" y="93"/>
                      </a:lnTo>
                      <a:lnTo>
                        <a:pt x="15" y="27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85858"/>
                    </a:gs>
                    <a:gs pos="100000">
                      <a:srgbClr val="7C7C7C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7" name="Freeform 308"/>
                <p:cNvSpPr>
                  <a:spLocks/>
                </p:cNvSpPr>
                <p:nvPr/>
              </p:nvSpPr>
              <p:spPr bwMode="auto">
                <a:xfrm>
                  <a:off x="2936" y="847"/>
                  <a:ext cx="237" cy="192"/>
                </a:xfrm>
                <a:custGeom>
                  <a:avLst/>
                  <a:gdLst>
                    <a:gd name="T0" fmla="*/ 2 w 300"/>
                    <a:gd name="T1" fmla="*/ 2 h 244"/>
                    <a:gd name="T2" fmla="*/ 2 w 300"/>
                    <a:gd name="T3" fmla="*/ 2 h 244"/>
                    <a:gd name="T4" fmla="*/ 0 w 300"/>
                    <a:gd name="T5" fmla="*/ 2 h 244"/>
                    <a:gd name="T6" fmla="*/ 2 w 300"/>
                    <a:gd name="T7" fmla="*/ 2 h 244"/>
                    <a:gd name="T8" fmla="*/ 2 w 300"/>
                    <a:gd name="T9" fmla="*/ 2 h 244"/>
                    <a:gd name="T10" fmla="*/ 2 w 300"/>
                    <a:gd name="T11" fmla="*/ 2 h 244"/>
                    <a:gd name="T12" fmla="*/ 2 w 300"/>
                    <a:gd name="T13" fmla="*/ 2 h 244"/>
                    <a:gd name="T14" fmla="*/ 2 w 300"/>
                    <a:gd name="T15" fmla="*/ 2 h 244"/>
                    <a:gd name="T16" fmla="*/ 2 w 300"/>
                    <a:gd name="T17" fmla="*/ 2 h 244"/>
                    <a:gd name="T18" fmla="*/ 2 w 300"/>
                    <a:gd name="T19" fmla="*/ 0 h 244"/>
                    <a:gd name="T20" fmla="*/ 2 w 300"/>
                    <a:gd name="T21" fmla="*/ 2 h 2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00" h="244">
                      <a:moveTo>
                        <a:pt x="79" y="31"/>
                      </a:moveTo>
                      <a:lnTo>
                        <a:pt x="8" y="134"/>
                      </a:lnTo>
                      <a:lnTo>
                        <a:pt x="0" y="181"/>
                      </a:lnTo>
                      <a:lnTo>
                        <a:pt x="8" y="237"/>
                      </a:lnTo>
                      <a:lnTo>
                        <a:pt x="55" y="244"/>
                      </a:lnTo>
                      <a:lnTo>
                        <a:pt x="150" y="189"/>
                      </a:lnTo>
                      <a:lnTo>
                        <a:pt x="300" y="150"/>
                      </a:lnTo>
                      <a:lnTo>
                        <a:pt x="229" y="71"/>
                      </a:lnTo>
                      <a:lnTo>
                        <a:pt x="190" y="47"/>
                      </a:lnTo>
                      <a:lnTo>
                        <a:pt x="182" y="0"/>
                      </a:lnTo>
                      <a:lnTo>
                        <a:pt x="79" y="3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5D5D5"/>
                    </a:gs>
                    <a:gs pos="100000">
                      <a:srgbClr val="ECECEC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8" name="Freeform 309"/>
                <p:cNvSpPr>
                  <a:spLocks/>
                </p:cNvSpPr>
                <p:nvPr/>
              </p:nvSpPr>
              <p:spPr bwMode="auto">
                <a:xfrm>
                  <a:off x="2548" y="883"/>
                  <a:ext cx="148" cy="184"/>
                </a:xfrm>
                <a:custGeom>
                  <a:avLst/>
                  <a:gdLst>
                    <a:gd name="T0" fmla="*/ 2 w 180"/>
                    <a:gd name="T1" fmla="*/ 2 h 228"/>
                    <a:gd name="T2" fmla="*/ 2 w 180"/>
                    <a:gd name="T3" fmla="*/ 2 h 228"/>
                    <a:gd name="T4" fmla="*/ 2 w 180"/>
                    <a:gd name="T5" fmla="*/ 2 h 228"/>
                    <a:gd name="T6" fmla="*/ 2 w 180"/>
                    <a:gd name="T7" fmla="*/ 2 h 228"/>
                    <a:gd name="T8" fmla="*/ 2 w 180"/>
                    <a:gd name="T9" fmla="*/ 2 h 228"/>
                    <a:gd name="T10" fmla="*/ 2 w 180"/>
                    <a:gd name="T11" fmla="*/ 2 h 228"/>
                    <a:gd name="T12" fmla="*/ 2 w 180"/>
                    <a:gd name="T13" fmla="*/ 2 h 228"/>
                    <a:gd name="T14" fmla="*/ 2 w 180"/>
                    <a:gd name="T15" fmla="*/ 2 h 228"/>
                    <a:gd name="T16" fmla="*/ 2 w 180"/>
                    <a:gd name="T17" fmla="*/ 2 h 228"/>
                    <a:gd name="T18" fmla="*/ 0 w 180"/>
                    <a:gd name="T19" fmla="*/ 2 h 228"/>
                    <a:gd name="T20" fmla="*/ 2 w 180"/>
                    <a:gd name="T21" fmla="*/ 2 h 228"/>
                    <a:gd name="T22" fmla="*/ 2 w 180"/>
                    <a:gd name="T23" fmla="*/ 2 h 228"/>
                    <a:gd name="T24" fmla="*/ 2 w 180"/>
                    <a:gd name="T25" fmla="*/ 2 h 228"/>
                    <a:gd name="T26" fmla="*/ 2 w 180"/>
                    <a:gd name="T27" fmla="*/ 0 h 228"/>
                    <a:gd name="T28" fmla="*/ 2 w 180"/>
                    <a:gd name="T29" fmla="*/ 2 h 22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80" h="228">
                      <a:moveTo>
                        <a:pt x="156" y="3"/>
                      </a:moveTo>
                      <a:lnTo>
                        <a:pt x="102" y="36"/>
                      </a:lnTo>
                      <a:lnTo>
                        <a:pt x="90" y="78"/>
                      </a:lnTo>
                      <a:lnTo>
                        <a:pt x="87" y="102"/>
                      </a:lnTo>
                      <a:lnTo>
                        <a:pt x="120" y="159"/>
                      </a:lnTo>
                      <a:lnTo>
                        <a:pt x="159" y="183"/>
                      </a:lnTo>
                      <a:lnTo>
                        <a:pt x="180" y="207"/>
                      </a:lnTo>
                      <a:lnTo>
                        <a:pt x="132" y="210"/>
                      </a:lnTo>
                      <a:lnTo>
                        <a:pt x="45" y="228"/>
                      </a:lnTo>
                      <a:lnTo>
                        <a:pt x="0" y="222"/>
                      </a:lnTo>
                      <a:lnTo>
                        <a:pt x="3" y="168"/>
                      </a:lnTo>
                      <a:lnTo>
                        <a:pt x="6" y="99"/>
                      </a:lnTo>
                      <a:lnTo>
                        <a:pt x="39" y="33"/>
                      </a:lnTo>
                      <a:lnTo>
                        <a:pt x="90" y="0"/>
                      </a:lnTo>
                      <a:lnTo>
                        <a:pt x="156" y="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39393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9" name="Freeform 310"/>
                <p:cNvSpPr>
                  <a:spLocks/>
                </p:cNvSpPr>
                <p:nvPr/>
              </p:nvSpPr>
              <p:spPr bwMode="auto">
                <a:xfrm>
                  <a:off x="2560" y="537"/>
                  <a:ext cx="110" cy="303"/>
                </a:xfrm>
                <a:custGeom>
                  <a:avLst/>
                  <a:gdLst>
                    <a:gd name="T0" fmla="*/ 2 w 140"/>
                    <a:gd name="T1" fmla="*/ 2 h 389"/>
                    <a:gd name="T2" fmla="*/ 2 w 140"/>
                    <a:gd name="T3" fmla="*/ 2 h 389"/>
                    <a:gd name="T4" fmla="*/ 2 w 140"/>
                    <a:gd name="T5" fmla="*/ 2 h 389"/>
                    <a:gd name="T6" fmla="*/ 0 w 140"/>
                    <a:gd name="T7" fmla="*/ 2 h 389"/>
                    <a:gd name="T8" fmla="*/ 2 w 140"/>
                    <a:gd name="T9" fmla="*/ 2 h 389"/>
                    <a:gd name="T10" fmla="*/ 2 w 140"/>
                    <a:gd name="T11" fmla="*/ 2 h 389"/>
                    <a:gd name="T12" fmla="*/ 2 w 140"/>
                    <a:gd name="T13" fmla="*/ 2 h 389"/>
                    <a:gd name="T14" fmla="*/ 2 w 140"/>
                    <a:gd name="T15" fmla="*/ 2 h 389"/>
                    <a:gd name="T16" fmla="*/ 2 w 140"/>
                    <a:gd name="T17" fmla="*/ 2 h 389"/>
                    <a:gd name="T18" fmla="*/ 2 w 140"/>
                    <a:gd name="T19" fmla="*/ 2 h 389"/>
                    <a:gd name="T20" fmla="*/ 2 w 140"/>
                    <a:gd name="T21" fmla="*/ 2 h 389"/>
                    <a:gd name="T22" fmla="*/ 2 w 140"/>
                    <a:gd name="T23" fmla="*/ 2 h 389"/>
                    <a:gd name="T24" fmla="*/ 2 w 140"/>
                    <a:gd name="T25" fmla="*/ 2 h 389"/>
                    <a:gd name="T26" fmla="*/ 2 w 140"/>
                    <a:gd name="T27" fmla="*/ 0 h 389"/>
                    <a:gd name="T28" fmla="*/ 2 w 140"/>
                    <a:gd name="T29" fmla="*/ 2 h 38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40" h="389">
                      <a:moveTo>
                        <a:pt x="110" y="14"/>
                      </a:moveTo>
                      <a:lnTo>
                        <a:pt x="45" y="99"/>
                      </a:lnTo>
                      <a:lnTo>
                        <a:pt x="14" y="179"/>
                      </a:lnTo>
                      <a:lnTo>
                        <a:pt x="0" y="264"/>
                      </a:lnTo>
                      <a:lnTo>
                        <a:pt x="5" y="321"/>
                      </a:lnTo>
                      <a:lnTo>
                        <a:pt x="20" y="362"/>
                      </a:lnTo>
                      <a:lnTo>
                        <a:pt x="74" y="389"/>
                      </a:lnTo>
                      <a:lnTo>
                        <a:pt x="114" y="374"/>
                      </a:lnTo>
                      <a:lnTo>
                        <a:pt x="126" y="272"/>
                      </a:lnTo>
                      <a:lnTo>
                        <a:pt x="140" y="210"/>
                      </a:lnTo>
                      <a:lnTo>
                        <a:pt x="128" y="149"/>
                      </a:lnTo>
                      <a:lnTo>
                        <a:pt x="99" y="86"/>
                      </a:lnTo>
                      <a:lnTo>
                        <a:pt x="110" y="33"/>
                      </a:lnTo>
                      <a:lnTo>
                        <a:pt x="128" y="0"/>
                      </a:lnTo>
                      <a:lnTo>
                        <a:pt x="110" y="1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6B6B6"/>
                    </a:gs>
                    <a:gs pos="100000">
                      <a:srgbClr val="DDDDD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0" name="Line 311"/>
                <p:cNvSpPr>
                  <a:spLocks noChangeShapeType="1"/>
                </p:cNvSpPr>
                <p:nvPr/>
              </p:nvSpPr>
              <p:spPr bwMode="auto">
                <a:xfrm flipV="1">
                  <a:off x="2879" y="1131"/>
                  <a:ext cx="15" cy="125"/>
                </a:xfrm>
                <a:prstGeom prst="line">
                  <a:avLst/>
                </a:prstGeom>
                <a:noFill/>
                <a:ln w="2857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1" name="Freeform 312"/>
                <p:cNvSpPr>
                  <a:spLocks/>
                </p:cNvSpPr>
                <p:nvPr/>
              </p:nvSpPr>
              <p:spPr bwMode="auto">
                <a:xfrm>
                  <a:off x="2881" y="1047"/>
                  <a:ext cx="65" cy="86"/>
                </a:xfrm>
                <a:custGeom>
                  <a:avLst/>
                  <a:gdLst>
                    <a:gd name="T0" fmla="*/ 2 w 82"/>
                    <a:gd name="T1" fmla="*/ 2 h 111"/>
                    <a:gd name="T2" fmla="*/ 0 w 82"/>
                    <a:gd name="T3" fmla="*/ 2 h 111"/>
                    <a:gd name="T4" fmla="*/ 2 w 82"/>
                    <a:gd name="T5" fmla="*/ 2 h 111"/>
                    <a:gd name="T6" fmla="*/ 2 w 82"/>
                    <a:gd name="T7" fmla="*/ 2 h 111"/>
                    <a:gd name="T8" fmla="*/ 2 w 82"/>
                    <a:gd name="T9" fmla="*/ 2 h 111"/>
                    <a:gd name="T10" fmla="*/ 2 w 82"/>
                    <a:gd name="T11" fmla="*/ 2 h 111"/>
                    <a:gd name="T12" fmla="*/ 2 w 82"/>
                    <a:gd name="T13" fmla="*/ 2 h 111"/>
                    <a:gd name="T14" fmla="*/ 2 w 82"/>
                    <a:gd name="T15" fmla="*/ 2 h 111"/>
                    <a:gd name="T16" fmla="*/ 2 w 82"/>
                    <a:gd name="T17" fmla="*/ 2 h 111"/>
                    <a:gd name="T18" fmla="*/ 2 w 82"/>
                    <a:gd name="T19" fmla="*/ 2 h 111"/>
                    <a:gd name="T20" fmla="*/ 2 w 82"/>
                    <a:gd name="T21" fmla="*/ 0 h 111"/>
                    <a:gd name="T22" fmla="*/ 2 w 82"/>
                    <a:gd name="T23" fmla="*/ 2 h 111"/>
                    <a:gd name="T24" fmla="*/ 2 w 82"/>
                    <a:gd name="T25" fmla="*/ 2 h 1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2" h="111">
                      <a:moveTo>
                        <a:pt x="12" y="21"/>
                      </a:moveTo>
                      <a:lnTo>
                        <a:pt x="0" y="48"/>
                      </a:lnTo>
                      <a:lnTo>
                        <a:pt x="15" y="84"/>
                      </a:lnTo>
                      <a:lnTo>
                        <a:pt x="48" y="111"/>
                      </a:lnTo>
                      <a:lnTo>
                        <a:pt x="63" y="111"/>
                      </a:lnTo>
                      <a:lnTo>
                        <a:pt x="73" y="107"/>
                      </a:lnTo>
                      <a:lnTo>
                        <a:pt x="82" y="92"/>
                      </a:lnTo>
                      <a:lnTo>
                        <a:pt x="72" y="62"/>
                      </a:lnTo>
                      <a:lnTo>
                        <a:pt x="72" y="35"/>
                      </a:lnTo>
                      <a:lnTo>
                        <a:pt x="82" y="12"/>
                      </a:lnTo>
                      <a:lnTo>
                        <a:pt x="69" y="0"/>
                      </a:lnTo>
                      <a:lnTo>
                        <a:pt x="43" y="3"/>
                      </a:lnTo>
                      <a:lnTo>
                        <a:pt x="12" y="2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1C1C1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2" name="Line 313"/>
                <p:cNvSpPr>
                  <a:spLocks noChangeShapeType="1"/>
                </p:cNvSpPr>
                <p:nvPr/>
              </p:nvSpPr>
              <p:spPr bwMode="auto">
                <a:xfrm flipH="1">
                  <a:off x="2865" y="1132"/>
                  <a:ext cx="12" cy="67"/>
                </a:xfrm>
                <a:prstGeom prst="line">
                  <a:avLst/>
                </a:prstGeom>
                <a:noFill/>
                <a:ln w="38100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3" name="Freeform 314"/>
                <p:cNvSpPr>
                  <a:spLocks/>
                </p:cNvSpPr>
                <p:nvPr/>
              </p:nvSpPr>
              <p:spPr bwMode="auto">
                <a:xfrm>
                  <a:off x="2861" y="1364"/>
                  <a:ext cx="65" cy="100"/>
                </a:xfrm>
                <a:custGeom>
                  <a:avLst/>
                  <a:gdLst>
                    <a:gd name="T0" fmla="*/ 0 w 214"/>
                    <a:gd name="T1" fmla="*/ 1 h 175"/>
                    <a:gd name="T2" fmla="*/ 0 w 214"/>
                    <a:gd name="T3" fmla="*/ 1 h 175"/>
                    <a:gd name="T4" fmla="*/ 0 w 214"/>
                    <a:gd name="T5" fmla="*/ 1 h 175"/>
                    <a:gd name="T6" fmla="*/ 0 w 214"/>
                    <a:gd name="T7" fmla="*/ 1 h 175"/>
                    <a:gd name="T8" fmla="*/ 0 w 214"/>
                    <a:gd name="T9" fmla="*/ 1 h 175"/>
                    <a:gd name="T10" fmla="*/ 0 w 214"/>
                    <a:gd name="T11" fmla="*/ 1 h 175"/>
                    <a:gd name="T12" fmla="*/ 0 w 214"/>
                    <a:gd name="T13" fmla="*/ 1 h 175"/>
                    <a:gd name="T14" fmla="*/ 0 w 214"/>
                    <a:gd name="T15" fmla="*/ 1 h 175"/>
                    <a:gd name="T16" fmla="*/ 0 w 214"/>
                    <a:gd name="T17" fmla="*/ 1 h 175"/>
                    <a:gd name="T18" fmla="*/ 0 w 214"/>
                    <a:gd name="T19" fmla="*/ 1 h 175"/>
                    <a:gd name="T20" fmla="*/ 0 w 214"/>
                    <a:gd name="T21" fmla="*/ 0 h 175"/>
                    <a:gd name="T22" fmla="*/ 0 w 214"/>
                    <a:gd name="T23" fmla="*/ 1 h 175"/>
                    <a:gd name="T24" fmla="*/ 0 w 214"/>
                    <a:gd name="T25" fmla="*/ 1 h 1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4" h="175">
                      <a:moveTo>
                        <a:pt x="12" y="57"/>
                      </a:moveTo>
                      <a:lnTo>
                        <a:pt x="0" y="94"/>
                      </a:lnTo>
                      <a:lnTo>
                        <a:pt x="30" y="148"/>
                      </a:lnTo>
                      <a:lnTo>
                        <a:pt x="118" y="175"/>
                      </a:lnTo>
                      <a:lnTo>
                        <a:pt x="177" y="147"/>
                      </a:lnTo>
                      <a:lnTo>
                        <a:pt x="211" y="106"/>
                      </a:lnTo>
                      <a:lnTo>
                        <a:pt x="214" y="81"/>
                      </a:lnTo>
                      <a:lnTo>
                        <a:pt x="192" y="43"/>
                      </a:lnTo>
                      <a:lnTo>
                        <a:pt x="165" y="16"/>
                      </a:lnTo>
                      <a:lnTo>
                        <a:pt x="142" y="1"/>
                      </a:lnTo>
                      <a:lnTo>
                        <a:pt x="102" y="0"/>
                      </a:lnTo>
                      <a:lnTo>
                        <a:pt x="57" y="16"/>
                      </a:lnTo>
                      <a:lnTo>
                        <a:pt x="12" y="5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5A5A5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4" name="Freeform 315"/>
                <p:cNvSpPr>
                  <a:spLocks/>
                </p:cNvSpPr>
                <p:nvPr/>
              </p:nvSpPr>
              <p:spPr bwMode="auto">
                <a:xfrm rot="87047">
                  <a:off x="2868" y="1105"/>
                  <a:ext cx="70" cy="324"/>
                </a:xfrm>
                <a:custGeom>
                  <a:avLst/>
                  <a:gdLst>
                    <a:gd name="T0" fmla="*/ 0 w 160"/>
                    <a:gd name="T1" fmla="*/ 1 h 447"/>
                    <a:gd name="T2" fmla="*/ 0 w 160"/>
                    <a:gd name="T3" fmla="*/ 1 h 447"/>
                    <a:gd name="T4" fmla="*/ 0 w 160"/>
                    <a:gd name="T5" fmla="*/ 1 h 447"/>
                    <a:gd name="T6" fmla="*/ 0 w 160"/>
                    <a:gd name="T7" fmla="*/ 1 h 447"/>
                    <a:gd name="T8" fmla="*/ 0 w 160"/>
                    <a:gd name="T9" fmla="*/ 1 h 447"/>
                    <a:gd name="T10" fmla="*/ 0 w 160"/>
                    <a:gd name="T11" fmla="*/ 1 h 447"/>
                    <a:gd name="T12" fmla="*/ 0 w 160"/>
                    <a:gd name="T13" fmla="*/ 1 h 447"/>
                    <a:gd name="T14" fmla="*/ 0 w 160"/>
                    <a:gd name="T15" fmla="*/ 1 h 447"/>
                    <a:gd name="T16" fmla="*/ 0 w 160"/>
                    <a:gd name="T17" fmla="*/ 1 h 447"/>
                    <a:gd name="T18" fmla="*/ 0 w 160"/>
                    <a:gd name="T19" fmla="*/ 1 h 447"/>
                    <a:gd name="T20" fmla="*/ 0 w 160"/>
                    <a:gd name="T21" fmla="*/ 1 h 447"/>
                    <a:gd name="T22" fmla="*/ 0 w 160"/>
                    <a:gd name="T23" fmla="*/ 1 h 447"/>
                    <a:gd name="T24" fmla="*/ 0 w 160"/>
                    <a:gd name="T25" fmla="*/ 1 h 447"/>
                    <a:gd name="T26" fmla="*/ 0 w 160"/>
                    <a:gd name="T27" fmla="*/ 1 h 447"/>
                    <a:gd name="T28" fmla="*/ 0 w 160"/>
                    <a:gd name="T29" fmla="*/ 1 h 447"/>
                    <a:gd name="T30" fmla="*/ 0 w 160"/>
                    <a:gd name="T31" fmla="*/ 1 h 447"/>
                    <a:gd name="T32" fmla="*/ 0 w 160"/>
                    <a:gd name="T33" fmla="*/ 1 h 447"/>
                    <a:gd name="T34" fmla="*/ 0 w 160"/>
                    <a:gd name="T35" fmla="*/ 0 h 447"/>
                    <a:gd name="T36" fmla="*/ 0 w 160"/>
                    <a:gd name="T37" fmla="*/ 1 h 447"/>
                    <a:gd name="T38" fmla="*/ 0 w 160"/>
                    <a:gd name="T39" fmla="*/ 1 h 44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60" h="447">
                      <a:moveTo>
                        <a:pt x="55" y="21"/>
                      </a:moveTo>
                      <a:lnTo>
                        <a:pt x="48" y="63"/>
                      </a:lnTo>
                      <a:lnTo>
                        <a:pt x="19" y="170"/>
                      </a:lnTo>
                      <a:lnTo>
                        <a:pt x="6" y="245"/>
                      </a:lnTo>
                      <a:lnTo>
                        <a:pt x="0" y="303"/>
                      </a:lnTo>
                      <a:lnTo>
                        <a:pt x="10" y="372"/>
                      </a:lnTo>
                      <a:lnTo>
                        <a:pt x="21" y="395"/>
                      </a:lnTo>
                      <a:lnTo>
                        <a:pt x="39" y="425"/>
                      </a:lnTo>
                      <a:lnTo>
                        <a:pt x="102" y="447"/>
                      </a:lnTo>
                      <a:lnTo>
                        <a:pt x="126" y="422"/>
                      </a:lnTo>
                      <a:lnTo>
                        <a:pt x="160" y="372"/>
                      </a:lnTo>
                      <a:lnTo>
                        <a:pt x="153" y="282"/>
                      </a:lnTo>
                      <a:lnTo>
                        <a:pt x="136" y="185"/>
                      </a:lnTo>
                      <a:lnTo>
                        <a:pt x="123" y="137"/>
                      </a:lnTo>
                      <a:lnTo>
                        <a:pt x="127" y="80"/>
                      </a:lnTo>
                      <a:lnTo>
                        <a:pt x="133" y="69"/>
                      </a:lnTo>
                      <a:lnTo>
                        <a:pt x="121" y="33"/>
                      </a:lnTo>
                      <a:lnTo>
                        <a:pt x="91" y="0"/>
                      </a:lnTo>
                      <a:lnTo>
                        <a:pt x="66" y="9"/>
                      </a:lnTo>
                      <a:lnTo>
                        <a:pt x="55" y="2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6B6B6"/>
                    </a:gs>
                    <a:gs pos="100000">
                      <a:srgbClr val="DDDDD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5" name="Freeform 316"/>
                <p:cNvSpPr>
                  <a:spLocks/>
                </p:cNvSpPr>
                <p:nvPr/>
              </p:nvSpPr>
              <p:spPr bwMode="auto">
                <a:xfrm rot="-3768463">
                  <a:off x="2910" y="1422"/>
                  <a:ext cx="30" cy="90"/>
                </a:xfrm>
                <a:custGeom>
                  <a:avLst/>
                  <a:gdLst>
                    <a:gd name="T0" fmla="*/ 0 w 214"/>
                    <a:gd name="T1" fmla="*/ 1 h 175"/>
                    <a:gd name="T2" fmla="*/ 0 w 214"/>
                    <a:gd name="T3" fmla="*/ 1 h 175"/>
                    <a:gd name="T4" fmla="*/ 0 w 214"/>
                    <a:gd name="T5" fmla="*/ 1 h 175"/>
                    <a:gd name="T6" fmla="*/ 0 w 214"/>
                    <a:gd name="T7" fmla="*/ 1 h 175"/>
                    <a:gd name="T8" fmla="*/ 0 w 214"/>
                    <a:gd name="T9" fmla="*/ 1 h 175"/>
                    <a:gd name="T10" fmla="*/ 0 w 214"/>
                    <a:gd name="T11" fmla="*/ 1 h 175"/>
                    <a:gd name="T12" fmla="*/ 0 w 214"/>
                    <a:gd name="T13" fmla="*/ 1 h 175"/>
                    <a:gd name="T14" fmla="*/ 0 w 214"/>
                    <a:gd name="T15" fmla="*/ 1 h 175"/>
                    <a:gd name="T16" fmla="*/ 0 w 214"/>
                    <a:gd name="T17" fmla="*/ 1 h 175"/>
                    <a:gd name="T18" fmla="*/ 0 w 214"/>
                    <a:gd name="T19" fmla="*/ 1 h 175"/>
                    <a:gd name="T20" fmla="*/ 0 w 214"/>
                    <a:gd name="T21" fmla="*/ 0 h 175"/>
                    <a:gd name="T22" fmla="*/ 0 w 214"/>
                    <a:gd name="T23" fmla="*/ 1 h 175"/>
                    <a:gd name="T24" fmla="*/ 0 w 214"/>
                    <a:gd name="T25" fmla="*/ 1 h 1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4" h="175">
                      <a:moveTo>
                        <a:pt x="12" y="57"/>
                      </a:moveTo>
                      <a:lnTo>
                        <a:pt x="0" y="94"/>
                      </a:lnTo>
                      <a:lnTo>
                        <a:pt x="30" y="148"/>
                      </a:lnTo>
                      <a:lnTo>
                        <a:pt x="118" y="175"/>
                      </a:lnTo>
                      <a:lnTo>
                        <a:pt x="177" y="147"/>
                      </a:lnTo>
                      <a:lnTo>
                        <a:pt x="211" y="106"/>
                      </a:lnTo>
                      <a:lnTo>
                        <a:pt x="214" y="81"/>
                      </a:lnTo>
                      <a:lnTo>
                        <a:pt x="192" y="43"/>
                      </a:lnTo>
                      <a:lnTo>
                        <a:pt x="165" y="16"/>
                      </a:lnTo>
                      <a:lnTo>
                        <a:pt x="142" y="1"/>
                      </a:lnTo>
                      <a:lnTo>
                        <a:pt x="102" y="0"/>
                      </a:lnTo>
                      <a:lnTo>
                        <a:pt x="57" y="16"/>
                      </a:lnTo>
                      <a:lnTo>
                        <a:pt x="12" y="5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39393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6" name="Freeform 317"/>
                <p:cNvSpPr>
                  <a:spLocks/>
                </p:cNvSpPr>
                <p:nvPr/>
              </p:nvSpPr>
              <p:spPr bwMode="auto">
                <a:xfrm rot="116079">
                  <a:off x="2600" y="1132"/>
                  <a:ext cx="237" cy="69"/>
                </a:xfrm>
                <a:custGeom>
                  <a:avLst/>
                  <a:gdLst>
                    <a:gd name="T0" fmla="*/ 0 w 299"/>
                    <a:gd name="T1" fmla="*/ 2 h 90"/>
                    <a:gd name="T2" fmla="*/ 2 w 299"/>
                    <a:gd name="T3" fmla="*/ 2 h 90"/>
                    <a:gd name="T4" fmla="*/ 2 w 299"/>
                    <a:gd name="T5" fmla="*/ 2 h 90"/>
                    <a:gd name="T6" fmla="*/ 2 w 299"/>
                    <a:gd name="T7" fmla="*/ 2 h 90"/>
                    <a:gd name="T8" fmla="*/ 2 w 299"/>
                    <a:gd name="T9" fmla="*/ 2 h 90"/>
                    <a:gd name="T10" fmla="*/ 2 w 299"/>
                    <a:gd name="T11" fmla="*/ 0 h 90"/>
                    <a:gd name="T12" fmla="*/ 2 w 299"/>
                    <a:gd name="T13" fmla="*/ 2 h 90"/>
                    <a:gd name="T14" fmla="*/ 2 w 299"/>
                    <a:gd name="T15" fmla="*/ 2 h 90"/>
                    <a:gd name="T16" fmla="*/ 2 w 299"/>
                    <a:gd name="T17" fmla="*/ 2 h 90"/>
                    <a:gd name="T18" fmla="*/ 2 w 299"/>
                    <a:gd name="T19" fmla="*/ 2 h 90"/>
                    <a:gd name="T20" fmla="*/ 2 w 299"/>
                    <a:gd name="T21" fmla="*/ 2 h 90"/>
                    <a:gd name="T22" fmla="*/ 2 w 299"/>
                    <a:gd name="T23" fmla="*/ 2 h 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99" h="90">
                      <a:moveTo>
                        <a:pt x="0" y="45"/>
                      </a:moveTo>
                      <a:lnTo>
                        <a:pt x="48" y="42"/>
                      </a:lnTo>
                      <a:lnTo>
                        <a:pt x="69" y="33"/>
                      </a:lnTo>
                      <a:lnTo>
                        <a:pt x="99" y="18"/>
                      </a:lnTo>
                      <a:lnTo>
                        <a:pt x="152" y="3"/>
                      </a:lnTo>
                      <a:lnTo>
                        <a:pt x="180" y="0"/>
                      </a:lnTo>
                      <a:lnTo>
                        <a:pt x="206" y="4"/>
                      </a:lnTo>
                      <a:lnTo>
                        <a:pt x="224" y="13"/>
                      </a:lnTo>
                      <a:lnTo>
                        <a:pt x="258" y="28"/>
                      </a:lnTo>
                      <a:lnTo>
                        <a:pt x="299" y="46"/>
                      </a:lnTo>
                      <a:lnTo>
                        <a:pt x="278" y="67"/>
                      </a:lnTo>
                      <a:lnTo>
                        <a:pt x="266" y="90"/>
                      </a:lnTo>
                    </a:path>
                  </a:pathLst>
                </a:custGeom>
                <a:noFill/>
                <a:ln w="57150" cmpd="sng">
                  <a:solidFill>
                    <a:srgbClr val="51515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7" name="Freeform 318"/>
                <p:cNvSpPr>
                  <a:spLocks/>
                </p:cNvSpPr>
                <p:nvPr/>
              </p:nvSpPr>
              <p:spPr bwMode="auto">
                <a:xfrm>
                  <a:off x="2757" y="1497"/>
                  <a:ext cx="174" cy="129"/>
                </a:xfrm>
                <a:custGeom>
                  <a:avLst/>
                  <a:gdLst>
                    <a:gd name="T0" fmla="*/ 2 w 216"/>
                    <a:gd name="T1" fmla="*/ 2 h 168"/>
                    <a:gd name="T2" fmla="*/ 2 w 216"/>
                    <a:gd name="T3" fmla="*/ 2 h 168"/>
                    <a:gd name="T4" fmla="*/ 2 w 216"/>
                    <a:gd name="T5" fmla="*/ 2 h 168"/>
                    <a:gd name="T6" fmla="*/ 2 w 216"/>
                    <a:gd name="T7" fmla="*/ 2 h 168"/>
                    <a:gd name="T8" fmla="*/ 2 w 216"/>
                    <a:gd name="T9" fmla="*/ 2 h 168"/>
                    <a:gd name="T10" fmla="*/ 2 w 216"/>
                    <a:gd name="T11" fmla="*/ 2 h 168"/>
                    <a:gd name="T12" fmla="*/ 2 w 216"/>
                    <a:gd name="T13" fmla="*/ 2 h 168"/>
                    <a:gd name="T14" fmla="*/ 0 w 216"/>
                    <a:gd name="T15" fmla="*/ 2 h 168"/>
                    <a:gd name="T16" fmla="*/ 2 w 216"/>
                    <a:gd name="T17" fmla="*/ 2 h 168"/>
                    <a:gd name="T18" fmla="*/ 2 w 216"/>
                    <a:gd name="T19" fmla="*/ 2 h 168"/>
                    <a:gd name="T20" fmla="*/ 2 w 216"/>
                    <a:gd name="T21" fmla="*/ 2 h 168"/>
                    <a:gd name="T22" fmla="*/ 2 w 216"/>
                    <a:gd name="T23" fmla="*/ 2 h 168"/>
                    <a:gd name="T24" fmla="*/ 2 w 216"/>
                    <a:gd name="T25" fmla="*/ 2 h 168"/>
                    <a:gd name="T26" fmla="*/ 2 w 216"/>
                    <a:gd name="T27" fmla="*/ 0 h 168"/>
                    <a:gd name="T28" fmla="*/ 2 w 216"/>
                    <a:gd name="T29" fmla="*/ 2 h 168"/>
                    <a:gd name="T30" fmla="*/ 2 w 216"/>
                    <a:gd name="T31" fmla="*/ 2 h 168"/>
                    <a:gd name="T32" fmla="*/ 2 w 216"/>
                    <a:gd name="T33" fmla="*/ 2 h 168"/>
                    <a:gd name="T34" fmla="*/ 2 w 216"/>
                    <a:gd name="T35" fmla="*/ 2 h 16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6" h="168">
                      <a:moveTo>
                        <a:pt x="210" y="45"/>
                      </a:moveTo>
                      <a:lnTo>
                        <a:pt x="198" y="78"/>
                      </a:lnTo>
                      <a:lnTo>
                        <a:pt x="183" y="105"/>
                      </a:lnTo>
                      <a:lnTo>
                        <a:pt x="150" y="111"/>
                      </a:lnTo>
                      <a:lnTo>
                        <a:pt x="108" y="111"/>
                      </a:lnTo>
                      <a:lnTo>
                        <a:pt x="69" y="141"/>
                      </a:lnTo>
                      <a:lnTo>
                        <a:pt x="42" y="147"/>
                      </a:lnTo>
                      <a:lnTo>
                        <a:pt x="0" y="168"/>
                      </a:lnTo>
                      <a:lnTo>
                        <a:pt x="15" y="135"/>
                      </a:lnTo>
                      <a:lnTo>
                        <a:pt x="42" y="105"/>
                      </a:lnTo>
                      <a:lnTo>
                        <a:pt x="57" y="87"/>
                      </a:lnTo>
                      <a:lnTo>
                        <a:pt x="75" y="75"/>
                      </a:lnTo>
                      <a:lnTo>
                        <a:pt x="84" y="33"/>
                      </a:lnTo>
                      <a:lnTo>
                        <a:pt x="132" y="0"/>
                      </a:lnTo>
                      <a:lnTo>
                        <a:pt x="165" y="9"/>
                      </a:lnTo>
                      <a:lnTo>
                        <a:pt x="195" y="24"/>
                      </a:lnTo>
                      <a:lnTo>
                        <a:pt x="216" y="24"/>
                      </a:lnTo>
                      <a:lnTo>
                        <a:pt x="210" y="4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F5F5F"/>
                    </a:gs>
                    <a:gs pos="100000">
                      <a:srgbClr val="343434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8" name="Freeform 319"/>
                <p:cNvSpPr>
                  <a:spLocks/>
                </p:cNvSpPr>
                <p:nvPr/>
              </p:nvSpPr>
              <p:spPr bwMode="auto">
                <a:xfrm>
                  <a:off x="2789" y="1701"/>
                  <a:ext cx="264" cy="135"/>
                </a:xfrm>
                <a:custGeom>
                  <a:avLst/>
                  <a:gdLst>
                    <a:gd name="T0" fmla="*/ 2 w 333"/>
                    <a:gd name="T1" fmla="*/ 0 h 171"/>
                    <a:gd name="T2" fmla="*/ 2 w 333"/>
                    <a:gd name="T3" fmla="*/ 2 h 171"/>
                    <a:gd name="T4" fmla="*/ 2 w 333"/>
                    <a:gd name="T5" fmla="*/ 2 h 171"/>
                    <a:gd name="T6" fmla="*/ 2 w 333"/>
                    <a:gd name="T7" fmla="*/ 2 h 171"/>
                    <a:gd name="T8" fmla="*/ 2 w 333"/>
                    <a:gd name="T9" fmla="*/ 2 h 171"/>
                    <a:gd name="T10" fmla="*/ 2 w 333"/>
                    <a:gd name="T11" fmla="*/ 2 h 171"/>
                    <a:gd name="T12" fmla="*/ 2 w 333"/>
                    <a:gd name="T13" fmla="*/ 2 h 171"/>
                    <a:gd name="T14" fmla="*/ 2 w 333"/>
                    <a:gd name="T15" fmla="*/ 2 h 171"/>
                    <a:gd name="T16" fmla="*/ 2 w 333"/>
                    <a:gd name="T17" fmla="*/ 2 h 171"/>
                    <a:gd name="T18" fmla="*/ 2 w 333"/>
                    <a:gd name="T19" fmla="*/ 2 h 171"/>
                    <a:gd name="T20" fmla="*/ 2 w 333"/>
                    <a:gd name="T21" fmla="*/ 2 h 171"/>
                    <a:gd name="T22" fmla="*/ 2 w 333"/>
                    <a:gd name="T23" fmla="*/ 2 h 171"/>
                    <a:gd name="T24" fmla="*/ 2 w 333"/>
                    <a:gd name="T25" fmla="*/ 2 h 171"/>
                    <a:gd name="T26" fmla="*/ 0 w 333"/>
                    <a:gd name="T27" fmla="*/ 2 h 171"/>
                    <a:gd name="T28" fmla="*/ 2 w 333"/>
                    <a:gd name="T29" fmla="*/ 2 h 171"/>
                    <a:gd name="T30" fmla="*/ 2 w 333"/>
                    <a:gd name="T31" fmla="*/ 2 h 171"/>
                    <a:gd name="T32" fmla="*/ 2 w 333"/>
                    <a:gd name="T33" fmla="*/ 0 h 17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333" h="171">
                      <a:moveTo>
                        <a:pt x="33" y="0"/>
                      </a:moveTo>
                      <a:lnTo>
                        <a:pt x="144" y="3"/>
                      </a:lnTo>
                      <a:lnTo>
                        <a:pt x="243" y="3"/>
                      </a:lnTo>
                      <a:lnTo>
                        <a:pt x="327" y="12"/>
                      </a:lnTo>
                      <a:lnTo>
                        <a:pt x="327" y="39"/>
                      </a:lnTo>
                      <a:lnTo>
                        <a:pt x="312" y="57"/>
                      </a:lnTo>
                      <a:lnTo>
                        <a:pt x="333" y="81"/>
                      </a:lnTo>
                      <a:lnTo>
                        <a:pt x="330" y="99"/>
                      </a:lnTo>
                      <a:lnTo>
                        <a:pt x="306" y="126"/>
                      </a:lnTo>
                      <a:lnTo>
                        <a:pt x="252" y="147"/>
                      </a:lnTo>
                      <a:lnTo>
                        <a:pt x="180" y="147"/>
                      </a:lnTo>
                      <a:lnTo>
                        <a:pt x="117" y="168"/>
                      </a:lnTo>
                      <a:lnTo>
                        <a:pt x="48" y="171"/>
                      </a:lnTo>
                      <a:lnTo>
                        <a:pt x="0" y="153"/>
                      </a:lnTo>
                      <a:lnTo>
                        <a:pt x="21" y="72"/>
                      </a:lnTo>
                      <a:lnTo>
                        <a:pt x="27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06060"/>
                    </a:gs>
                    <a:gs pos="100000">
                      <a:srgbClr val="A3A3A3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9" name="Freeform 320"/>
                <p:cNvSpPr>
                  <a:spLocks/>
                </p:cNvSpPr>
                <p:nvPr/>
              </p:nvSpPr>
              <p:spPr bwMode="auto">
                <a:xfrm rot="-120240">
                  <a:off x="2786" y="1714"/>
                  <a:ext cx="254" cy="71"/>
                </a:xfrm>
                <a:custGeom>
                  <a:avLst/>
                  <a:gdLst>
                    <a:gd name="T0" fmla="*/ 2 w 320"/>
                    <a:gd name="T1" fmla="*/ 2 h 91"/>
                    <a:gd name="T2" fmla="*/ 2 w 320"/>
                    <a:gd name="T3" fmla="*/ 0 h 91"/>
                    <a:gd name="T4" fmla="*/ 2 w 320"/>
                    <a:gd name="T5" fmla="*/ 2 h 91"/>
                    <a:gd name="T6" fmla="*/ 2 w 320"/>
                    <a:gd name="T7" fmla="*/ 2 h 91"/>
                    <a:gd name="T8" fmla="*/ 2 w 320"/>
                    <a:gd name="T9" fmla="*/ 2 h 91"/>
                    <a:gd name="T10" fmla="*/ 2 w 320"/>
                    <a:gd name="T11" fmla="*/ 2 h 91"/>
                    <a:gd name="T12" fmla="*/ 2 w 320"/>
                    <a:gd name="T13" fmla="*/ 2 h 91"/>
                    <a:gd name="T14" fmla="*/ 2 w 320"/>
                    <a:gd name="T15" fmla="*/ 2 h 91"/>
                    <a:gd name="T16" fmla="*/ 2 w 320"/>
                    <a:gd name="T17" fmla="*/ 2 h 91"/>
                    <a:gd name="T18" fmla="*/ 2 w 320"/>
                    <a:gd name="T19" fmla="*/ 2 h 91"/>
                    <a:gd name="T20" fmla="*/ 2 w 320"/>
                    <a:gd name="T21" fmla="*/ 2 h 91"/>
                    <a:gd name="T22" fmla="*/ 2 w 320"/>
                    <a:gd name="T23" fmla="*/ 2 h 91"/>
                    <a:gd name="T24" fmla="*/ 2 w 320"/>
                    <a:gd name="T25" fmla="*/ 2 h 91"/>
                    <a:gd name="T26" fmla="*/ 2 w 320"/>
                    <a:gd name="T27" fmla="*/ 2 h 91"/>
                    <a:gd name="T28" fmla="*/ 2 w 320"/>
                    <a:gd name="T29" fmla="*/ 2 h 91"/>
                    <a:gd name="T30" fmla="*/ 2 w 320"/>
                    <a:gd name="T31" fmla="*/ 2 h 91"/>
                    <a:gd name="T32" fmla="*/ 0 w 320"/>
                    <a:gd name="T33" fmla="*/ 2 h 91"/>
                    <a:gd name="T34" fmla="*/ 2 w 320"/>
                    <a:gd name="T35" fmla="*/ 2 h 9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320" h="91">
                      <a:moveTo>
                        <a:pt x="6" y="9"/>
                      </a:moveTo>
                      <a:lnTo>
                        <a:pt x="33" y="0"/>
                      </a:lnTo>
                      <a:lnTo>
                        <a:pt x="77" y="28"/>
                      </a:lnTo>
                      <a:lnTo>
                        <a:pt x="131" y="37"/>
                      </a:lnTo>
                      <a:lnTo>
                        <a:pt x="188" y="31"/>
                      </a:lnTo>
                      <a:lnTo>
                        <a:pt x="219" y="33"/>
                      </a:lnTo>
                      <a:lnTo>
                        <a:pt x="302" y="40"/>
                      </a:lnTo>
                      <a:lnTo>
                        <a:pt x="320" y="33"/>
                      </a:lnTo>
                      <a:lnTo>
                        <a:pt x="303" y="55"/>
                      </a:lnTo>
                      <a:lnTo>
                        <a:pt x="275" y="82"/>
                      </a:lnTo>
                      <a:lnTo>
                        <a:pt x="219" y="91"/>
                      </a:lnTo>
                      <a:lnTo>
                        <a:pt x="156" y="85"/>
                      </a:lnTo>
                      <a:lnTo>
                        <a:pt x="113" y="91"/>
                      </a:lnTo>
                      <a:lnTo>
                        <a:pt x="75" y="70"/>
                      </a:lnTo>
                      <a:lnTo>
                        <a:pt x="51" y="40"/>
                      </a:lnTo>
                      <a:lnTo>
                        <a:pt x="26" y="19"/>
                      </a:lnTo>
                      <a:lnTo>
                        <a:pt x="0" y="22"/>
                      </a:lnTo>
                      <a:lnTo>
                        <a:pt x="6" y="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95959"/>
                    </a:gs>
                    <a:gs pos="100000">
                      <a:srgbClr val="858585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20" name="Freeform 321"/>
                <p:cNvSpPr>
                  <a:spLocks/>
                </p:cNvSpPr>
                <p:nvPr/>
              </p:nvSpPr>
              <p:spPr bwMode="auto">
                <a:xfrm>
                  <a:off x="2738" y="1636"/>
                  <a:ext cx="76" cy="165"/>
                </a:xfrm>
                <a:custGeom>
                  <a:avLst/>
                  <a:gdLst>
                    <a:gd name="T0" fmla="*/ 2 w 96"/>
                    <a:gd name="T1" fmla="*/ 0 h 210"/>
                    <a:gd name="T2" fmla="*/ 2 w 96"/>
                    <a:gd name="T3" fmla="*/ 2 h 210"/>
                    <a:gd name="T4" fmla="*/ 2 w 96"/>
                    <a:gd name="T5" fmla="*/ 2 h 210"/>
                    <a:gd name="T6" fmla="*/ 2 w 96"/>
                    <a:gd name="T7" fmla="*/ 2 h 210"/>
                    <a:gd name="T8" fmla="*/ 2 w 96"/>
                    <a:gd name="T9" fmla="*/ 2 h 210"/>
                    <a:gd name="T10" fmla="*/ 2 w 96"/>
                    <a:gd name="T11" fmla="*/ 2 h 210"/>
                    <a:gd name="T12" fmla="*/ 2 w 96"/>
                    <a:gd name="T13" fmla="*/ 2 h 210"/>
                    <a:gd name="T14" fmla="*/ 2 w 96"/>
                    <a:gd name="T15" fmla="*/ 2 h 210"/>
                    <a:gd name="T16" fmla="*/ 0 w 96"/>
                    <a:gd name="T17" fmla="*/ 2 h 210"/>
                    <a:gd name="T18" fmla="*/ 2 w 96"/>
                    <a:gd name="T19" fmla="*/ 2 h 210"/>
                    <a:gd name="T20" fmla="*/ 2 w 96"/>
                    <a:gd name="T21" fmla="*/ 2 h 210"/>
                    <a:gd name="T22" fmla="*/ 2 w 96"/>
                    <a:gd name="T23" fmla="*/ 2 h 210"/>
                    <a:gd name="T24" fmla="*/ 2 w 96"/>
                    <a:gd name="T25" fmla="*/ 0 h 2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6" h="210">
                      <a:moveTo>
                        <a:pt x="60" y="0"/>
                      </a:moveTo>
                      <a:lnTo>
                        <a:pt x="78" y="24"/>
                      </a:lnTo>
                      <a:lnTo>
                        <a:pt x="96" y="42"/>
                      </a:lnTo>
                      <a:lnTo>
                        <a:pt x="78" y="69"/>
                      </a:lnTo>
                      <a:lnTo>
                        <a:pt x="57" y="87"/>
                      </a:lnTo>
                      <a:lnTo>
                        <a:pt x="90" y="111"/>
                      </a:lnTo>
                      <a:lnTo>
                        <a:pt x="51" y="159"/>
                      </a:lnTo>
                      <a:lnTo>
                        <a:pt x="30" y="210"/>
                      </a:lnTo>
                      <a:lnTo>
                        <a:pt x="0" y="126"/>
                      </a:lnTo>
                      <a:lnTo>
                        <a:pt x="21" y="69"/>
                      </a:lnTo>
                      <a:lnTo>
                        <a:pt x="36" y="21"/>
                      </a:lnTo>
                      <a:lnTo>
                        <a:pt x="39" y="3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58585"/>
                    </a:gs>
                    <a:gs pos="100000">
                      <a:srgbClr val="5E5E5E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21" name="Freeform 322"/>
                <p:cNvSpPr>
                  <a:spLocks/>
                </p:cNvSpPr>
                <p:nvPr/>
              </p:nvSpPr>
              <p:spPr bwMode="auto">
                <a:xfrm>
                  <a:off x="2787" y="1652"/>
                  <a:ext cx="354" cy="68"/>
                </a:xfrm>
                <a:custGeom>
                  <a:avLst/>
                  <a:gdLst>
                    <a:gd name="T0" fmla="*/ 2 w 459"/>
                    <a:gd name="T1" fmla="*/ 2 h 90"/>
                    <a:gd name="T2" fmla="*/ 0 w 459"/>
                    <a:gd name="T3" fmla="*/ 2 h 90"/>
                    <a:gd name="T4" fmla="*/ 2 w 459"/>
                    <a:gd name="T5" fmla="*/ 2 h 90"/>
                    <a:gd name="T6" fmla="*/ 2 w 459"/>
                    <a:gd name="T7" fmla="*/ 2 h 90"/>
                    <a:gd name="T8" fmla="*/ 2 w 459"/>
                    <a:gd name="T9" fmla="*/ 2 h 90"/>
                    <a:gd name="T10" fmla="*/ 2 w 459"/>
                    <a:gd name="T11" fmla="*/ 2 h 90"/>
                    <a:gd name="T12" fmla="*/ 2 w 459"/>
                    <a:gd name="T13" fmla="*/ 2 h 90"/>
                    <a:gd name="T14" fmla="*/ 2 w 459"/>
                    <a:gd name="T15" fmla="*/ 2 h 90"/>
                    <a:gd name="T16" fmla="*/ 2 w 459"/>
                    <a:gd name="T17" fmla="*/ 2 h 90"/>
                    <a:gd name="T18" fmla="*/ 2 w 459"/>
                    <a:gd name="T19" fmla="*/ 2 h 90"/>
                    <a:gd name="T20" fmla="*/ 2 w 459"/>
                    <a:gd name="T21" fmla="*/ 2 h 90"/>
                    <a:gd name="T22" fmla="*/ 2 w 459"/>
                    <a:gd name="T23" fmla="*/ 2 h 90"/>
                    <a:gd name="T24" fmla="*/ 2 w 459"/>
                    <a:gd name="T25" fmla="*/ 0 h 90"/>
                    <a:gd name="T26" fmla="*/ 2 w 459"/>
                    <a:gd name="T27" fmla="*/ 2 h 90"/>
                    <a:gd name="T28" fmla="*/ 2 w 459"/>
                    <a:gd name="T29" fmla="*/ 2 h 90"/>
                    <a:gd name="T30" fmla="*/ 2 w 459"/>
                    <a:gd name="T31" fmla="*/ 2 h 90"/>
                    <a:gd name="T32" fmla="*/ 2 w 459"/>
                    <a:gd name="T33" fmla="*/ 2 h 9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459" h="90">
                      <a:moveTo>
                        <a:pt x="18" y="18"/>
                      </a:moveTo>
                      <a:lnTo>
                        <a:pt x="0" y="39"/>
                      </a:lnTo>
                      <a:lnTo>
                        <a:pt x="24" y="75"/>
                      </a:lnTo>
                      <a:lnTo>
                        <a:pt x="57" y="78"/>
                      </a:lnTo>
                      <a:lnTo>
                        <a:pt x="126" y="81"/>
                      </a:lnTo>
                      <a:lnTo>
                        <a:pt x="210" y="90"/>
                      </a:lnTo>
                      <a:lnTo>
                        <a:pt x="285" y="84"/>
                      </a:lnTo>
                      <a:lnTo>
                        <a:pt x="342" y="78"/>
                      </a:lnTo>
                      <a:lnTo>
                        <a:pt x="375" y="78"/>
                      </a:lnTo>
                      <a:lnTo>
                        <a:pt x="408" y="60"/>
                      </a:lnTo>
                      <a:lnTo>
                        <a:pt x="441" y="18"/>
                      </a:lnTo>
                      <a:lnTo>
                        <a:pt x="459" y="12"/>
                      </a:lnTo>
                      <a:lnTo>
                        <a:pt x="354" y="0"/>
                      </a:lnTo>
                      <a:lnTo>
                        <a:pt x="183" y="12"/>
                      </a:lnTo>
                      <a:lnTo>
                        <a:pt x="114" y="9"/>
                      </a:lnTo>
                      <a:lnTo>
                        <a:pt x="57" y="6"/>
                      </a:lnTo>
                      <a:lnTo>
                        <a:pt x="18" y="1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38383"/>
                    </a:gs>
                    <a:gs pos="100000">
                      <a:srgbClr val="3D3D3D"/>
                    </a:gs>
                  </a:gsLst>
                  <a:path path="rect">
                    <a:fillToRect l="100000" b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22" name="Freeform 323"/>
                <p:cNvSpPr>
                  <a:spLocks/>
                </p:cNvSpPr>
                <p:nvPr/>
              </p:nvSpPr>
              <p:spPr bwMode="auto">
                <a:xfrm>
                  <a:off x="2773" y="1612"/>
                  <a:ext cx="365" cy="68"/>
                </a:xfrm>
                <a:custGeom>
                  <a:avLst/>
                  <a:gdLst>
                    <a:gd name="T0" fmla="*/ 2 w 462"/>
                    <a:gd name="T1" fmla="*/ 2 h 87"/>
                    <a:gd name="T2" fmla="*/ 2 w 462"/>
                    <a:gd name="T3" fmla="*/ 2 h 87"/>
                    <a:gd name="T4" fmla="*/ 2 w 462"/>
                    <a:gd name="T5" fmla="*/ 0 h 87"/>
                    <a:gd name="T6" fmla="*/ 2 w 462"/>
                    <a:gd name="T7" fmla="*/ 2 h 87"/>
                    <a:gd name="T8" fmla="*/ 2 w 462"/>
                    <a:gd name="T9" fmla="*/ 2 h 87"/>
                    <a:gd name="T10" fmla="*/ 2 w 462"/>
                    <a:gd name="T11" fmla="*/ 2 h 87"/>
                    <a:gd name="T12" fmla="*/ 2 w 462"/>
                    <a:gd name="T13" fmla="*/ 2 h 87"/>
                    <a:gd name="T14" fmla="*/ 2 w 462"/>
                    <a:gd name="T15" fmla="*/ 2 h 87"/>
                    <a:gd name="T16" fmla="*/ 2 w 462"/>
                    <a:gd name="T17" fmla="*/ 2 h 87"/>
                    <a:gd name="T18" fmla="*/ 2 w 462"/>
                    <a:gd name="T19" fmla="*/ 2 h 87"/>
                    <a:gd name="T20" fmla="*/ 2 w 462"/>
                    <a:gd name="T21" fmla="*/ 2 h 87"/>
                    <a:gd name="T22" fmla="*/ 2 w 462"/>
                    <a:gd name="T23" fmla="*/ 2 h 87"/>
                    <a:gd name="T24" fmla="*/ 2 w 462"/>
                    <a:gd name="T25" fmla="*/ 2 h 87"/>
                    <a:gd name="T26" fmla="*/ 2 w 462"/>
                    <a:gd name="T27" fmla="*/ 2 h 87"/>
                    <a:gd name="T28" fmla="*/ 2 w 462"/>
                    <a:gd name="T29" fmla="*/ 2 h 87"/>
                    <a:gd name="T30" fmla="*/ 0 w 462"/>
                    <a:gd name="T31" fmla="*/ 2 h 87"/>
                    <a:gd name="T32" fmla="*/ 2 w 462"/>
                    <a:gd name="T33" fmla="*/ 2 h 87"/>
                    <a:gd name="T34" fmla="*/ 2 w 462"/>
                    <a:gd name="T35" fmla="*/ 2 h 87"/>
                    <a:gd name="T36" fmla="*/ 2 w 462"/>
                    <a:gd name="T37" fmla="*/ 2 h 87"/>
                    <a:gd name="T38" fmla="*/ 2 w 462"/>
                    <a:gd name="T39" fmla="*/ 2 h 8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462" h="87">
                      <a:moveTo>
                        <a:pt x="153" y="12"/>
                      </a:moveTo>
                      <a:lnTo>
                        <a:pt x="201" y="36"/>
                      </a:lnTo>
                      <a:lnTo>
                        <a:pt x="237" y="0"/>
                      </a:lnTo>
                      <a:lnTo>
                        <a:pt x="297" y="6"/>
                      </a:lnTo>
                      <a:lnTo>
                        <a:pt x="372" y="27"/>
                      </a:lnTo>
                      <a:lnTo>
                        <a:pt x="447" y="48"/>
                      </a:lnTo>
                      <a:lnTo>
                        <a:pt x="462" y="60"/>
                      </a:lnTo>
                      <a:lnTo>
                        <a:pt x="393" y="72"/>
                      </a:lnTo>
                      <a:lnTo>
                        <a:pt x="327" y="75"/>
                      </a:lnTo>
                      <a:lnTo>
                        <a:pt x="294" y="69"/>
                      </a:lnTo>
                      <a:lnTo>
                        <a:pt x="255" y="69"/>
                      </a:lnTo>
                      <a:lnTo>
                        <a:pt x="195" y="87"/>
                      </a:lnTo>
                      <a:lnTo>
                        <a:pt x="147" y="72"/>
                      </a:lnTo>
                      <a:lnTo>
                        <a:pt x="93" y="75"/>
                      </a:lnTo>
                      <a:lnTo>
                        <a:pt x="48" y="72"/>
                      </a:lnTo>
                      <a:lnTo>
                        <a:pt x="0" y="51"/>
                      </a:lnTo>
                      <a:lnTo>
                        <a:pt x="21" y="36"/>
                      </a:lnTo>
                      <a:lnTo>
                        <a:pt x="90" y="30"/>
                      </a:lnTo>
                      <a:lnTo>
                        <a:pt x="132" y="12"/>
                      </a:lnTo>
                      <a:lnTo>
                        <a:pt x="153" y="1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2F2F2F"/>
                    </a:gs>
                    <a:gs pos="100000">
                      <a:srgbClr val="65656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23" name="Freeform 324"/>
                <p:cNvSpPr>
                  <a:spLocks/>
                </p:cNvSpPr>
                <p:nvPr/>
              </p:nvSpPr>
              <p:spPr bwMode="auto">
                <a:xfrm>
                  <a:off x="2725" y="1540"/>
                  <a:ext cx="144" cy="144"/>
                </a:xfrm>
                <a:custGeom>
                  <a:avLst/>
                  <a:gdLst>
                    <a:gd name="T0" fmla="*/ 3 w 168"/>
                    <a:gd name="T1" fmla="*/ 0 h 185"/>
                    <a:gd name="T2" fmla="*/ 3 w 168"/>
                    <a:gd name="T3" fmla="*/ 2 h 185"/>
                    <a:gd name="T4" fmla="*/ 3 w 168"/>
                    <a:gd name="T5" fmla="*/ 2 h 185"/>
                    <a:gd name="T6" fmla="*/ 3 w 168"/>
                    <a:gd name="T7" fmla="*/ 2 h 185"/>
                    <a:gd name="T8" fmla="*/ 3 w 168"/>
                    <a:gd name="T9" fmla="*/ 2 h 185"/>
                    <a:gd name="T10" fmla="*/ 3 w 168"/>
                    <a:gd name="T11" fmla="*/ 2 h 185"/>
                    <a:gd name="T12" fmla="*/ 3 w 168"/>
                    <a:gd name="T13" fmla="*/ 2 h 185"/>
                    <a:gd name="T14" fmla="*/ 3 w 168"/>
                    <a:gd name="T15" fmla="*/ 2 h 185"/>
                    <a:gd name="T16" fmla="*/ 0 w 168"/>
                    <a:gd name="T17" fmla="*/ 2 h 185"/>
                    <a:gd name="T18" fmla="*/ 3 w 168"/>
                    <a:gd name="T19" fmla="*/ 2 h 185"/>
                    <a:gd name="T20" fmla="*/ 3 w 168"/>
                    <a:gd name="T21" fmla="*/ 2 h 185"/>
                    <a:gd name="T22" fmla="*/ 3 w 168"/>
                    <a:gd name="T23" fmla="*/ 2 h 185"/>
                    <a:gd name="T24" fmla="*/ 3 w 168"/>
                    <a:gd name="T25" fmla="*/ 2 h 185"/>
                    <a:gd name="T26" fmla="*/ 3 w 168"/>
                    <a:gd name="T27" fmla="*/ 2 h 185"/>
                    <a:gd name="T28" fmla="*/ 3 w 168"/>
                    <a:gd name="T29" fmla="*/ 0 h 18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68" h="185">
                      <a:moveTo>
                        <a:pt x="168" y="0"/>
                      </a:moveTo>
                      <a:lnTo>
                        <a:pt x="144" y="12"/>
                      </a:lnTo>
                      <a:lnTo>
                        <a:pt x="135" y="44"/>
                      </a:lnTo>
                      <a:lnTo>
                        <a:pt x="130" y="87"/>
                      </a:lnTo>
                      <a:lnTo>
                        <a:pt x="117" y="116"/>
                      </a:lnTo>
                      <a:lnTo>
                        <a:pt x="58" y="147"/>
                      </a:lnTo>
                      <a:lnTo>
                        <a:pt x="43" y="174"/>
                      </a:lnTo>
                      <a:lnTo>
                        <a:pt x="3" y="185"/>
                      </a:lnTo>
                      <a:lnTo>
                        <a:pt x="0" y="174"/>
                      </a:lnTo>
                      <a:lnTo>
                        <a:pt x="31" y="150"/>
                      </a:lnTo>
                      <a:lnTo>
                        <a:pt x="45" y="102"/>
                      </a:lnTo>
                      <a:lnTo>
                        <a:pt x="54" y="77"/>
                      </a:lnTo>
                      <a:lnTo>
                        <a:pt x="79" y="38"/>
                      </a:lnTo>
                      <a:lnTo>
                        <a:pt x="117" y="11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15151"/>
                    </a:gs>
                    <a:gs pos="100000">
                      <a:srgbClr val="25252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24" name="Freeform 325"/>
                <p:cNvSpPr>
                  <a:spLocks/>
                </p:cNvSpPr>
                <p:nvPr/>
              </p:nvSpPr>
              <p:spPr bwMode="auto">
                <a:xfrm rot="-656175">
                  <a:off x="2544" y="1185"/>
                  <a:ext cx="103" cy="86"/>
                </a:xfrm>
                <a:custGeom>
                  <a:avLst/>
                  <a:gdLst>
                    <a:gd name="T0" fmla="*/ 5 w 113"/>
                    <a:gd name="T1" fmla="*/ 360518 h 58"/>
                    <a:gd name="T2" fmla="*/ 5 w 113"/>
                    <a:gd name="T3" fmla="*/ 1742645 h 58"/>
                    <a:gd name="T4" fmla="*/ 6 w 113"/>
                    <a:gd name="T5" fmla="*/ 2667879 h 58"/>
                    <a:gd name="T6" fmla="*/ 9 w 113"/>
                    <a:gd name="T7" fmla="*/ 2778559 h 58"/>
                    <a:gd name="T8" fmla="*/ 5 w 113"/>
                    <a:gd name="T9" fmla="*/ 3597217 h 58"/>
                    <a:gd name="T10" fmla="*/ 5 w 113"/>
                    <a:gd name="T11" fmla="*/ 3597217 h 58"/>
                    <a:gd name="T12" fmla="*/ 5 w 113"/>
                    <a:gd name="T13" fmla="*/ 3329477 h 58"/>
                    <a:gd name="T14" fmla="*/ 5 w 113"/>
                    <a:gd name="T15" fmla="*/ 2082752 h 58"/>
                    <a:gd name="T16" fmla="*/ 0 w 113"/>
                    <a:gd name="T17" fmla="*/ 623995 h 58"/>
                    <a:gd name="T18" fmla="*/ 3 w 113"/>
                    <a:gd name="T19" fmla="*/ 0 h 58"/>
                    <a:gd name="T20" fmla="*/ 5 w 113"/>
                    <a:gd name="T21" fmla="*/ 360518 h 5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" h="58">
                      <a:moveTo>
                        <a:pt x="17" y="6"/>
                      </a:moveTo>
                      <a:lnTo>
                        <a:pt x="62" y="28"/>
                      </a:lnTo>
                      <a:lnTo>
                        <a:pt x="93" y="43"/>
                      </a:lnTo>
                      <a:lnTo>
                        <a:pt x="113" y="45"/>
                      </a:lnTo>
                      <a:lnTo>
                        <a:pt x="84" y="58"/>
                      </a:lnTo>
                      <a:lnTo>
                        <a:pt x="60" y="58"/>
                      </a:lnTo>
                      <a:lnTo>
                        <a:pt x="29" y="54"/>
                      </a:lnTo>
                      <a:lnTo>
                        <a:pt x="5" y="34"/>
                      </a:lnTo>
                      <a:lnTo>
                        <a:pt x="0" y="10"/>
                      </a:lnTo>
                      <a:lnTo>
                        <a:pt x="3" y="0"/>
                      </a:lnTo>
                      <a:lnTo>
                        <a:pt x="17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86868"/>
                    </a:gs>
                    <a:gs pos="100000">
                      <a:srgbClr val="8B8B8B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25" name="Freeform 326"/>
                <p:cNvSpPr>
                  <a:spLocks/>
                </p:cNvSpPr>
                <p:nvPr/>
              </p:nvSpPr>
              <p:spPr bwMode="auto">
                <a:xfrm flipV="1">
                  <a:off x="2563" y="1201"/>
                  <a:ext cx="62" cy="28"/>
                </a:xfrm>
                <a:custGeom>
                  <a:avLst/>
                  <a:gdLst>
                    <a:gd name="T0" fmla="*/ 2147483646 w 29"/>
                    <a:gd name="T1" fmla="*/ 0 h 55"/>
                    <a:gd name="T2" fmla="*/ 2147483646 w 29"/>
                    <a:gd name="T3" fmla="*/ 1 h 55"/>
                    <a:gd name="T4" fmla="*/ 0 w 29"/>
                    <a:gd name="T5" fmla="*/ 1 h 5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9" h="55">
                      <a:moveTo>
                        <a:pt x="29" y="0"/>
                      </a:moveTo>
                      <a:lnTo>
                        <a:pt x="18" y="30"/>
                      </a:lnTo>
                      <a:lnTo>
                        <a:pt x="0" y="55"/>
                      </a:lnTo>
                    </a:path>
                  </a:pathLst>
                </a:custGeom>
                <a:noFill/>
                <a:ln w="38100" cmpd="sng">
                  <a:solidFill>
                    <a:srgbClr val="6D6D6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26" name="Freeform 327"/>
                <p:cNvSpPr>
                  <a:spLocks/>
                </p:cNvSpPr>
                <p:nvPr/>
              </p:nvSpPr>
              <p:spPr bwMode="auto">
                <a:xfrm rot="869637">
                  <a:off x="2658" y="338"/>
                  <a:ext cx="254" cy="375"/>
                </a:xfrm>
                <a:custGeom>
                  <a:avLst/>
                  <a:gdLst>
                    <a:gd name="T0" fmla="*/ 1 w 363"/>
                    <a:gd name="T1" fmla="*/ 573740 h 268"/>
                    <a:gd name="T2" fmla="*/ 1 w 363"/>
                    <a:gd name="T3" fmla="*/ 1335182 h 268"/>
                    <a:gd name="T4" fmla="*/ 1 w 363"/>
                    <a:gd name="T5" fmla="*/ 2199383 h 268"/>
                    <a:gd name="T6" fmla="*/ 1 w 363"/>
                    <a:gd name="T7" fmla="*/ 3260924 h 268"/>
                    <a:gd name="T8" fmla="*/ 1 w 363"/>
                    <a:gd name="T9" fmla="*/ 2771975 h 268"/>
                    <a:gd name="T10" fmla="*/ 1 w 363"/>
                    <a:gd name="T11" fmla="*/ 2501014 h 268"/>
                    <a:gd name="T12" fmla="*/ 0 w 363"/>
                    <a:gd name="T13" fmla="*/ 2680501 h 268"/>
                    <a:gd name="T14" fmla="*/ 1 w 363"/>
                    <a:gd name="T15" fmla="*/ 1432864 h 268"/>
                    <a:gd name="T16" fmla="*/ 1 w 363"/>
                    <a:gd name="T17" fmla="*/ 573740 h 268"/>
                    <a:gd name="T18" fmla="*/ 1 w 363"/>
                    <a:gd name="T19" fmla="*/ 182312 h 268"/>
                    <a:gd name="T20" fmla="*/ 1 w 363"/>
                    <a:gd name="T21" fmla="*/ 0 h 268"/>
                    <a:gd name="T22" fmla="*/ 1 w 363"/>
                    <a:gd name="T23" fmla="*/ 573740 h 26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363" h="268">
                      <a:moveTo>
                        <a:pt x="363" y="47"/>
                      </a:moveTo>
                      <a:lnTo>
                        <a:pt x="315" y="110"/>
                      </a:lnTo>
                      <a:lnTo>
                        <a:pt x="292" y="181"/>
                      </a:lnTo>
                      <a:lnTo>
                        <a:pt x="284" y="268"/>
                      </a:lnTo>
                      <a:lnTo>
                        <a:pt x="197" y="228"/>
                      </a:lnTo>
                      <a:lnTo>
                        <a:pt x="142" y="205"/>
                      </a:lnTo>
                      <a:lnTo>
                        <a:pt x="0" y="221"/>
                      </a:lnTo>
                      <a:lnTo>
                        <a:pt x="71" y="118"/>
                      </a:lnTo>
                      <a:lnTo>
                        <a:pt x="158" y="47"/>
                      </a:lnTo>
                      <a:lnTo>
                        <a:pt x="300" y="15"/>
                      </a:lnTo>
                      <a:lnTo>
                        <a:pt x="363" y="0"/>
                      </a:lnTo>
                      <a:lnTo>
                        <a:pt x="363" y="4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F2F2F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27" name="Oval 328"/>
                <p:cNvSpPr>
                  <a:spLocks noChangeArrowheads="1"/>
                </p:cNvSpPr>
                <p:nvPr/>
              </p:nvSpPr>
              <p:spPr bwMode="auto">
                <a:xfrm>
                  <a:off x="3212" y="1111"/>
                  <a:ext cx="27" cy="2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B6B6B6"/>
                    </a:gs>
                    <a:gs pos="100000">
                      <a:srgbClr val="797979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777777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28" name="Line 329"/>
                <p:cNvSpPr>
                  <a:spLocks noChangeShapeType="1"/>
                </p:cNvSpPr>
                <p:nvPr/>
              </p:nvSpPr>
              <p:spPr bwMode="auto">
                <a:xfrm rot="551035" flipV="1">
                  <a:off x="3321" y="1133"/>
                  <a:ext cx="29" cy="18"/>
                </a:xfrm>
                <a:prstGeom prst="line">
                  <a:avLst/>
                </a:prstGeom>
                <a:noFill/>
                <a:ln w="38100">
                  <a:solidFill>
                    <a:srgbClr val="9C9C9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586" name="Freeform 330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3" y="1062"/>
                  <a:ext cx="297" cy="95"/>
                </a:xfrm>
                <a:custGeom>
                  <a:avLst/>
                  <a:gdLst>
                    <a:gd name="T0" fmla="*/ 0 w 294"/>
                    <a:gd name="T1" fmla="*/ 60 h 95"/>
                    <a:gd name="T2" fmla="*/ 15 w 294"/>
                    <a:gd name="T3" fmla="*/ 36 h 95"/>
                    <a:gd name="T4" fmla="*/ 41 w 294"/>
                    <a:gd name="T5" fmla="*/ 26 h 95"/>
                    <a:gd name="T6" fmla="*/ 66 w 294"/>
                    <a:gd name="T7" fmla="*/ 15 h 95"/>
                    <a:gd name="T8" fmla="*/ 87 w 294"/>
                    <a:gd name="T9" fmla="*/ 0 h 95"/>
                    <a:gd name="T10" fmla="*/ 158 w 294"/>
                    <a:gd name="T11" fmla="*/ 9 h 95"/>
                    <a:gd name="T12" fmla="*/ 213 w 294"/>
                    <a:gd name="T13" fmla="*/ 23 h 95"/>
                    <a:gd name="T14" fmla="*/ 249 w 294"/>
                    <a:gd name="T15" fmla="*/ 50 h 95"/>
                    <a:gd name="T16" fmla="*/ 282 w 294"/>
                    <a:gd name="T17" fmla="*/ 75 h 95"/>
                    <a:gd name="T18" fmla="*/ 294 w 294"/>
                    <a:gd name="T19" fmla="*/ 95 h 95"/>
                    <a:gd name="T20" fmla="*/ 252 w 294"/>
                    <a:gd name="T21" fmla="*/ 83 h 95"/>
                    <a:gd name="T22" fmla="*/ 230 w 294"/>
                    <a:gd name="T23" fmla="*/ 65 h 95"/>
                    <a:gd name="T24" fmla="*/ 195 w 294"/>
                    <a:gd name="T25" fmla="*/ 50 h 95"/>
                    <a:gd name="T26" fmla="*/ 135 w 294"/>
                    <a:gd name="T27" fmla="*/ 33 h 95"/>
                    <a:gd name="T28" fmla="*/ 90 w 294"/>
                    <a:gd name="T29" fmla="*/ 36 h 95"/>
                    <a:gd name="T30" fmla="*/ 68 w 294"/>
                    <a:gd name="T31" fmla="*/ 51 h 95"/>
                    <a:gd name="T32" fmla="*/ 30 w 294"/>
                    <a:gd name="T33" fmla="*/ 62 h 95"/>
                    <a:gd name="T34" fmla="*/ 14 w 294"/>
                    <a:gd name="T35" fmla="*/ 75 h 95"/>
                    <a:gd name="T36" fmla="*/ 0 w 294"/>
                    <a:gd name="T37" fmla="*/ 6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94" h="95">
                      <a:moveTo>
                        <a:pt x="0" y="60"/>
                      </a:moveTo>
                      <a:lnTo>
                        <a:pt x="15" y="36"/>
                      </a:lnTo>
                      <a:lnTo>
                        <a:pt x="41" y="26"/>
                      </a:lnTo>
                      <a:lnTo>
                        <a:pt x="66" y="15"/>
                      </a:lnTo>
                      <a:lnTo>
                        <a:pt x="87" y="0"/>
                      </a:lnTo>
                      <a:lnTo>
                        <a:pt x="158" y="9"/>
                      </a:lnTo>
                      <a:lnTo>
                        <a:pt x="213" y="23"/>
                      </a:lnTo>
                      <a:lnTo>
                        <a:pt x="249" y="50"/>
                      </a:lnTo>
                      <a:lnTo>
                        <a:pt x="282" y="75"/>
                      </a:lnTo>
                      <a:lnTo>
                        <a:pt x="294" y="95"/>
                      </a:lnTo>
                      <a:lnTo>
                        <a:pt x="252" y="83"/>
                      </a:lnTo>
                      <a:lnTo>
                        <a:pt x="230" y="65"/>
                      </a:lnTo>
                      <a:lnTo>
                        <a:pt x="195" y="50"/>
                      </a:lnTo>
                      <a:lnTo>
                        <a:pt x="135" y="33"/>
                      </a:lnTo>
                      <a:lnTo>
                        <a:pt x="90" y="36"/>
                      </a:lnTo>
                      <a:lnTo>
                        <a:pt x="68" y="51"/>
                      </a:lnTo>
                      <a:lnTo>
                        <a:pt x="30" y="62"/>
                      </a:lnTo>
                      <a:lnTo>
                        <a:pt x="14" y="75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2">
                        <a:gamma/>
                        <a:shade val="50980"/>
                        <a:invGamma/>
                      </a:schemeClr>
                    </a:gs>
                    <a:gs pos="100000">
                      <a:schemeClr val="bg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9030" name="Freeform 331"/>
                <p:cNvSpPr>
                  <a:spLocks/>
                </p:cNvSpPr>
                <p:nvPr/>
              </p:nvSpPr>
              <p:spPr bwMode="auto">
                <a:xfrm rot="-322148">
                  <a:off x="3162" y="972"/>
                  <a:ext cx="169" cy="77"/>
                </a:xfrm>
                <a:custGeom>
                  <a:avLst/>
                  <a:gdLst>
                    <a:gd name="T0" fmla="*/ 39 w 167"/>
                    <a:gd name="T1" fmla="*/ 17 h 77"/>
                    <a:gd name="T2" fmla="*/ 108 w 167"/>
                    <a:gd name="T3" fmla="*/ 0 h 77"/>
                    <a:gd name="T4" fmla="*/ 162 w 167"/>
                    <a:gd name="T5" fmla="*/ 23 h 77"/>
                    <a:gd name="T6" fmla="*/ 185 w 167"/>
                    <a:gd name="T7" fmla="*/ 39 h 77"/>
                    <a:gd name="T8" fmla="*/ 200 w 167"/>
                    <a:gd name="T9" fmla="*/ 59 h 77"/>
                    <a:gd name="T10" fmla="*/ 230 w 167"/>
                    <a:gd name="T11" fmla="*/ 74 h 77"/>
                    <a:gd name="T12" fmla="*/ 162 w 167"/>
                    <a:gd name="T13" fmla="*/ 77 h 77"/>
                    <a:gd name="T14" fmla="*/ 106 w 167"/>
                    <a:gd name="T15" fmla="*/ 39 h 77"/>
                    <a:gd name="T16" fmla="*/ 30 w 167"/>
                    <a:gd name="T17" fmla="*/ 30 h 77"/>
                    <a:gd name="T18" fmla="*/ 0 w 167"/>
                    <a:gd name="T19" fmla="*/ 32 h 77"/>
                    <a:gd name="T20" fmla="*/ 21 w 167"/>
                    <a:gd name="T21" fmla="*/ 17 h 77"/>
                    <a:gd name="T22" fmla="*/ 39 w 167"/>
                    <a:gd name="T23" fmla="*/ 17 h 7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67" h="77">
                      <a:moveTo>
                        <a:pt x="39" y="17"/>
                      </a:moveTo>
                      <a:lnTo>
                        <a:pt x="80" y="0"/>
                      </a:lnTo>
                      <a:lnTo>
                        <a:pt x="116" y="23"/>
                      </a:lnTo>
                      <a:lnTo>
                        <a:pt x="129" y="39"/>
                      </a:lnTo>
                      <a:lnTo>
                        <a:pt x="144" y="59"/>
                      </a:lnTo>
                      <a:lnTo>
                        <a:pt x="167" y="74"/>
                      </a:lnTo>
                      <a:lnTo>
                        <a:pt x="116" y="77"/>
                      </a:lnTo>
                      <a:lnTo>
                        <a:pt x="78" y="39"/>
                      </a:lnTo>
                      <a:lnTo>
                        <a:pt x="30" y="30"/>
                      </a:lnTo>
                      <a:lnTo>
                        <a:pt x="0" y="32"/>
                      </a:lnTo>
                      <a:lnTo>
                        <a:pt x="21" y="17"/>
                      </a:lnTo>
                      <a:lnTo>
                        <a:pt x="39" y="1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31" name="Line 332"/>
                <p:cNvSpPr>
                  <a:spLocks noChangeShapeType="1"/>
                </p:cNvSpPr>
                <p:nvPr/>
              </p:nvSpPr>
              <p:spPr bwMode="auto">
                <a:xfrm flipV="1">
                  <a:off x="3135" y="1099"/>
                  <a:ext cx="47" cy="3"/>
                </a:xfrm>
                <a:prstGeom prst="line">
                  <a:avLst/>
                </a:prstGeom>
                <a:noFill/>
                <a:ln w="38100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32" name="Freeform 333"/>
                <p:cNvSpPr>
                  <a:spLocks/>
                </p:cNvSpPr>
                <p:nvPr/>
              </p:nvSpPr>
              <p:spPr bwMode="auto">
                <a:xfrm>
                  <a:off x="3107" y="1176"/>
                  <a:ext cx="133" cy="98"/>
                </a:xfrm>
                <a:custGeom>
                  <a:avLst/>
                  <a:gdLst>
                    <a:gd name="T0" fmla="*/ 0 w 174"/>
                    <a:gd name="T1" fmla="*/ 1 h 134"/>
                    <a:gd name="T2" fmla="*/ 2 w 174"/>
                    <a:gd name="T3" fmla="*/ 1 h 134"/>
                    <a:gd name="T4" fmla="*/ 2 w 174"/>
                    <a:gd name="T5" fmla="*/ 1 h 134"/>
                    <a:gd name="T6" fmla="*/ 2 w 174"/>
                    <a:gd name="T7" fmla="*/ 1 h 134"/>
                    <a:gd name="T8" fmla="*/ 2 w 174"/>
                    <a:gd name="T9" fmla="*/ 1 h 134"/>
                    <a:gd name="T10" fmla="*/ 2 w 174"/>
                    <a:gd name="T11" fmla="*/ 1 h 134"/>
                    <a:gd name="T12" fmla="*/ 2 w 174"/>
                    <a:gd name="T13" fmla="*/ 0 h 134"/>
                    <a:gd name="T14" fmla="*/ 0 w 174"/>
                    <a:gd name="T15" fmla="*/ 1 h 1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74" h="134">
                      <a:moveTo>
                        <a:pt x="0" y="24"/>
                      </a:moveTo>
                      <a:lnTo>
                        <a:pt x="32" y="103"/>
                      </a:lnTo>
                      <a:lnTo>
                        <a:pt x="150" y="134"/>
                      </a:lnTo>
                      <a:lnTo>
                        <a:pt x="174" y="95"/>
                      </a:lnTo>
                      <a:lnTo>
                        <a:pt x="127" y="79"/>
                      </a:lnTo>
                      <a:lnTo>
                        <a:pt x="71" y="48"/>
                      </a:lnTo>
                      <a:lnTo>
                        <a:pt x="40" y="0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3C3C3"/>
                    </a:gs>
                    <a:gs pos="100000">
                      <a:srgbClr val="E7E7E7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33" name="Freeform 334"/>
                <p:cNvSpPr>
                  <a:spLocks/>
                </p:cNvSpPr>
                <p:nvPr/>
              </p:nvSpPr>
              <p:spPr bwMode="auto">
                <a:xfrm>
                  <a:off x="3090" y="1148"/>
                  <a:ext cx="183" cy="63"/>
                </a:xfrm>
                <a:custGeom>
                  <a:avLst/>
                  <a:gdLst>
                    <a:gd name="T0" fmla="*/ 2 w 232"/>
                    <a:gd name="T1" fmla="*/ 0 h 80"/>
                    <a:gd name="T2" fmla="*/ 2 w 232"/>
                    <a:gd name="T3" fmla="*/ 2 h 80"/>
                    <a:gd name="T4" fmla="*/ 2 w 232"/>
                    <a:gd name="T5" fmla="*/ 2 h 80"/>
                    <a:gd name="T6" fmla="*/ 2 w 232"/>
                    <a:gd name="T7" fmla="*/ 2 h 80"/>
                    <a:gd name="T8" fmla="*/ 2 w 232"/>
                    <a:gd name="T9" fmla="*/ 2 h 80"/>
                    <a:gd name="T10" fmla="*/ 2 w 232"/>
                    <a:gd name="T11" fmla="*/ 2 h 80"/>
                    <a:gd name="T12" fmla="*/ 2 w 232"/>
                    <a:gd name="T13" fmla="*/ 2 h 80"/>
                    <a:gd name="T14" fmla="*/ 2 w 232"/>
                    <a:gd name="T15" fmla="*/ 2 h 80"/>
                    <a:gd name="T16" fmla="*/ 2 w 232"/>
                    <a:gd name="T17" fmla="*/ 2 h 80"/>
                    <a:gd name="T18" fmla="*/ 2 w 232"/>
                    <a:gd name="T19" fmla="*/ 2 h 80"/>
                    <a:gd name="T20" fmla="*/ 2 w 232"/>
                    <a:gd name="T21" fmla="*/ 2 h 80"/>
                    <a:gd name="T22" fmla="*/ 2 w 232"/>
                    <a:gd name="T23" fmla="*/ 2 h 80"/>
                    <a:gd name="T24" fmla="*/ 0 w 232"/>
                    <a:gd name="T25" fmla="*/ 2 h 80"/>
                    <a:gd name="T26" fmla="*/ 2 w 232"/>
                    <a:gd name="T27" fmla="*/ 0 h 8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32" h="80">
                      <a:moveTo>
                        <a:pt x="2" y="0"/>
                      </a:moveTo>
                      <a:lnTo>
                        <a:pt x="68" y="8"/>
                      </a:lnTo>
                      <a:lnTo>
                        <a:pt x="132" y="20"/>
                      </a:lnTo>
                      <a:lnTo>
                        <a:pt x="162" y="30"/>
                      </a:lnTo>
                      <a:lnTo>
                        <a:pt x="232" y="10"/>
                      </a:lnTo>
                      <a:lnTo>
                        <a:pt x="220" y="26"/>
                      </a:lnTo>
                      <a:lnTo>
                        <a:pt x="176" y="58"/>
                      </a:lnTo>
                      <a:lnTo>
                        <a:pt x="152" y="66"/>
                      </a:lnTo>
                      <a:lnTo>
                        <a:pt x="122" y="80"/>
                      </a:lnTo>
                      <a:lnTo>
                        <a:pt x="88" y="80"/>
                      </a:lnTo>
                      <a:lnTo>
                        <a:pt x="38" y="64"/>
                      </a:lnTo>
                      <a:lnTo>
                        <a:pt x="28" y="46"/>
                      </a:lnTo>
                      <a:lnTo>
                        <a:pt x="0" y="2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19191"/>
                    </a:gs>
                    <a:gs pos="100000">
                      <a:srgbClr val="CECECE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34" name="Freeform 335"/>
                <p:cNvSpPr>
                  <a:spLocks/>
                </p:cNvSpPr>
                <p:nvPr/>
              </p:nvSpPr>
              <p:spPr bwMode="auto">
                <a:xfrm>
                  <a:off x="3264" y="1638"/>
                  <a:ext cx="164" cy="100"/>
                </a:xfrm>
                <a:custGeom>
                  <a:avLst/>
                  <a:gdLst>
                    <a:gd name="T0" fmla="*/ 14 w 162"/>
                    <a:gd name="T1" fmla="*/ 82 h 100"/>
                    <a:gd name="T2" fmla="*/ 33 w 162"/>
                    <a:gd name="T3" fmla="*/ 96 h 100"/>
                    <a:gd name="T4" fmla="*/ 90 w 162"/>
                    <a:gd name="T5" fmla="*/ 100 h 100"/>
                    <a:gd name="T6" fmla="*/ 132 w 162"/>
                    <a:gd name="T7" fmla="*/ 82 h 100"/>
                    <a:gd name="T8" fmla="*/ 185 w 162"/>
                    <a:gd name="T9" fmla="*/ 54 h 100"/>
                    <a:gd name="T10" fmla="*/ 225 w 162"/>
                    <a:gd name="T11" fmla="*/ 0 h 100"/>
                    <a:gd name="T12" fmla="*/ 182 w 162"/>
                    <a:gd name="T13" fmla="*/ 13 h 100"/>
                    <a:gd name="T14" fmla="*/ 118 w 162"/>
                    <a:gd name="T15" fmla="*/ 15 h 100"/>
                    <a:gd name="T16" fmla="*/ 76 w 162"/>
                    <a:gd name="T17" fmla="*/ 7 h 100"/>
                    <a:gd name="T18" fmla="*/ 8 w 162"/>
                    <a:gd name="T19" fmla="*/ 3 h 100"/>
                    <a:gd name="T20" fmla="*/ 0 w 162"/>
                    <a:gd name="T21" fmla="*/ 19 h 100"/>
                    <a:gd name="T22" fmla="*/ 6 w 162"/>
                    <a:gd name="T23" fmla="*/ 52 h 100"/>
                    <a:gd name="T24" fmla="*/ 14 w 162"/>
                    <a:gd name="T25" fmla="*/ 82 h 1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62" h="100">
                      <a:moveTo>
                        <a:pt x="14" y="82"/>
                      </a:moveTo>
                      <a:lnTo>
                        <a:pt x="33" y="96"/>
                      </a:lnTo>
                      <a:lnTo>
                        <a:pt x="62" y="100"/>
                      </a:lnTo>
                      <a:lnTo>
                        <a:pt x="99" y="82"/>
                      </a:lnTo>
                      <a:lnTo>
                        <a:pt x="129" y="54"/>
                      </a:lnTo>
                      <a:lnTo>
                        <a:pt x="162" y="0"/>
                      </a:lnTo>
                      <a:lnTo>
                        <a:pt x="126" y="13"/>
                      </a:lnTo>
                      <a:lnTo>
                        <a:pt x="90" y="15"/>
                      </a:lnTo>
                      <a:lnTo>
                        <a:pt x="48" y="7"/>
                      </a:lnTo>
                      <a:lnTo>
                        <a:pt x="8" y="3"/>
                      </a:lnTo>
                      <a:lnTo>
                        <a:pt x="0" y="19"/>
                      </a:lnTo>
                      <a:lnTo>
                        <a:pt x="6" y="52"/>
                      </a:lnTo>
                      <a:lnTo>
                        <a:pt x="14" y="8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0C0C0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35" name="Freeform 336"/>
                <p:cNvSpPr>
                  <a:spLocks/>
                </p:cNvSpPr>
                <p:nvPr/>
              </p:nvSpPr>
              <p:spPr bwMode="auto">
                <a:xfrm>
                  <a:off x="2634" y="1163"/>
                  <a:ext cx="154" cy="50"/>
                </a:xfrm>
                <a:custGeom>
                  <a:avLst/>
                  <a:gdLst>
                    <a:gd name="T0" fmla="*/ 0 w 153"/>
                    <a:gd name="T1" fmla="*/ 11 h 50"/>
                    <a:gd name="T2" fmla="*/ 31 w 153"/>
                    <a:gd name="T3" fmla="*/ 0 h 50"/>
                    <a:gd name="T4" fmla="*/ 46 w 153"/>
                    <a:gd name="T5" fmla="*/ 20 h 50"/>
                    <a:gd name="T6" fmla="*/ 76 w 153"/>
                    <a:gd name="T7" fmla="*/ 35 h 50"/>
                    <a:gd name="T8" fmla="*/ 161 w 153"/>
                    <a:gd name="T9" fmla="*/ 24 h 50"/>
                    <a:gd name="T10" fmla="*/ 181 w 153"/>
                    <a:gd name="T11" fmla="*/ 18 h 50"/>
                    <a:gd name="T12" fmla="*/ 151 w 153"/>
                    <a:gd name="T13" fmla="*/ 44 h 50"/>
                    <a:gd name="T14" fmla="*/ 60 w 153"/>
                    <a:gd name="T15" fmla="*/ 50 h 50"/>
                    <a:gd name="T16" fmla="*/ 16 w 153"/>
                    <a:gd name="T17" fmla="*/ 38 h 50"/>
                    <a:gd name="T18" fmla="*/ 0 w 153"/>
                    <a:gd name="T19" fmla="*/ 11 h 5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53" h="50">
                      <a:moveTo>
                        <a:pt x="0" y="11"/>
                      </a:moveTo>
                      <a:lnTo>
                        <a:pt x="31" y="0"/>
                      </a:lnTo>
                      <a:lnTo>
                        <a:pt x="46" y="20"/>
                      </a:lnTo>
                      <a:lnTo>
                        <a:pt x="76" y="35"/>
                      </a:lnTo>
                      <a:lnTo>
                        <a:pt x="133" y="24"/>
                      </a:lnTo>
                      <a:lnTo>
                        <a:pt x="153" y="18"/>
                      </a:lnTo>
                      <a:lnTo>
                        <a:pt x="123" y="44"/>
                      </a:lnTo>
                      <a:lnTo>
                        <a:pt x="60" y="50"/>
                      </a:lnTo>
                      <a:lnTo>
                        <a:pt x="16" y="38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8B8B8"/>
                    </a:gs>
                    <a:gs pos="100000">
                      <a:srgbClr val="989898"/>
                    </a:gs>
                  </a:gsLst>
                  <a:lin ang="0" scaled="1"/>
                </a:gradFill>
                <a:ln w="9525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36" name="Line 337"/>
                <p:cNvSpPr>
                  <a:spLocks noChangeShapeType="1"/>
                </p:cNvSpPr>
                <p:nvPr/>
              </p:nvSpPr>
              <p:spPr bwMode="auto">
                <a:xfrm>
                  <a:off x="2767" y="1141"/>
                  <a:ext cx="60" cy="42"/>
                </a:xfrm>
                <a:prstGeom prst="line">
                  <a:avLst/>
                </a:prstGeom>
                <a:noFill/>
                <a:ln w="38100">
                  <a:solidFill>
                    <a:srgbClr val="4D4D4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37" name="Line 338"/>
                <p:cNvSpPr>
                  <a:spLocks noChangeShapeType="1"/>
                </p:cNvSpPr>
                <p:nvPr/>
              </p:nvSpPr>
              <p:spPr bwMode="auto">
                <a:xfrm>
                  <a:off x="2803" y="1124"/>
                  <a:ext cx="53" cy="53"/>
                </a:xfrm>
                <a:prstGeom prst="line">
                  <a:avLst/>
                </a:prstGeom>
                <a:noFill/>
                <a:ln w="38100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38" name="Freeform 339"/>
                <p:cNvSpPr>
                  <a:spLocks/>
                </p:cNvSpPr>
                <p:nvPr/>
              </p:nvSpPr>
              <p:spPr bwMode="auto">
                <a:xfrm>
                  <a:off x="2530" y="1069"/>
                  <a:ext cx="155" cy="134"/>
                </a:xfrm>
                <a:custGeom>
                  <a:avLst/>
                  <a:gdLst>
                    <a:gd name="T0" fmla="*/ 30 w 154"/>
                    <a:gd name="T1" fmla="*/ 0 h 126"/>
                    <a:gd name="T2" fmla="*/ 6 w 154"/>
                    <a:gd name="T3" fmla="*/ 146 h 126"/>
                    <a:gd name="T4" fmla="*/ 0 w 154"/>
                    <a:gd name="T5" fmla="*/ 527 h 126"/>
                    <a:gd name="T6" fmla="*/ 2 w 154"/>
                    <a:gd name="T7" fmla="*/ 709 h 126"/>
                    <a:gd name="T8" fmla="*/ 36 w 154"/>
                    <a:gd name="T9" fmla="*/ 585 h 126"/>
                    <a:gd name="T10" fmla="*/ 60 w 154"/>
                    <a:gd name="T11" fmla="*/ 389 h 126"/>
                    <a:gd name="T12" fmla="*/ 72 w 154"/>
                    <a:gd name="T13" fmla="*/ 344 h 126"/>
                    <a:gd name="T14" fmla="*/ 142 w 154"/>
                    <a:gd name="T15" fmla="*/ 366 h 126"/>
                    <a:gd name="T16" fmla="*/ 166 w 154"/>
                    <a:gd name="T17" fmla="*/ 268 h 126"/>
                    <a:gd name="T18" fmla="*/ 182 w 154"/>
                    <a:gd name="T19" fmla="*/ 250 h 126"/>
                    <a:gd name="T20" fmla="*/ 118 w 154"/>
                    <a:gd name="T21" fmla="*/ 186 h 126"/>
                    <a:gd name="T22" fmla="*/ 66 w 154"/>
                    <a:gd name="T23" fmla="*/ 198 h 126"/>
                    <a:gd name="T24" fmla="*/ 46 w 154"/>
                    <a:gd name="T25" fmla="*/ 121 h 126"/>
                    <a:gd name="T26" fmla="*/ 30 w 154"/>
                    <a:gd name="T27" fmla="*/ 0 h 12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54" h="126">
                      <a:moveTo>
                        <a:pt x="30" y="0"/>
                      </a:moveTo>
                      <a:lnTo>
                        <a:pt x="6" y="26"/>
                      </a:lnTo>
                      <a:lnTo>
                        <a:pt x="0" y="94"/>
                      </a:lnTo>
                      <a:lnTo>
                        <a:pt x="2" y="126"/>
                      </a:lnTo>
                      <a:lnTo>
                        <a:pt x="36" y="104"/>
                      </a:lnTo>
                      <a:lnTo>
                        <a:pt x="60" y="70"/>
                      </a:lnTo>
                      <a:lnTo>
                        <a:pt x="72" y="62"/>
                      </a:lnTo>
                      <a:lnTo>
                        <a:pt x="114" y="66"/>
                      </a:lnTo>
                      <a:lnTo>
                        <a:pt x="138" y="48"/>
                      </a:lnTo>
                      <a:lnTo>
                        <a:pt x="154" y="44"/>
                      </a:lnTo>
                      <a:lnTo>
                        <a:pt x="90" y="34"/>
                      </a:lnTo>
                      <a:lnTo>
                        <a:pt x="66" y="36"/>
                      </a:lnTo>
                      <a:lnTo>
                        <a:pt x="46" y="22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47474"/>
                    </a:gs>
                    <a:gs pos="100000">
                      <a:srgbClr val="565656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39" name="Freeform 340"/>
                <p:cNvSpPr>
                  <a:spLocks/>
                </p:cNvSpPr>
                <p:nvPr/>
              </p:nvSpPr>
              <p:spPr bwMode="auto">
                <a:xfrm>
                  <a:off x="2548" y="1060"/>
                  <a:ext cx="128" cy="51"/>
                </a:xfrm>
                <a:custGeom>
                  <a:avLst/>
                  <a:gdLst>
                    <a:gd name="T0" fmla="*/ 2 w 162"/>
                    <a:gd name="T1" fmla="*/ 2 h 65"/>
                    <a:gd name="T2" fmla="*/ 2 w 162"/>
                    <a:gd name="T3" fmla="*/ 2 h 65"/>
                    <a:gd name="T4" fmla="*/ 2 w 162"/>
                    <a:gd name="T5" fmla="*/ 2 h 65"/>
                    <a:gd name="T6" fmla="*/ 2 w 162"/>
                    <a:gd name="T7" fmla="*/ 0 h 65"/>
                    <a:gd name="T8" fmla="*/ 2 w 162"/>
                    <a:gd name="T9" fmla="*/ 2 h 65"/>
                    <a:gd name="T10" fmla="*/ 2 w 162"/>
                    <a:gd name="T11" fmla="*/ 2 h 65"/>
                    <a:gd name="T12" fmla="*/ 2 w 162"/>
                    <a:gd name="T13" fmla="*/ 2 h 65"/>
                    <a:gd name="T14" fmla="*/ 2 w 162"/>
                    <a:gd name="T15" fmla="*/ 2 h 65"/>
                    <a:gd name="T16" fmla="*/ 2 w 162"/>
                    <a:gd name="T17" fmla="*/ 2 h 65"/>
                    <a:gd name="T18" fmla="*/ 2 w 162"/>
                    <a:gd name="T19" fmla="*/ 2 h 65"/>
                    <a:gd name="T20" fmla="*/ 2 w 162"/>
                    <a:gd name="T21" fmla="*/ 2 h 65"/>
                    <a:gd name="T22" fmla="*/ 0 w 162"/>
                    <a:gd name="T23" fmla="*/ 2 h 65"/>
                    <a:gd name="T24" fmla="*/ 2 w 162"/>
                    <a:gd name="T25" fmla="*/ 2 h 6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62" h="65">
                      <a:moveTo>
                        <a:pt x="9" y="9"/>
                      </a:moveTo>
                      <a:lnTo>
                        <a:pt x="50" y="15"/>
                      </a:lnTo>
                      <a:lnTo>
                        <a:pt x="81" y="6"/>
                      </a:lnTo>
                      <a:lnTo>
                        <a:pt x="104" y="0"/>
                      </a:lnTo>
                      <a:lnTo>
                        <a:pt x="131" y="8"/>
                      </a:lnTo>
                      <a:lnTo>
                        <a:pt x="152" y="44"/>
                      </a:lnTo>
                      <a:lnTo>
                        <a:pt x="162" y="63"/>
                      </a:lnTo>
                      <a:lnTo>
                        <a:pt x="135" y="65"/>
                      </a:lnTo>
                      <a:lnTo>
                        <a:pt x="75" y="60"/>
                      </a:lnTo>
                      <a:lnTo>
                        <a:pt x="41" y="65"/>
                      </a:lnTo>
                      <a:lnTo>
                        <a:pt x="9" y="42"/>
                      </a:lnTo>
                      <a:lnTo>
                        <a:pt x="0" y="17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40" name="Freeform 341"/>
                <p:cNvSpPr>
                  <a:spLocks/>
                </p:cNvSpPr>
                <p:nvPr/>
              </p:nvSpPr>
              <p:spPr bwMode="auto">
                <a:xfrm>
                  <a:off x="2598" y="1242"/>
                  <a:ext cx="188" cy="54"/>
                </a:xfrm>
                <a:custGeom>
                  <a:avLst/>
                  <a:gdLst>
                    <a:gd name="T0" fmla="*/ 0 w 186"/>
                    <a:gd name="T1" fmla="*/ 45 h 54"/>
                    <a:gd name="T2" fmla="*/ 79 w 186"/>
                    <a:gd name="T3" fmla="*/ 51 h 54"/>
                    <a:gd name="T4" fmla="*/ 127 w 186"/>
                    <a:gd name="T5" fmla="*/ 54 h 54"/>
                    <a:gd name="T6" fmla="*/ 206 w 186"/>
                    <a:gd name="T7" fmla="*/ 39 h 54"/>
                    <a:gd name="T8" fmla="*/ 246 w 186"/>
                    <a:gd name="T9" fmla="*/ 0 h 54"/>
                    <a:gd name="T10" fmla="*/ 180 w 186"/>
                    <a:gd name="T11" fmla="*/ 18 h 54"/>
                    <a:gd name="T12" fmla="*/ 103 w 186"/>
                    <a:gd name="T13" fmla="*/ 9 h 54"/>
                    <a:gd name="T14" fmla="*/ 42 w 186"/>
                    <a:gd name="T15" fmla="*/ 0 h 54"/>
                    <a:gd name="T16" fmla="*/ 0 w 186"/>
                    <a:gd name="T17" fmla="*/ 45 h 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86" h="54">
                      <a:moveTo>
                        <a:pt x="0" y="45"/>
                      </a:moveTo>
                      <a:lnTo>
                        <a:pt x="51" y="51"/>
                      </a:lnTo>
                      <a:lnTo>
                        <a:pt x="99" y="54"/>
                      </a:lnTo>
                      <a:lnTo>
                        <a:pt x="150" y="39"/>
                      </a:lnTo>
                      <a:lnTo>
                        <a:pt x="186" y="0"/>
                      </a:lnTo>
                      <a:lnTo>
                        <a:pt x="132" y="18"/>
                      </a:lnTo>
                      <a:lnTo>
                        <a:pt x="75" y="9"/>
                      </a:lnTo>
                      <a:lnTo>
                        <a:pt x="42" y="0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08080"/>
                    </a:gs>
                    <a:gs pos="100000">
                      <a:srgbClr val="A3A3A3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41" name="Freeform 342"/>
                <p:cNvSpPr>
                  <a:spLocks/>
                </p:cNvSpPr>
                <p:nvPr/>
              </p:nvSpPr>
              <p:spPr bwMode="auto">
                <a:xfrm>
                  <a:off x="2529" y="1263"/>
                  <a:ext cx="100" cy="123"/>
                </a:xfrm>
                <a:custGeom>
                  <a:avLst/>
                  <a:gdLst>
                    <a:gd name="T0" fmla="*/ 127 w 99"/>
                    <a:gd name="T1" fmla="*/ 24 h 123"/>
                    <a:gd name="T2" fmla="*/ 88 w 99"/>
                    <a:gd name="T3" fmla="*/ 63 h 123"/>
                    <a:gd name="T4" fmla="*/ 91 w 99"/>
                    <a:gd name="T5" fmla="*/ 123 h 123"/>
                    <a:gd name="T6" fmla="*/ 24 w 99"/>
                    <a:gd name="T7" fmla="*/ 81 h 123"/>
                    <a:gd name="T8" fmla="*/ 0 w 99"/>
                    <a:gd name="T9" fmla="*/ 63 h 123"/>
                    <a:gd name="T10" fmla="*/ 0 w 99"/>
                    <a:gd name="T11" fmla="*/ 39 h 123"/>
                    <a:gd name="T12" fmla="*/ 15 w 99"/>
                    <a:gd name="T13" fmla="*/ 9 h 123"/>
                    <a:gd name="T14" fmla="*/ 82 w 99"/>
                    <a:gd name="T15" fmla="*/ 0 h 123"/>
                    <a:gd name="T16" fmla="*/ 127 w 99"/>
                    <a:gd name="T17" fmla="*/ 24 h 1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9" h="123">
                      <a:moveTo>
                        <a:pt x="99" y="24"/>
                      </a:moveTo>
                      <a:lnTo>
                        <a:pt x="60" y="63"/>
                      </a:lnTo>
                      <a:lnTo>
                        <a:pt x="63" y="123"/>
                      </a:lnTo>
                      <a:lnTo>
                        <a:pt x="24" y="81"/>
                      </a:lnTo>
                      <a:lnTo>
                        <a:pt x="0" y="63"/>
                      </a:lnTo>
                      <a:lnTo>
                        <a:pt x="0" y="39"/>
                      </a:lnTo>
                      <a:lnTo>
                        <a:pt x="15" y="9"/>
                      </a:lnTo>
                      <a:lnTo>
                        <a:pt x="54" y="0"/>
                      </a:lnTo>
                      <a:lnTo>
                        <a:pt x="99" y="2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A6A6A"/>
                    </a:gs>
                    <a:gs pos="100000">
                      <a:srgbClr val="A9A9A9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42" name="Freeform 343"/>
                <p:cNvSpPr>
                  <a:spLocks/>
                </p:cNvSpPr>
                <p:nvPr/>
              </p:nvSpPr>
              <p:spPr bwMode="auto">
                <a:xfrm rot="-1214094">
                  <a:off x="2665" y="1225"/>
                  <a:ext cx="206" cy="44"/>
                </a:xfrm>
                <a:custGeom>
                  <a:avLst/>
                  <a:gdLst>
                    <a:gd name="T0" fmla="*/ 0 w 126"/>
                    <a:gd name="T1" fmla="*/ 1550 h 37"/>
                    <a:gd name="T2" fmla="*/ 59874544 w 126"/>
                    <a:gd name="T3" fmla="*/ 4744 h 37"/>
                    <a:gd name="T4" fmla="*/ 98917566 w 126"/>
                    <a:gd name="T5" fmla="*/ 4643 h 37"/>
                    <a:gd name="T6" fmla="*/ 119842694 w 126"/>
                    <a:gd name="T7" fmla="*/ 3904 h 37"/>
                    <a:gd name="T8" fmla="*/ 90075387 w 126"/>
                    <a:gd name="T9" fmla="*/ 0 h 37"/>
                    <a:gd name="T10" fmla="*/ 53394778 w 126"/>
                    <a:gd name="T11" fmla="*/ 922 h 37"/>
                    <a:gd name="T12" fmla="*/ 0 w 126"/>
                    <a:gd name="T13" fmla="*/ 1550 h 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6" h="37">
                      <a:moveTo>
                        <a:pt x="0" y="12"/>
                      </a:moveTo>
                      <a:lnTo>
                        <a:pt x="63" y="37"/>
                      </a:lnTo>
                      <a:lnTo>
                        <a:pt x="104" y="36"/>
                      </a:lnTo>
                      <a:lnTo>
                        <a:pt x="126" y="30"/>
                      </a:lnTo>
                      <a:lnTo>
                        <a:pt x="95" y="0"/>
                      </a:lnTo>
                      <a:lnTo>
                        <a:pt x="56" y="7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E7E7E"/>
                    </a:gs>
                    <a:gs pos="100000">
                      <a:srgbClr val="5E5E5E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43" name="Freeform 344"/>
                <p:cNvSpPr>
                  <a:spLocks/>
                </p:cNvSpPr>
                <p:nvPr/>
              </p:nvSpPr>
              <p:spPr bwMode="auto">
                <a:xfrm>
                  <a:off x="2974" y="1163"/>
                  <a:ext cx="103" cy="232"/>
                </a:xfrm>
                <a:custGeom>
                  <a:avLst/>
                  <a:gdLst>
                    <a:gd name="T0" fmla="*/ 9 w 102"/>
                    <a:gd name="T1" fmla="*/ 6 h 231"/>
                    <a:gd name="T2" fmla="*/ 0 w 102"/>
                    <a:gd name="T3" fmla="*/ 145 h 231"/>
                    <a:gd name="T4" fmla="*/ 0 w 102"/>
                    <a:gd name="T5" fmla="*/ 202 h 231"/>
                    <a:gd name="T6" fmla="*/ 24 w 102"/>
                    <a:gd name="T7" fmla="*/ 259 h 231"/>
                    <a:gd name="T8" fmla="*/ 91 w 102"/>
                    <a:gd name="T9" fmla="*/ 223 h 231"/>
                    <a:gd name="T10" fmla="*/ 121 w 102"/>
                    <a:gd name="T11" fmla="*/ 223 h 231"/>
                    <a:gd name="T12" fmla="*/ 103 w 102"/>
                    <a:gd name="T13" fmla="*/ 190 h 231"/>
                    <a:gd name="T14" fmla="*/ 124 w 102"/>
                    <a:gd name="T15" fmla="*/ 145 h 231"/>
                    <a:gd name="T16" fmla="*/ 130 w 102"/>
                    <a:gd name="T17" fmla="*/ 72 h 231"/>
                    <a:gd name="T18" fmla="*/ 94 w 102"/>
                    <a:gd name="T19" fmla="*/ 54 h 231"/>
                    <a:gd name="T20" fmla="*/ 33 w 102"/>
                    <a:gd name="T21" fmla="*/ 36 h 231"/>
                    <a:gd name="T22" fmla="*/ 30 w 102"/>
                    <a:gd name="T23" fmla="*/ 0 h 231"/>
                    <a:gd name="T24" fmla="*/ 9 w 102"/>
                    <a:gd name="T25" fmla="*/ 6 h 23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2" h="231">
                      <a:moveTo>
                        <a:pt x="9" y="6"/>
                      </a:moveTo>
                      <a:lnTo>
                        <a:pt x="0" y="117"/>
                      </a:lnTo>
                      <a:lnTo>
                        <a:pt x="0" y="174"/>
                      </a:lnTo>
                      <a:lnTo>
                        <a:pt x="24" y="231"/>
                      </a:lnTo>
                      <a:lnTo>
                        <a:pt x="63" y="195"/>
                      </a:lnTo>
                      <a:lnTo>
                        <a:pt x="93" y="195"/>
                      </a:lnTo>
                      <a:lnTo>
                        <a:pt x="75" y="162"/>
                      </a:lnTo>
                      <a:lnTo>
                        <a:pt x="96" y="117"/>
                      </a:lnTo>
                      <a:lnTo>
                        <a:pt x="102" y="72"/>
                      </a:lnTo>
                      <a:lnTo>
                        <a:pt x="66" y="54"/>
                      </a:lnTo>
                      <a:lnTo>
                        <a:pt x="33" y="36"/>
                      </a:lnTo>
                      <a:lnTo>
                        <a:pt x="30" y="0"/>
                      </a:lnTo>
                      <a:lnTo>
                        <a:pt x="9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8D8D8"/>
                    </a:gs>
                    <a:gs pos="100000">
                      <a:srgbClr val="DFDFD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44" name="Freeform 345"/>
                <p:cNvSpPr>
                  <a:spLocks/>
                </p:cNvSpPr>
                <p:nvPr/>
              </p:nvSpPr>
              <p:spPr bwMode="auto">
                <a:xfrm>
                  <a:off x="3005" y="1368"/>
                  <a:ext cx="72" cy="51"/>
                </a:xfrm>
                <a:custGeom>
                  <a:avLst/>
                  <a:gdLst>
                    <a:gd name="T0" fmla="*/ 0 w 72"/>
                    <a:gd name="T1" fmla="*/ 33 h 51"/>
                    <a:gd name="T2" fmla="*/ 24 w 72"/>
                    <a:gd name="T3" fmla="*/ 6 h 51"/>
                    <a:gd name="T4" fmla="*/ 54 w 72"/>
                    <a:gd name="T5" fmla="*/ 0 h 51"/>
                    <a:gd name="T6" fmla="*/ 72 w 72"/>
                    <a:gd name="T7" fmla="*/ 0 h 51"/>
                    <a:gd name="T8" fmla="*/ 66 w 72"/>
                    <a:gd name="T9" fmla="*/ 30 h 51"/>
                    <a:gd name="T10" fmla="*/ 36 w 72"/>
                    <a:gd name="T11" fmla="*/ 30 h 51"/>
                    <a:gd name="T12" fmla="*/ 12 w 72"/>
                    <a:gd name="T13" fmla="*/ 51 h 51"/>
                    <a:gd name="T14" fmla="*/ 0 w 72"/>
                    <a:gd name="T15" fmla="*/ 33 h 5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2" h="51">
                      <a:moveTo>
                        <a:pt x="0" y="33"/>
                      </a:moveTo>
                      <a:lnTo>
                        <a:pt x="24" y="6"/>
                      </a:lnTo>
                      <a:lnTo>
                        <a:pt x="54" y="0"/>
                      </a:lnTo>
                      <a:lnTo>
                        <a:pt x="72" y="0"/>
                      </a:lnTo>
                      <a:lnTo>
                        <a:pt x="66" y="30"/>
                      </a:lnTo>
                      <a:lnTo>
                        <a:pt x="36" y="30"/>
                      </a:lnTo>
                      <a:lnTo>
                        <a:pt x="12" y="51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0C0C0"/>
                    </a:gs>
                    <a:gs pos="100000">
                      <a:srgbClr val="DDDDD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45" name="Freeform 346"/>
                <p:cNvSpPr>
                  <a:spLocks/>
                </p:cNvSpPr>
                <p:nvPr/>
              </p:nvSpPr>
              <p:spPr bwMode="auto">
                <a:xfrm>
                  <a:off x="2965" y="1482"/>
                  <a:ext cx="197" cy="139"/>
                </a:xfrm>
                <a:custGeom>
                  <a:avLst/>
                  <a:gdLst>
                    <a:gd name="T0" fmla="*/ 0 w 162"/>
                    <a:gd name="T1" fmla="*/ 8487 h 111"/>
                    <a:gd name="T2" fmla="*/ 5731 w 162"/>
                    <a:gd name="T3" fmla="*/ 0 h 111"/>
                    <a:gd name="T4" fmla="*/ 11576 w 162"/>
                    <a:gd name="T5" fmla="*/ 8487 h 111"/>
                    <a:gd name="T6" fmla="*/ 16599 w 162"/>
                    <a:gd name="T7" fmla="*/ 5077 h 111"/>
                    <a:gd name="T8" fmla="*/ 24546 w 162"/>
                    <a:gd name="T9" fmla="*/ 5077 h 111"/>
                    <a:gd name="T10" fmla="*/ 28743 w 162"/>
                    <a:gd name="T11" fmla="*/ 1773 h 111"/>
                    <a:gd name="T12" fmla="*/ 38841 w 162"/>
                    <a:gd name="T13" fmla="*/ 35901 h 111"/>
                    <a:gd name="T14" fmla="*/ 38006 w 162"/>
                    <a:gd name="T15" fmla="*/ 60295 h 111"/>
                    <a:gd name="T16" fmla="*/ 27407 w 162"/>
                    <a:gd name="T17" fmla="*/ 40984 h 111"/>
                    <a:gd name="T18" fmla="*/ 19437 w 162"/>
                    <a:gd name="T19" fmla="*/ 29549 h 111"/>
                    <a:gd name="T20" fmla="*/ 15241 w 162"/>
                    <a:gd name="T21" fmla="*/ 16666 h 111"/>
                    <a:gd name="T22" fmla="*/ 5133 w 162"/>
                    <a:gd name="T23" fmla="*/ 13309 h 111"/>
                    <a:gd name="T24" fmla="*/ 0 w 162"/>
                    <a:gd name="T25" fmla="*/ 8487 h 1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62" h="111">
                      <a:moveTo>
                        <a:pt x="0" y="15"/>
                      </a:moveTo>
                      <a:lnTo>
                        <a:pt x="24" y="0"/>
                      </a:lnTo>
                      <a:lnTo>
                        <a:pt x="48" y="15"/>
                      </a:lnTo>
                      <a:lnTo>
                        <a:pt x="69" y="9"/>
                      </a:lnTo>
                      <a:lnTo>
                        <a:pt x="102" y="9"/>
                      </a:lnTo>
                      <a:lnTo>
                        <a:pt x="120" y="3"/>
                      </a:lnTo>
                      <a:lnTo>
                        <a:pt x="162" y="66"/>
                      </a:lnTo>
                      <a:lnTo>
                        <a:pt x="159" y="111"/>
                      </a:lnTo>
                      <a:lnTo>
                        <a:pt x="114" y="75"/>
                      </a:lnTo>
                      <a:lnTo>
                        <a:pt x="81" y="54"/>
                      </a:lnTo>
                      <a:lnTo>
                        <a:pt x="63" y="30"/>
                      </a:lnTo>
                      <a:lnTo>
                        <a:pt x="21" y="2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69696"/>
                    </a:gs>
                    <a:gs pos="100000">
                      <a:srgbClr val="E5E5E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46" name="Freeform 347"/>
                <p:cNvSpPr>
                  <a:spLocks/>
                </p:cNvSpPr>
                <p:nvPr/>
              </p:nvSpPr>
              <p:spPr bwMode="auto">
                <a:xfrm>
                  <a:off x="2852" y="1144"/>
                  <a:ext cx="275" cy="356"/>
                </a:xfrm>
                <a:custGeom>
                  <a:avLst/>
                  <a:gdLst>
                    <a:gd name="T0" fmla="*/ 0 w 600"/>
                    <a:gd name="T1" fmla="*/ 0 h 749"/>
                    <a:gd name="T2" fmla="*/ 0 w 600"/>
                    <a:gd name="T3" fmla="*/ 0 h 749"/>
                    <a:gd name="T4" fmla="*/ 0 w 600"/>
                    <a:gd name="T5" fmla="*/ 0 h 749"/>
                    <a:gd name="T6" fmla="*/ 0 w 600"/>
                    <a:gd name="T7" fmla="*/ 0 h 749"/>
                    <a:gd name="T8" fmla="*/ 0 w 600"/>
                    <a:gd name="T9" fmla="*/ 0 h 749"/>
                    <a:gd name="T10" fmla="*/ 0 w 600"/>
                    <a:gd name="T11" fmla="*/ 0 h 749"/>
                    <a:gd name="T12" fmla="*/ 0 w 600"/>
                    <a:gd name="T13" fmla="*/ 0 h 749"/>
                    <a:gd name="T14" fmla="*/ 0 w 600"/>
                    <a:gd name="T15" fmla="*/ 0 h 749"/>
                    <a:gd name="T16" fmla="*/ 0 w 600"/>
                    <a:gd name="T17" fmla="*/ 0 h 749"/>
                    <a:gd name="T18" fmla="*/ 0 w 600"/>
                    <a:gd name="T19" fmla="*/ 0 h 749"/>
                    <a:gd name="T20" fmla="*/ 0 w 600"/>
                    <a:gd name="T21" fmla="*/ 0 h 749"/>
                    <a:gd name="T22" fmla="*/ 0 w 600"/>
                    <a:gd name="T23" fmla="*/ 0 h 749"/>
                    <a:gd name="T24" fmla="*/ 0 w 600"/>
                    <a:gd name="T25" fmla="*/ 0 h 749"/>
                    <a:gd name="T26" fmla="*/ 0 w 600"/>
                    <a:gd name="T27" fmla="*/ 0 h 74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600" h="749">
                      <a:moveTo>
                        <a:pt x="71" y="0"/>
                      </a:moveTo>
                      <a:lnTo>
                        <a:pt x="63" y="71"/>
                      </a:lnTo>
                      <a:lnTo>
                        <a:pt x="47" y="205"/>
                      </a:lnTo>
                      <a:lnTo>
                        <a:pt x="16" y="379"/>
                      </a:lnTo>
                      <a:lnTo>
                        <a:pt x="24" y="497"/>
                      </a:lnTo>
                      <a:lnTo>
                        <a:pt x="32" y="552"/>
                      </a:lnTo>
                      <a:lnTo>
                        <a:pt x="0" y="592"/>
                      </a:lnTo>
                      <a:lnTo>
                        <a:pt x="47" y="639"/>
                      </a:lnTo>
                      <a:lnTo>
                        <a:pt x="71" y="678"/>
                      </a:lnTo>
                      <a:lnTo>
                        <a:pt x="245" y="749"/>
                      </a:lnTo>
                      <a:lnTo>
                        <a:pt x="355" y="694"/>
                      </a:lnTo>
                      <a:lnTo>
                        <a:pt x="473" y="749"/>
                      </a:lnTo>
                      <a:lnTo>
                        <a:pt x="544" y="718"/>
                      </a:lnTo>
                      <a:lnTo>
                        <a:pt x="600" y="663"/>
                      </a:lnTo>
                    </a:path>
                  </a:pathLst>
                </a:custGeom>
                <a:noFill/>
                <a:ln w="28575" cmpd="sng">
                  <a:solidFill>
                    <a:srgbClr val="80808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47" name="Freeform 348"/>
                <p:cNvSpPr>
                  <a:spLocks/>
                </p:cNvSpPr>
                <p:nvPr/>
              </p:nvSpPr>
              <p:spPr bwMode="auto">
                <a:xfrm rot="400873">
                  <a:off x="2948" y="1502"/>
                  <a:ext cx="122" cy="46"/>
                </a:xfrm>
                <a:custGeom>
                  <a:avLst/>
                  <a:gdLst>
                    <a:gd name="T0" fmla="*/ 3 w 146"/>
                    <a:gd name="T1" fmla="*/ 11 h 48"/>
                    <a:gd name="T2" fmla="*/ 3 w 146"/>
                    <a:gd name="T3" fmla="*/ 9 h 48"/>
                    <a:gd name="T4" fmla="*/ 3 w 146"/>
                    <a:gd name="T5" fmla="*/ 2 h 48"/>
                    <a:gd name="T6" fmla="*/ 3 w 146"/>
                    <a:gd name="T7" fmla="*/ 0 h 48"/>
                    <a:gd name="T8" fmla="*/ 3 w 146"/>
                    <a:gd name="T9" fmla="*/ 9 h 48"/>
                    <a:gd name="T10" fmla="*/ 3 w 146"/>
                    <a:gd name="T11" fmla="*/ 12 h 48"/>
                    <a:gd name="T12" fmla="*/ 3 w 146"/>
                    <a:gd name="T13" fmla="*/ 12 h 48"/>
                    <a:gd name="T14" fmla="*/ 3 w 146"/>
                    <a:gd name="T15" fmla="*/ 14 h 48"/>
                    <a:gd name="T16" fmla="*/ 3 w 146"/>
                    <a:gd name="T17" fmla="*/ 12 h 48"/>
                    <a:gd name="T18" fmla="*/ 0 w 146"/>
                    <a:gd name="T19" fmla="*/ 12 h 48"/>
                    <a:gd name="T20" fmla="*/ 3 w 146"/>
                    <a:gd name="T21" fmla="*/ 11 h 4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48">
                      <a:moveTo>
                        <a:pt x="33" y="11"/>
                      </a:moveTo>
                      <a:lnTo>
                        <a:pt x="63" y="9"/>
                      </a:lnTo>
                      <a:lnTo>
                        <a:pt x="86" y="2"/>
                      </a:lnTo>
                      <a:lnTo>
                        <a:pt x="113" y="0"/>
                      </a:lnTo>
                      <a:lnTo>
                        <a:pt x="138" y="9"/>
                      </a:lnTo>
                      <a:lnTo>
                        <a:pt x="146" y="26"/>
                      </a:lnTo>
                      <a:lnTo>
                        <a:pt x="119" y="38"/>
                      </a:lnTo>
                      <a:lnTo>
                        <a:pt x="39" y="48"/>
                      </a:lnTo>
                      <a:lnTo>
                        <a:pt x="9" y="36"/>
                      </a:lnTo>
                      <a:lnTo>
                        <a:pt x="0" y="14"/>
                      </a:lnTo>
                      <a:lnTo>
                        <a:pt x="33" y="1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55555"/>
                    </a:gs>
                    <a:gs pos="100000">
                      <a:srgbClr val="9A9A9A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48" name="Freeform 349"/>
                <p:cNvSpPr>
                  <a:spLocks/>
                </p:cNvSpPr>
                <p:nvPr/>
              </p:nvSpPr>
              <p:spPr bwMode="auto">
                <a:xfrm>
                  <a:off x="2946" y="1526"/>
                  <a:ext cx="183" cy="86"/>
                </a:xfrm>
                <a:custGeom>
                  <a:avLst/>
                  <a:gdLst>
                    <a:gd name="T0" fmla="*/ 2 w 231"/>
                    <a:gd name="T1" fmla="*/ 2 h 111"/>
                    <a:gd name="T2" fmla="*/ 2 w 231"/>
                    <a:gd name="T3" fmla="*/ 2 h 111"/>
                    <a:gd name="T4" fmla="*/ 2 w 231"/>
                    <a:gd name="T5" fmla="*/ 2 h 111"/>
                    <a:gd name="T6" fmla="*/ 2 w 231"/>
                    <a:gd name="T7" fmla="*/ 2 h 111"/>
                    <a:gd name="T8" fmla="*/ 2 w 231"/>
                    <a:gd name="T9" fmla="*/ 2 h 111"/>
                    <a:gd name="T10" fmla="*/ 2 w 231"/>
                    <a:gd name="T11" fmla="*/ 2 h 111"/>
                    <a:gd name="T12" fmla="*/ 2 w 231"/>
                    <a:gd name="T13" fmla="*/ 2 h 111"/>
                    <a:gd name="T14" fmla="*/ 2 w 231"/>
                    <a:gd name="T15" fmla="*/ 2 h 111"/>
                    <a:gd name="T16" fmla="*/ 2 w 231"/>
                    <a:gd name="T17" fmla="*/ 2 h 111"/>
                    <a:gd name="T18" fmla="*/ 2 w 231"/>
                    <a:gd name="T19" fmla="*/ 2 h 111"/>
                    <a:gd name="T20" fmla="*/ 2 w 231"/>
                    <a:gd name="T21" fmla="*/ 2 h 111"/>
                    <a:gd name="T22" fmla="*/ 2 w 231"/>
                    <a:gd name="T23" fmla="*/ 2 h 111"/>
                    <a:gd name="T24" fmla="*/ 0 w 231"/>
                    <a:gd name="T25" fmla="*/ 0 h 111"/>
                    <a:gd name="T26" fmla="*/ 2 w 231"/>
                    <a:gd name="T27" fmla="*/ 2 h 11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31" h="111">
                      <a:moveTo>
                        <a:pt x="39" y="3"/>
                      </a:moveTo>
                      <a:lnTo>
                        <a:pt x="123" y="12"/>
                      </a:lnTo>
                      <a:lnTo>
                        <a:pt x="156" y="18"/>
                      </a:lnTo>
                      <a:lnTo>
                        <a:pt x="183" y="42"/>
                      </a:lnTo>
                      <a:lnTo>
                        <a:pt x="210" y="78"/>
                      </a:lnTo>
                      <a:lnTo>
                        <a:pt x="231" y="84"/>
                      </a:lnTo>
                      <a:lnTo>
                        <a:pt x="225" y="108"/>
                      </a:lnTo>
                      <a:lnTo>
                        <a:pt x="177" y="111"/>
                      </a:lnTo>
                      <a:lnTo>
                        <a:pt x="111" y="105"/>
                      </a:lnTo>
                      <a:lnTo>
                        <a:pt x="54" y="99"/>
                      </a:lnTo>
                      <a:lnTo>
                        <a:pt x="15" y="75"/>
                      </a:lnTo>
                      <a:lnTo>
                        <a:pt x="12" y="45"/>
                      </a:lnTo>
                      <a:lnTo>
                        <a:pt x="0" y="0"/>
                      </a:lnTo>
                      <a:lnTo>
                        <a:pt x="39" y="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23232"/>
                    </a:gs>
                    <a:gs pos="100000">
                      <a:srgbClr val="6D6D6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49" name="Freeform 350"/>
                <p:cNvSpPr>
                  <a:spLocks/>
                </p:cNvSpPr>
                <p:nvPr/>
              </p:nvSpPr>
              <p:spPr bwMode="auto">
                <a:xfrm>
                  <a:off x="2988" y="1473"/>
                  <a:ext cx="79" cy="37"/>
                </a:xfrm>
                <a:custGeom>
                  <a:avLst/>
                  <a:gdLst>
                    <a:gd name="T0" fmla="*/ 0 w 100"/>
                    <a:gd name="T1" fmla="*/ 2 h 46"/>
                    <a:gd name="T2" fmla="*/ 2 w 100"/>
                    <a:gd name="T3" fmla="*/ 0 h 46"/>
                    <a:gd name="T4" fmla="*/ 2 w 100"/>
                    <a:gd name="T5" fmla="*/ 2 h 46"/>
                    <a:gd name="T6" fmla="*/ 2 w 100"/>
                    <a:gd name="T7" fmla="*/ 2 h 46"/>
                    <a:gd name="T8" fmla="*/ 2 w 100"/>
                    <a:gd name="T9" fmla="*/ 2 h 46"/>
                    <a:gd name="T10" fmla="*/ 2 w 100"/>
                    <a:gd name="T11" fmla="*/ 2 h 46"/>
                    <a:gd name="T12" fmla="*/ 2 w 100"/>
                    <a:gd name="T13" fmla="*/ 2 h 46"/>
                    <a:gd name="T14" fmla="*/ 2 w 100"/>
                    <a:gd name="T15" fmla="*/ 2 h 46"/>
                    <a:gd name="T16" fmla="*/ 2 w 100"/>
                    <a:gd name="T17" fmla="*/ 2 h 46"/>
                    <a:gd name="T18" fmla="*/ 2 w 100"/>
                    <a:gd name="T19" fmla="*/ 2 h 46"/>
                    <a:gd name="T20" fmla="*/ 0 w 100"/>
                    <a:gd name="T21" fmla="*/ 2 h 4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" h="46">
                      <a:moveTo>
                        <a:pt x="0" y="21"/>
                      </a:moveTo>
                      <a:lnTo>
                        <a:pt x="30" y="0"/>
                      </a:lnTo>
                      <a:lnTo>
                        <a:pt x="60" y="4"/>
                      </a:lnTo>
                      <a:lnTo>
                        <a:pt x="78" y="12"/>
                      </a:lnTo>
                      <a:lnTo>
                        <a:pt x="100" y="28"/>
                      </a:lnTo>
                      <a:lnTo>
                        <a:pt x="91" y="46"/>
                      </a:lnTo>
                      <a:lnTo>
                        <a:pt x="61" y="33"/>
                      </a:lnTo>
                      <a:lnTo>
                        <a:pt x="49" y="31"/>
                      </a:lnTo>
                      <a:lnTo>
                        <a:pt x="27" y="33"/>
                      </a:lnTo>
                      <a:lnTo>
                        <a:pt x="15" y="27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B4B4B"/>
                    </a:gs>
                    <a:gs pos="100000">
                      <a:srgbClr val="777777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50" name="Freeform 351"/>
                <p:cNvSpPr>
                  <a:spLocks/>
                </p:cNvSpPr>
                <p:nvPr/>
              </p:nvSpPr>
              <p:spPr bwMode="auto">
                <a:xfrm>
                  <a:off x="3123" y="1425"/>
                  <a:ext cx="118" cy="184"/>
                </a:xfrm>
                <a:custGeom>
                  <a:avLst/>
                  <a:gdLst>
                    <a:gd name="T0" fmla="*/ 57 w 117"/>
                    <a:gd name="T1" fmla="*/ 956 h 162"/>
                    <a:gd name="T2" fmla="*/ 112 w 117"/>
                    <a:gd name="T3" fmla="*/ 2450 h 162"/>
                    <a:gd name="T4" fmla="*/ 118 w 117"/>
                    <a:gd name="T5" fmla="*/ 3489 h 162"/>
                    <a:gd name="T6" fmla="*/ 127 w 117"/>
                    <a:gd name="T7" fmla="*/ 4238 h 162"/>
                    <a:gd name="T8" fmla="*/ 145 w 117"/>
                    <a:gd name="T9" fmla="*/ 5204 h 162"/>
                    <a:gd name="T10" fmla="*/ 121 w 117"/>
                    <a:gd name="T11" fmla="*/ 5730 h 162"/>
                    <a:gd name="T12" fmla="*/ 106 w 117"/>
                    <a:gd name="T13" fmla="*/ 4668 h 162"/>
                    <a:gd name="T14" fmla="*/ 36 w 117"/>
                    <a:gd name="T15" fmla="*/ 3489 h 162"/>
                    <a:gd name="T16" fmla="*/ 21 w 117"/>
                    <a:gd name="T17" fmla="*/ 2450 h 162"/>
                    <a:gd name="T18" fmla="*/ 0 w 117"/>
                    <a:gd name="T19" fmla="*/ 1698 h 162"/>
                    <a:gd name="T20" fmla="*/ 12 w 117"/>
                    <a:gd name="T21" fmla="*/ 443 h 162"/>
                    <a:gd name="T22" fmla="*/ 27 w 117"/>
                    <a:gd name="T23" fmla="*/ 0 h 162"/>
                    <a:gd name="T24" fmla="*/ 57 w 117"/>
                    <a:gd name="T25" fmla="*/ 956 h 16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7" h="162">
                      <a:moveTo>
                        <a:pt x="57" y="27"/>
                      </a:moveTo>
                      <a:lnTo>
                        <a:pt x="84" y="69"/>
                      </a:lnTo>
                      <a:lnTo>
                        <a:pt x="90" y="99"/>
                      </a:lnTo>
                      <a:lnTo>
                        <a:pt x="99" y="120"/>
                      </a:lnTo>
                      <a:lnTo>
                        <a:pt x="117" y="147"/>
                      </a:lnTo>
                      <a:lnTo>
                        <a:pt x="93" y="162"/>
                      </a:lnTo>
                      <a:lnTo>
                        <a:pt x="78" y="132"/>
                      </a:lnTo>
                      <a:lnTo>
                        <a:pt x="36" y="99"/>
                      </a:lnTo>
                      <a:lnTo>
                        <a:pt x="21" y="69"/>
                      </a:lnTo>
                      <a:lnTo>
                        <a:pt x="0" y="48"/>
                      </a:lnTo>
                      <a:lnTo>
                        <a:pt x="12" y="12"/>
                      </a:lnTo>
                      <a:lnTo>
                        <a:pt x="27" y="0"/>
                      </a:lnTo>
                      <a:lnTo>
                        <a:pt x="57" y="2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3C3C3"/>
                    </a:gs>
                    <a:gs pos="100000">
                      <a:srgbClr val="E5E5E5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51" name="Freeform 352"/>
                <p:cNvSpPr>
                  <a:spLocks/>
                </p:cNvSpPr>
                <p:nvPr/>
              </p:nvSpPr>
              <p:spPr bwMode="auto">
                <a:xfrm>
                  <a:off x="3119" y="1424"/>
                  <a:ext cx="181" cy="93"/>
                </a:xfrm>
                <a:custGeom>
                  <a:avLst/>
                  <a:gdLst>
                    <a:gd name="T0" fmla="*/ 0 w 229"/>
                    <a:gd name="T1" fmla="*/ 2 h 119"/>
                    <a:gd name="T2" fmla="*/ 2 w 229"/>
                    <a:gd name="T3" fmla="*/ 2 h 119"/>
                    <a:gd name="T4" fmla="*/ 2 w 229"/>
                    <a:gd name="T5" fmla="*/ 2 h 119"/>
                    <a:gd name="T6" fmla="*/ 2 w 229"/>
                    <a:gd name="T7" fmla="*/ 2 h 119"/>
                    <a:gd name="T8" fmla="*/ 2 w 229"/>
                    <a:gd name="T9" fmla="*/ 2 h 119"/>
                    <a:gd name="T10" fmla="*/ 2 w 229"/>
                    <a:gd name="T11" fmla="*/ 2 h 119"/>
                    <a:gd name="T12" fmla="*/ 2 w 229"/>
                    <a:gd name="T13" fmla="*/ 0 h 119"/>
                    <a:gd name="T14" fmla="*/ 0 w 229"/>
                    <a:gd name="T15" fmla="*/ 2 h 11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29" h="119">
                      <a:moveTo>
                        <a:pt x="0" y="8"/>
                      </a:moveTo>
                      <a:lnTo>
                        <a:pt x="63" y="87"/>
                      </a:lnTo>
                      <a:lnTo>
                        <a:pt x="110" y="119"/>
                      </a:lnTo>
                      <a:lnTo>
                        <a:pt x="197" y="111"/>
                      </a:lnTo>
                      <a:lnTo>
                        <a:pt x="229" y="55"/>
                      </a:lnTo>
                      <a:lnTo>
                        <a:pt x="181" y="8"/>
                      </a:lnTo>
                      <a:lnTo>
                        <a:pt x="11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1C1C1"/>
                    </a:gs>
                    <a:gs pos="100000">
                      <a:srgbClr val="EAEAEA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52" name="Line 353"/>
                <p:cNvSpPr>
                  <a:spLocks noChangeShapeType="1"/>
                </p:cNvSpPr>
                <p:nvPr/>
              </p:nvSpPr>
              <p:spPr bwMode="auto">
                <a:xfrm>
                  <a:off x="3109" y="1410"/>
                  <a:ext cx="25" cy="43"/>
                </a:xfrm>
                <a:prstGeom prst="line">
                  <a:avLst/>
                </a:prstGeom>
                <a:noFill/>
                <a:ln w="381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53" name="Line 354"/>
                <p:cNvSpPr>
                  <a:spLocks noChangeShapeType="1"/>
                </p:cNvSpPr>
                <p:nvPr/>
              </p:nvSpPr>
              <p:spPr bwMode="auto">
                <a:xfrm flipH="1">
                  <a:off x="3099" y="1444"/>
                  <a:ext cx="38" cy="37"/>
                </a:xfrm>
                <a:prstGeom prst="line">
                  <a:avLst/>
                </a:prstGeom>
                <a:noFill/>
                <a:ln w="3810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54" name="Freeform 355"/>
                <p:cNvSpPr>
                  <a:spLocks/>
                </p:cNvSpPr>
                <p:nvPr/>
              </p:nvSpPr>
              <p:spPr bwMode="auto">
                <a:xfrm>
                  <a:off x="3115" y="1585"/>
                  <a:ext cx="189" cy="99"/>
                </a:xfrm>
                <a:custGeom>
                  <a:avLst/>
                  <a:gdLst>
                    <a:gd name="T0" fmla="*/ 0 w 159"/>
                    <a:gd name="T1" fmla="*/ 0 h 99"/>
                    <a:gd name="T2" fmla="*/ 5244 w 159"/>
                    <a:gd name="T3" fmla="*/ 3 h 99"/>
                    <a:gd name="T4" fmla="*/ 7520 w 159"/>
                    <a:gd name="T5" fmla="*/ 12 h 99"/>
                    <a:gd name="T6" fmla="*/ 9940 w 159"/>
                    <a:gd name="T7" fmla="*/ 24 h 99"/>
                    <a:gd name="T8" fmla="*/ 12815 w 159"/>
                    <a:gd name="T9" fmla="*/ 42 h 99"/>
                    <a:gd name="T10" fmla="*/ 16246 w 159"/>
                    <a:gd name="T11" fmla="*/ 57 h 99"/>
                    <a:gd name="T12" fmla="*/ 20115 w 159"/>
                    <a:gd name="T13" fmla="*/ 66 h 99"/>
                    <a:gd name="T14" fmla="*/ 18107 w 159"/>
                    <a:gd name="T15" fmla="*/ 81 h 99"/>
                    <a:gd name="T16" fmla="*/ 15544 w 159"/>
                    <a:gd name="T17" fmla="*/ 99 h 99"/>
                    <a:gd name="T18" fmla="*/ 8011 w 159"/>
                    <a:gd name="T19" fmla="*/ 66 h 99"/>
                    <a:gd name="T20" fmla="*/ 456 w 159"/>
                    <a:gd name="T21" fmla="*/ 24 h 99"/>
                    <a:gd name="T22" fmla="*/ 0 w 159"/>
                    <a:gd name="T23" fmla="*/ 0 h 9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59" h="99">
                      <a:moveTo>
                        <a:pt x="0" y="0"/>
                      </a:moveTo>
                      <a:lnTo>
                        <a:pt x="42" y="3"/>
                      </a:lnTo>
                      <a:lnTo>
                        <a:pt x="60" y="12"/>
                      </a:lnTo>
                      <a:lnTo>
                        <a:pt x="78" y="24"/>
                      </a:lnTo>
                      <a:lnTo>
                        <a:pt x="102" y="42"/>
                      </a:lnTo>
                      <a:lnTo>
                        <a:pt x="129" y="57"/>
                      </a:lnTo>
                      <a:lnTo>
                        <a:pt x="159" y="66"/>
                      </a:lnTo>
                      <a:lnTo>
                        <a:pt x="144" y="81"/>
                      </a:lnTo>
                      <a:lnTo>
                        <a:pt x="123" y="99"/>
                      </a:lnTo>
                      <a:lnTo>
                        <a:pt x="63" y="66"/>
                      </a:lnTo>
                      <a:lnTo>
                        <a:pt x="3" y="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79797"/>
                    </a:gs>
                    <a:gs pos="100000">
                      <a:srgbClr val="C0C0C0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55" name="Freeform 356"/>
                <p:cNvSpPr>
                  <a:spLocks/>
                </p:cNvSpPr>
                <p:nvPr/>
              </p:nvSpPr>
              <p:spPr bwMode="auto">
                <a:xfrm>
                  <a:off x="3035" y="1597"/>
                  <a:ext cx="256" cy="126"/>
                </a:xfrm>
                <a:custGeom>
                  <a:avLst/>
                  <a:gdLst>
                    <a:gd name="T0" fmla="*/ 2 w 312"/>
                    <a:gd name="T1" fmla="*/ 0 h 153"/>
                    <a:gd name="T2" fmla="*/ 2 w 312"/>
                    <a:gd name="T3" fmla="*/ 0 h 153"/>
                    <a:gd name="T4" fmla="*/ 2 w 312"/>
                    <a:gd name="T5" fmla="*/ 2 h 153"/>
                    <a:gd name="T6" fmla="*/ 2 w 312"/>
                    <a:gd name="T7" fmla="*/ 2 h 153"/>
                    <a:gd name="T8" fmla="*/ 2 w 312"/>
                    <a:gd name="T9" fmla="*/ 2 h 153"/>
                    <a:gd name="T10" fmla="*/ 2 w 312"/>
                    <a:gd name="T11" fmla="*/ 2 h 153"/>
                    <a:gd name="T12" fmla="*/ 2 w 312"/>
                    <a:gd name="T13" fmla="*/ 2 h 153"/>
                    <a:gd name="T14" fmla="*/ 2 w 312"/>
                    <a:gd name="T15" fmla="*/ 2 h 153"/>
                    <a:gd name="T16" fmla="*/ 2 w 312"/>
                    <a:gd name="T17" fmla="*/ 2 h 153"/>
                    <a:gd name="T18" fmla="*/ 2 w 312"/>
                    <a:gd name="T19" fmla="*/ 2 h 153"/>
                    <a:gd name="T20" fmla="*/ 2 w 312"/>
                    <a:gd name="T21" fmla="*/ 2 h 153"/>
                    <a:gd name="T22" fmla="*/ 2 w 312"/>
                    <a:gd name="T23" fmla="*/ 2 h 153"/>
                    <a:gd name="T24" fmla="*/ 2 w 312"/>
                    <a:gd name="T25" fmla="*/ 2 h 153"/>
                    <a:gd name="T26" fmla="*/ 0 w 312"/>
                    <a:gd name="T27" fmla="*/ 2 h 153"/>
                    <a:gd name="T28" fmla="*/ 2 w 312"/>
                    <a:gd name="T29" fmla="*/ 2 h 153"/>
                    <a:gd name="T30" fmla="*/ 2 w 312"/>
                    <a:gd name="T31" fmla="*/ 0 h 15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12" h="153">
                      <a:moveTo>
                        <a:pt x="105" y="0"/>
                      </a:moveTo>
                      <a:lnTo>
                        <a:pt x="159" y="0"/>
                      </a:lnTo>
                      <a:lnTo>
                        <a:pt x="186" y="12"/>
                      </a:lnTo>
                      <a:lnTo>
                        <a:pt x="222" y="48"/>
                      </a:lnTo>
                      <a:lnTo>
                        <a:pt x="273" y="69"/>
                      </a:lnTo>
                      <a:lnTo>
                        <a:pt x="312" y="72"/>
                      </a:lnTo>
                      <a:lnTo>
                        <a:pt x="297" y="102"/>
                      </a:lnTo>
                      <a:lnTo>
                        <a:pt x="279" y="126"/>
                      </a:lnTo>
                      <a:lnTo>
                        <a:pt x="216" y="153"/>
                      </a:lnTo>
                      <a:lnTo>
                        <a:pt x="174" y="150"/>
                      </a:lnTo>
                      <a:lnTo>
                        <a:pt x="120" y="129"/>
                      </a:lnTo>
                      <a:lnTo>
                        <a:pt x="75" y="81"/>
                      </a:lnTo>
                      <a:lnTo>
                        <a:pt x="21" y="48"/>
                      </a:lnTo>
                      <a:lnTo>
                        <a:pt x="0" y="30"/>
                      </a:lnTo>
                      <a:lnTo>
                        <a:pt x="60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A3A3A"/>
                    </a:gs>
                    <a:gs pos="100000">
                      <a:srgbClr val="949494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56" name="Freeform 357"/>
                <p:cNvSpPr>
                  <a:spLocks/>
                </p:cNvSpPr>
                <p:nvPr/>
              </p:nvSpPr>
              <p:spPr bwMode="auto">
                <a:xfrm>
                  <a:off x="2972" y="1553"/>
                  <a:ext cx="254" cy="127"/>
                </a:xfrm>
                <a:custGeom>
                  <a:avLst/>
                  <a:gdLst>
                    <a:gd name="T0" fmla="*/ 2 w 321"/>
                    <a:gd name="T1" fmla="*/ 2 h 162"/>
                    <a:gd name="T2" fmla="*/ 2 w 321"/>
                    <a:gd name="T3" fmla="*/ 2 h 162"/>
                    <a:gd name="T4" fmla="*/ 2 w 321"/>
                    <a:gd name="T5" fmla="*/ 2 h 162"/>
                    <a:gd name="T6" fmla="*/ 2 w 321"/>
                    <a:gd name="T7" fmla="*/ 2 h 162"/>
                    <a:gd name="T8" fmla="*/ 2 w 321"/>
                    <a:gd name="T9" fmla="*/ 2 h 162"/>
                    <a:gd name="T10" fmla="*/ 2 w 321"/>
                    <a:gd name="T11" fmla="*/ 2 h 162"/>
                    <a:gd name="T12" fmla="*/ 2 w 321"/>
                    <a:gd name="T13" fmla="*/ 2 h 162"/>
                    <a:gd name="T14" fmla="*/ 2 w 321"/>
                    <a:gd name="T15" fmla="*/ 2 h 162"/>
                    <a:gd name="T16" fmla="*/ 2 w 321"/>
                    <a:gd name="T17" fmla="*/ 2 h 162"/>
                    <a:gd name="T18" fmla="*/ 2 w 321"/>
                    <a:gd name="T19" fmla="*/ 2 h 162"/>
                    <a:gd name="T20" fmla="*/ 2 w 321"/>
                    <a:gd name="T21" fmla="*/ 2 h 162"/>
                    <a:gd name="T22" fmla="*/ 2 w 321"/>
                    <a:gd name="T23" fmla="*/ 2 h 162"/>
                    <a:gd name="T24" fmla="*/ 2 w 321"/>
                    <a:gd name="T25" fmla="*/ 0 h 162"/>
                    <a:gd name="T26" fmla="*/ 2 w 321"/>
                    <a:gd name="T27" fmla="*/ 2 h 162"/>
                    <a:gd name="T28" fmla="*/ 0 w 321"/>
                    <a:gd name="T29" fmla="*/ 2 h 162"/>
                    <a:gd name="T30" fmla="*/ 2 w 321"/>
                    <a:gd name="T31" fmla="*/ 2 h 16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21" h="162">
                      <a:moveTo>
                        <a:pt x="15" y="60"/>
                      </a:moveTo>
                      <a:lnTo>
                        <a:pt x="51" y="90"/>
                      </a:lnTo>
                      <a:lnTo>
                        <a:pt x="108" y="114"/>
                      </a:lnTo>
                      <a:lnTo>
                        <a:pt x="144" y="114"/>
                      </a:lnTo>
                      <a:lnTo>
                        <a:pt x="213" y="150"/>
                      </a:lnTo>
                      <a:lnTo>
                        <a:pt x="267" y="162"/>
                      </a:lnTo>
                      <a:lnTo>
                        <a:pt x="306" y="144"/>
                      </a:lnTo>
                      <a:lnTo>
                        <a:pt x="321" y="120"/>
                      </a:lnTo>
                      <a:lnTo>
                        <a:pt x="282" y="114"/>
                      </a:lnTo>
                      <a:lnTo>
                        <a:pt x="231" y="72"/>
                      </a:lnTo>
                      <a:lnTo>
                        <a:pt x="180" y="21"/>
                      </a:lnTo>
                      <a:lnTo>
                        <a:pt x="144" y="9"/>
                      </a:lnTo>
                      <a:lnTo>
                        <a:pt x="81" y="0"/>
                      </a:lnTo>
                      <a:lnTo>
                        <a:pt x="18" y="18"/>
                      </a:lnTo>
                      <a:lnTo>
                        <a:pt x="0" y="18"/>
                      </a:lnTo>
                      <a:lnTo>
                        <a:pt x="15" y="6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73737"/>
                    </a:gs>
                    <a:gs pos="100000">
                      <a:srgbClr val="76767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57" name="Freeform 358"/>
                <p:cNvSpPr>
                  <a:spLocks/>
                </p:cNvSpPr>
                <p:nvPr/>
              </p:nvSpPr>
              <p:spPr bwMode="auto">
                <a:xfrm>
                  <a:off x="2639" y="328"/>
                  <a:ext cx="426" cy="301"/>
                </a:xfrm>
                <a:custGeom>
                  <a:avLst/>
                  <a:gdLst>
                    <a:gd name="T0" fmla="*/ 516 w 422"/>
                    <a:gd name="T1" fmla="*/ 34 h 300"/>
                    <a:gd name="T2" fmla="*/ 460 w 422"/>
                    <a:gd name="T3" fmla="*/ 48 h 300"/>
                    <a:gd name="T4" fmla="*/ 420 w 422"/>
                    <a:gd name="T5" fmla="*/ 74 h 300"/>
                    <a:gd name="T6" fmla="*/ 394 w 422"/>
                    <a:gd name="T7" fmla="*/ 108 h 300"/>
                    <a:gd name="T8" fmla="*/ 368 w 422"/>
                    <a:gd name="T9" fmla="*/ 190 h 300"/>
                    <a:gd name="T10" fmla="*/ 356 w 422"/>
                    <a:gd name="T11" fmla="*/ 250 h 300"/>
                    <a:gd name="T12" fmla="*/ 348 w 422"/>
                    <a:gd name="T13" fmla="*/ 286 h 300"/>
                    <a:gd name="T14" fmla="*/ 354 w 422"/>
                    <a:gd name="T15" fmla="*/ 302 h 300"/>
                    <a:gd name="T16" fmla="*/ 360 w 422"/>
                    <a:gd name="T17" fmla="*/ 316 h 300"/>
                    <a:gd name="T18" fmla="*/ 356 w 422"/>
                    <a:gd name="T19" fmla="*/ 328 h 300"/>
                    <a:gd name="T20" fmla="*/ 318 w 422"/>
                    <a:gd name="T21" fmla="*/ 312 h 300"/>
                    <a:gd name="T22" fmla="*/ 282 w 422"/>
                    <a:gd name="T23" fmla="*/ 304 h 300"/>
                    <a:gd name="T24" fmla="*/ 250 w 422"/>
                    <a:gd name="T25" fmla="*/ 300 h 300"/>
                    <a:gd name="T26" fmla="*/ 230 w 422"/>
                    <a:gd name="T27" fmla="*/ 290 h 300"/>
                    <a:gd name="T28" fmla="*/ 181 w 422"/>
                    <a:gd name="T29" fmla="*/ 290 h 300"/>
                    <a:gd name="T30" fmla="*/ 130 w 422"/>
                    <a:gd name="T31" fmla="*/ 296 h 300"/>
                    <a:gd name="T32" fmla="*/ 106 w 422"/>
                    <a:gd name="T33" fmla="*/ 302 h 300"/>
                    <a:gd name="T34" fmla="*/ 32 w 422"/>
                    <a:gd name="T35" fmla="*/ 304 h 300"/>
                    <a:gd name="T36" fmla="*/ 0 w 422"/>
                    <a:gd name="T37" fmla="*/ 300 h 300"/>
                    <a:gd name="T38" fmla="*/ 10 w 422"/>
                    <a:gd name="T39" fmla="*/ 256 h 300"/>
                    <a:gd name="T40" fmla="*/ 40 w 422"/>
                    <a:gd name="T41" fmla="*/ 202 h 300"/>
                    <a:gd name="T42" fmla="*/ 134 w 422"/>
                    <a:gd name="T43" fmla="*/ 112 h 300"/>
                    <a:gd name="T44" fmla="*/ 226 w 422"/>
                    <a:gd name="T45" fmla="*/ 56 h 300"/>
                    <a:gd name="T46" fmla="*/ 303 w 422"/>
                    <a:gd name="T47" fmla="*/ 30 h 300"/>
                    <a:gd name="T48" fmla="*/ 410 w 422"/>
                    <a:gd name="T49" fmla="*/ 10 h 300"/>
                    <a:gd name="T50" fmla="*/ 476 w 422"/>
                    <a:gd name="T51" fmla="*/ 6 h 300"/>
                    <a:gd name="T52" fmla="*/ 501 w 422"/>
                    <a:gd name="T53" fmla="*/ 0 h 300"/>
                    <a:gd name="T54" fmla="*/ 543 w 422"/>
                    <a:gd name="T55" fmla="*/ 6 h 300"/>
                    <a:gd name="T56" fmla="*/ 548 w 422"/>
                    <a:gd name="T57" fmla="*/ 20 h 300"/>
                    <a:gd name="T58" fmla="*/ 516 w 422"/>
                    <a:gd name="T59" fmla="*/ 34 h 300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422" h="300">
                      <a:moveTo>
                        <a:pt x="396" y="34"/>
                      </a:moveTo>
                      <a:lnTo>
                        <a:pt x="354" y="48"/>
                      </a:lnTo>
                      <a:lnTo>
                        <a:pt x="324" y="74"/>
                      </a:lnTo>
                      <a:lnTo>
                        <a:pt x="304" y="108"/>
                      </a:lnTo>
                      <a:lnTo>
                        <a:pt x="284" y="162"/>
                      </a:lnTo>
                      <a:lnTo>
                        <a:pt x="272" y="222"/>
                      </a:lnTo>
                      <a:lnTo>
                        <a:pt x="264" y="258"/>
                      </a:lnTo>
                      <a:lnTo>
                        <a:pt x="270" y="274"/>
                      </a:lnTo>
                      <a:lnTo>
                        <a:pt x="276" y="288"/>
                      </a:lnTo>
                      <a:lnTo>
                        <a:pt x="272" y="300"/>
                      </a:lnTo>
                      <a:lnTo>
                        <a:pt x="244" y="284"/>
                      </a:lnTo>
                      <a:lnTo>
                        <a:pt x="220" y="276"/>
                      </a:lnTo>
                      <a:lnTo>
                        <a:pt x="194" y="272"/>
                      </a:lnTo>
                      <a:lnTo>
                        <a:pt x="174" y="262"/>
                      </a:lnTo>
                      <a:lnTo>
                        <a:pt x="142" y="262"/>
                      </a:lnTo>
                      <a:lnTo>
                        <a:pt x="102" y="268"/>
                      </a:lnTo>
                      <a:lnTo>
                        <a:pt x="78" y="274"/>
                      </a:lnTo>
                      <a:lnTo>
                        <a:pt x="32" y="276"/>
                      </a:lnTo>
                      <a:lnTo>
                        <a:pt x="0" y="272"/>
                      </a:lnTo>
                      <a:lnTo>
                        <a:pt x="10" y="228"/>
                      </a:lnTo>
                      <a:lnTo>
                        <a:pt x="40" y="174"/>
                      </a:lnTo>
                      <a:lnTo>
                        <a:pt x="106" y="112"/>
                      </a:lnTo>
                      <a:lnTo>
                        <a:pt x="170" y="56"/>
                      </a:lnTo>
                      <a:lnTo>
                        <a:pt x="234" y="30"/>
                      </a:lnTo>
                      <a:lnTo>
                        <a:pt x="316" y="10"/>
                      </a:lnTo>
                      <a:lnTo>
                        <a:pt x="366" y="6"/>
                      </a:lnTo>
                      <a:lnTo>
                        <a:pt x="384" y="0"/>
                      </a:lnTo>
                      <a:lnTo>
                        <a:pt x="418" y="6"/>
                      </a:lnTo>
                      <a:lnTo>
                        <a:pt x="422" y="20"/>
                      </a:lnTo>
                      <a:lnTo>
                        <a:pt x="396" y="3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FDFDF"/>
                    </a:gs>
                    <a:gs pos="100000">
                      <a:srgbClr val="F0F0F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58" name="Freeform 359"/>
                <p:cNvSpPr>
                  <a:spLocks/>
                </p:cNvSpPr>
                <p:nvPr/>
              </p:nvSpPr>
              <p:spPr bwMode="auto">
                <a:xfrm rot="-11961">
                  <a:off x="3426" y="795"/>
                  <a:ext cx="262" cy="300"/>
                </a:xfrm>
                <a:custGeom>
                  <a:avLst/>
                  <a:gdLst>
                    <a:gd name="T0" fmla="*/ 254668867 w 156"/>
                    <a:gd name="T1" fmla="*/ 0 h 174"/>
                    <a:gd name="T2" fmla="*/ 175105004 w 156"/>
                    <a:gd name="T3" fmla="*/ 13312841 h 174"/>
                    <a:gd name="T4" fmla="*/ 54512924 w 156"/>
                    <a:gd name="T5" fmla="*/ 87604714 h 174"/>
                    <a:gd name="T6" fmla="*/ 24255841 w 156"/>
                    <a:gd name="T7" fmla="*/ 175664890 h 174"/>
                    <a:gd name="T8" fmla="*/ 0 w 156"/>
                    <a:gd name="T9" fmla="*/ 278889729 h 174"/>
                    <a:gd name="T10" fmla="*/ 54512924 w 156"/>
                    <a:gd name="T11" fmla="*/ 314307140 h 174"/>
                    <a:gd name="T12" fmla="*/ 114906981 w 156"/>
                    <a:gd name="T13" fmla="*/ 505616897 h 174"/>
                    <a:gd name="T14" fmla="*/ 181844711 w 156"/>
                    <a:gd name="T15" fmla="*/ 668023124 h 174"/>
                    <a:gd name="T16" fmla="*/ 236939045 w 156"/>
                    <a:gd name="T17" fmla="*/ 731281150 h 174"/>
                    <a:gd name="T18" fmla="*/ 272585955 w 156"/>
                    <a:gd name="T19" fmla="*/ 541908862 h 174"/>
                    <a:gd name="T20" fmla="*/ 260208718 w 156"/>
                    <a:gd name="T21" fmla="*/ 289954929 h 174"/>
                    <a:gd name="T22" fmla="*/ 272585955 w 156"/>
                    <a:gd name="T23" fmla="*/ 87604714 h 174"/>
                    <a:gd name="T24" fmla="*/ 314734683 w 156"/>
                    <a:gd name="T25" fmla="*/ 0 h 174"/>
                    <a:gd name="T26" fmla="*/ 254668867 w 156"/>
                    <a:gd name="T27" fmla="*/ 0 h 17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56" h="174">
                      <a:moveTo>
                        <a:pt x="126" y="0"/>
                      </a:moveTo>
                      <a:lnTo>
                        <a:pt x="87" y="3"/>
                      </a:lnTo>
                      <a:lnTo>
                        <a:pt x="27" y="21"/>
                      </a:lnTo>
                      <a:lnTo>
                        <a:pt x="12" y="42"/>
                      </a:lnTo>
                      <a:lnTo>
                        <a:pt x="0" y="66"/>
                      </a:lnTo>
                      <a:lnTo>
                        <a:pt x="27" y="75"/>
                      </a:lnTo>
                      <a:lnTo>
                        <a:pt x="57" y="120"/>
                      </a:lnTo>
                      <a:lnTo>
                        <a:pt x="90" y="159"/>
                      </a:lnTo>
                      <a:lnTo>
                        <a:pt x="117" y="174"/>
                      </a:lnTo>
                      <a:lnTo>
                        <a:pt x="135" y="129"/>
                      </a:lnTo>
                      <a:lnTo>
                        <a:pt x="129" y="69"/>
                      </a:lnTo>
                      <a:lnTo>
                        <a:pt x="135" y="21"/>
                      </a:lnTo>
                      <a:lnTo>
                        <a:pt x="156" y="0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4F4F4"/>
                    </a:gs>
                    <a:gs pos="100000">
                      <a:srgbClr val="11111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59" name="Freeform 360"/>
                <p:cNvSpPr>
                  <a:spLocks/>
                </p:cNvSpPr>
                <p:nvPr/>
              </p:nvSpPr>
              <p:spPr bwMode="auto">
                <a:xfrm rot="-692600">
                  <a:off x="3460" y="420"/>
                  <a:ext cx="160" cy="407"/>
                </a:xfrm>
                <a:custGeom>
                  <a:avLst/>
                  <a:gdLst>
                    <a:gd name="T0" fmla="*/ 0 w 144"/>
                    <a:gd name="T1" fmla="*/ 0 h 351"/>
                    <a:gd name="T2" fmla="*/ 396 w 144"/>
                    <a:gd name="T3" fmla="*/ 2668 h 351"/>
                    <a:gd name="T4" fmla="*/ 120 w 144"/>
                    <a:gd name="T5" fmla="*/ 4887 h 351"/>
                    <a:gd name="T6" fmla="*/ 3 w 144"/>
                    <a:gd name="T7" fmla="*/ 6271 h 351"/>
                    <a:gd name="T8" fmla="*/ 3 w 144"/>
                    <a:gd name="T9" fmla="*/ 7814 h 351"/>
                    <a:gd name="T10" fmla="*/ 164 w 144"/>
                    <a:gd name="T11" fmla="*/ 9448 h 351"/>
                    <a:gd name="T12" fmla="*/ 521 w 144"/>
                    <a:gd name="T13" fmla="*/ 12320 h 351"/>
                    <a:gd name="T14" fmla="*/ 880 w 144"/>
                    <a:gd name="T15" fmla="*/ 14970 h 351"/>
                    <a:gd name="T16" fmla="*/ 803 w 144"/>
                    <a:gd name="T17" fmla="*/ 17675 h 351"/>
                    <a:gd name="T18" fmla="*/ 579 w 144"/>
                    <a:gd name="T19" fmla="*/ 20054 h 351"/>
                    <a:gd name="T20" fmla="*/ 288 w 144"/>
                    <a:gd name="T21" fmla="*/ 21401 h 351"/>
                    <a:gd name="T22" fmla="*/ 643 w 144"/>
                    <a:gd name="T23" fmla="*/ 22122 h 351"/>
                    <a:gd name="T24" fmla="*/ 1548 w 144"/>
                    <a:gd name="T25" fmla="*/ 21196 h 351"/>
                    <a:gd name="T26" fmla="*/ 2749 w 144"/>
                    <a:gd name="T27" fmla="*/ 19498 h 351"/>
                    <a:gd name="T28" fmla="*/ 2123 w 144"/>
                    <a:gd name="T29" fmla="*/ 12183 h 351"/>
                    <a:gd name="T30" fmla="*/ 1416 w 144"/>
                    <a:gd name="T31" fmla="*/ 7384 h 351"/>
                    <a:gd name="T32" fmla="*/ 1903 w 144"/>
                    <a:gd name="T33" fmla="*/ 5667 h 351"/>
                    <a:gd name="T34" fmla="*/ 880 w 144"/>
                    <a:gd name="T35" fmla="*/ 2301 h 351"/>
                    <a:gd name="T36" fmla="*/ 0 w 144"/>
                    <a:gd name="T37" fmla="*/ 0 h 3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44" h="351">
                      <a:moveTo>
                        <a:pt x="0" y="0"/>
                      </a:moveTo>
                      <a:lnTo>
                        <a:pt x="21" y="42"/>
                      </a:lnTo>
                      <a:lnTo>
                        <a:pt x="6" y="78"/>
                      </a:lnTo>
                      <a:lnTo>
                        <a:pt x="3" y="99"/>
                      </a:lnTo>
                      <a:lnTo>
                        <a:pt x="3" y="123"/>
                      </a:lnTo>
                      <a:lnTo>
                        <a:pt x="9" y="150"/>
                      </a:lnTo>
                      <a:lnTo>
                        <a:pt x="27" y="195"/>
                      </a:lnTo>
                      <a:lnTo>
                        <a:pt x="45" y="237"/>
                      </a:lnTo>
                      <a:lnTo>
                        <a:pt x="42" y="279"/>
                      </a:lnTo>
                      <a:lnTo>
                        <a:pt x="30" y="318"/>
                      </a:lnTo>
                      <a:lnTo>
                        <a:pt x="15" y="339"/>
                      </a:lnTo>
                      <a:lnTo>
                        <a:pt x="33" y="351"/>
                      </a:lnTo>
                      <a:lnTo>
                        <a:pt x="81" y="336"/>
                      </a:lnTo>
                      <a:lnTo>
                        <a:pt x="144" y="309"/>
                      </a:lnTo>
                      <a:lnTo>
                        <a:pt x="111" y="192"/>
                      </a:lnTo>
                      <a:lnTo>
                        <a:pt x="75" y="117"/>
                      </a:lnTo>
                      <a:lnTo>
                        <a:pt x="99" y="90"/>
                      </a:lnTo>
                      <a:lnTo>
                        <a:pt x="45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AEAEA"/>
                    </a:gs>
                    <a:gs pos="100000">
                      <a:srgbClr val="DDDDDD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60" name="Freeform 361"/>
                <p:cNvSpPr>
                  <a:spLocks/>
                </p:cNvSpPr>
                <p:nvPr/>
              </p:nvSpPr>
              <p:spPr bwMode="auto">
                <a:xfrm>
                  <a:off x="3518" y="1156"/>
                  <a:ext cx="113" cy="451"/>
                </a:xfrm>
                <a:custGeom>
                  <a:avLst/>
                  <a:gdLst>
                    <a:gd name="T0" fmla="*/ 195 w 108"/>
                    <a:gd name="T1" fmla="*/ 0 h 441"/>
                    <a:gd name="T2" fmla="*/ 355 w 108"/>
                    <a:gd name="T3" fmla="*/ 64 h 441"/>
                    <a:gd name="T4" fmla="*/ 384 w 108"/>
                    <a:gd name="T5" fmla="*/ 150 h 441"/>
                    <a:gd name="T6" fmla="*/ 375 w 108"/>
                    <a:gd name="T7" fmla="*/ 230 h 441"/>
                    <a:gd name="T8" fmla="*/ 279 w 108"/>
                    <a:gd name="T9" fmla="*/ 347 h 441"/>
                    <a:gd name="T10" fmla="*/ 267 w 108"/>
                    <a:gd name="T11" fmla="*/ 432 h 441"/>
                    <a:gd name="T12" fmla="*/ 310 w 108"/>
                    <a:gd name="T13" fmla="*/ 466 h 441"/>
                    <a:gd name="T14" fmla="*/ 320 w 108"/>
                    <a:gd name="T15" fmla="*/ 540 h 441"/>
                    <a:gd name="T16" fmla="*/ 279 w 108"/>
                    <a:gd name="T17" fmla="*/ 691 h 441"/>
                    <a:gd name="T18" fmla="*/ 138 w 108"/>
                    <a:gd name="T19" fmla="*/ 792 h 441"/>
                    <a:gd name="T20" fmla="*/ 61 w 108"/>
                    <a:gd name="T21" fmla="*/ 824 h 441"/>
                    <a:gd name="T22" fmla="*/ 92 w 108"/>
                    <a:gd name="T23" fmla="*/ 697 h 441"/>
                    <a:gd name="T24" fmla="*/ 105 w 108"/>
                    <a:gd name="T25" fmla="*/ 534 h 441"/>
                    <a:gd name="T26" fmla="*/ 80 w 108"/>
                    <a:gd name="T27" fmla="*/ 432 h 441"/>
                    <a:gd name="T28" fmla="*/ 129 w 108"/>
                    <a:gd name="T29" fmla="*/ 315 h 441"/>
                    <a:gd name="T30" fmla="*/ 53 w 108"/>
                    <a:gd name="T31" fmla="*/ 257 h 441"/>
                    <a:gd name="T32" fmla="*/ 0 w 108"/>
                    <a:gd name="T33" fmla="*/ 210 h 441"/>
                    <a:gd name="T34" fmla="*/ 6 w 108"/>
                    <a:gd name="T35" fmla="*/ 97 h 441"/>
                    <a:gd name="T36" fmla="*/ 195 w 108"/>
                    <a:gd name="T37" fmla="*/ 0 h 44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08" h="441">
                      <a:moveTo>
                        <a:pt x="54" y="0"/>
                      </a:moveTo>
                      <a:lnTo>
                        <a:pt x="99" y="36"/>
                      </a:lnTo>
                      <a:lnTo>
                        <a:pt x="108" y="81"/>
                      </a:lnTo>
                      <a:lnTo>
                        <a:pt x="105" y="123"/>
                      </a:lnTo>
                      <a:lnTo>
                        <a:pt x="78" y="186"/>
                      </a:lnTo>
                      <a:lnTo>
                        <a:pt x="75" y="231"/>
                      </a:lnTo>
                      <a:lnTo>
                        <a:pt x="87" y="249"/>
                      </a:lnTo>
                      <a:lnTo>
                        <a:pt x="90" y="288"/>
                      </a:lnTo>
                      <a:lnTo>
                        <a:pt x="78" y="369"/>
                      </a:lnTo>
                      <a:lnTo>
                        <a:pt x="39" y="423"/>
                      </a:lnTo>
                      <a:lnTo>
                        <a:pt x="18" y="441"/>
                      </a:lnTo>
                      <a:lnTo>
                        <a:pt x="27" y="372"/>
                      </a:lnTo>
                      <a:lnTo>
                        <a:pt x="30" y="285"/>
                      </a:lnTo>
                      <a:lnTo>
                        <a:pt x="24" y="231"/>
                      </a:lnTo>
                      <a:lnTo>
                        <a:pt x="36" y="168"/>
                      </a:lnTo>
                      <a:lnTo>
                        <a:pt x="15" y="138"/>
                      </a:lnTo>
                      <a:lnTo>
                        <a:pt x="0" y="111"/>
                      </a:lnTo>
                      <a:lnTo>
                        <a:pt x="6" y="54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AEAEA"/>
                    </a:gs>
                    <a:gs pos="100000">
                      <a:srgbClr val="BDBDB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61" name="Freeform 362"/>
                <p:cNvSpPr>
                  <a:spLocks/>
                </p:cNvSpPr>
                <p:nvPr/>
              </p:nvSpPr>
              <p:spPr bwMode="auto">
                <a:xfrm>
                  <a:off x="3385" y="963"/>
                  <a:ext cx="93" cy="248"/>
                </a:xfrm>
                <a:custGeom>
                  <a:avLst/>
                  <a:gdLst>
                    <a:gd name="T0" fmla="*/ 8 w 92"/>
                    <a:gd name="T1" fmla="*/ 0 h 248"/>
                    <a:gd name="T2" fmla="*/ 0 w 92"/>
                    <a:gd name="T3" fmla="*/ 32 h 248"/>
                    <a:gd name="T4" fmla="*/ 12 w 92"/>
                    <a:gd name="T5" fmla="*/ 80 h 248"/>
                    <a:gd name="T6" fmla="*/ 92 w 92"/>
                    <a:gd name="T7" fmla="*/ 116 h 248"/>
                    <a:gd name="T8" fmla="*/ 120 w 92"/>
                    <a:gd name="T9" fmla="*/ 140 h 248"/>
                    <a:gd name="T10" fmla="*/ 112 w 92"/>
                    <a:gd name="T11" fmla="*/ 204 h 248"/>
                    <a:gd name="T12" fmla="*/ 92 w 92"/>
                    <a:gd name="T13" fmla="*/ 248 h 24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2" h="248">
                      <a:moveTo>
                        <a:pt x="8" y="0"/>
                      </a:moveTo>
                      <a:lnTo>
                        <a:pt x="0" y="32"/>
                      </a:lnTo>
                      <a:lnTo>
                        <a:pt x="12" y="80"/>
                      </a:lnTo>
                      <a:lnTo>
                        <a:pt x="64" y="116"/>
                      </a:lnTo>
                      <a:lnTo>
                        <a:pt x="92" y="140"/>
                      </a:lnTo>
                      <a:lnTo>
                        <a:pt x="84" y="204"/>
                      </a:lnTo>
                      <a:lnTo>
                        <a:pt x="64" y="248"/>
                      </a:lnTo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62" name="Freeform 363"/>
                <p:cNvSpPr>
                  <a:spLocks/>
                </p:cNvSpPr>
                <p:nvPr/>
              </p:nvSpPr>
              <p:spPr bwMode="auto">
                <a:xfrm rot="-168690">
                  <a:off x="3480" y="897"/>
                  <a:ext cx="162" cy="273"/>
                </a:xfrm>
                <a:custGeom>
                  <a:avLst/>
                  <a:gdLst>
                    <a:gd name="T0" fmla="*/ 0 w 128"/>
                    <a:gd name="T1" fmla="*/ 0 h 272"/>
                    <a:gd name="T2" fmla="*/ 29741 w 128"/>
                    <a:gd name="T3" fmla="*/ 60 h 272"/>
                    <a:gd name="T4" fmla="*/ 79113 w 128"/>
                    <a:gd name="T5" fmla="*/ 188 h 272"/>
                    <a:gd name="T6" fmla="*/ 93342 w 128"/>
                    <a:gd name="T7" fmla="*/ 292 h 272"/>
                    <a:gd name="T8" fmla="*/ 63963 w 128"/>
                    <a:gd name="T9" fmla="*/ 300 h 272"/>
                    <a:gd name="T10" fmla="*/ 47266 w 128"/>
                    <a:gd name="T11" fmla="*/ 296 h 272"/>
                    <a:gd name="T12" fmla="*/ 38202 w 128"/>
                    <a:gd name="T13" fmla="*/ 236 h 272"/>
                    <a:gd name="T14" fmla="*/ 35064 w 128"/>
                    <a:gd name="T15" fmla="*/ 168 h 272"/>
                    <a:gd name="T16" fmla="*/ 2863 w 128"/>
                    <a:gd name="T17" fmla="*/ 68 h 272"/>
                    <a:gd name="T18" fmla="*/ 0 w 128"/>
                    <a:gd name="T19" fmla="*/ 0 h 2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28" h="272">
                      <a:moveTo>
                        <a:pt x="0" y="0"/>
                      </a:moveTo>
                      <a:lnTo>
                        <a:pt x="40" y="60"/>
                      </a:lnTo>
                      <a:lnTo>
                        <a:pt x="108" y="160"/>
                      </a:lnTo>
                      <a:lnTo>
                        <a:pt x="128" y="264"/>
                      </a:lnTo>
                      <a:lnTo>
                        <a:pt x="88" y="272"/>
                      </a:lnTo>
                      <a:lnTo>
                        <a:pt x="64" y="268"/>
                      </a:lnTo>
                      <a:lnTo>
                        <a:pt x="52" y="208"/>
                      </a:lnTo>
                      <a:lnTo>
                        <a:pt x="48" y="140"/>
                      </a:lnTo>
                      <a:lnTo>
                        <a:pt x="4" y="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BDBDB"/>
                    </a:gs>
                    <a:gs pos="100000">
                      <a:srgbClr val="7C7C7C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63" name="Freeform 364"/>
                <p:cNvSpPr>
                  <a:spLocks/>
                </p:cNvSpPr>
                <p:nvPr/>
              </p:nvSpPr>
              <p:spPr bwMode="auto">
                <a:xfrm>
                  <a:off x="3492" y="487"/>
                  <a:ext cx="348" cy="769"/>
                </a:xfrm>
                <a:custGeom>
                  <a:avLst/>
                  <a:gdLst>
                    <a:gd name="T0" fmla="*/ 2 w 441"/>
                    <a:gd name="T1" fmla="*/ 0 h 981"/>
                    <a:gd name="T2" fmla="*/ 2 w 441"/>
                    <a:gd name="T3" fmla="*/ 2 h 981"/>
                    <a:gd name="T4" fmla="*/ 2 w 441"/>
                    <a:gd name="T5" fmla="*/ 2 h 981"/>
                    <a:gd name="T6" fmla="*/ 2 w 441"/>
                    <a:gd name="T7" fmla="*/ 2 h 981"/>
                    <a:gd name="T8" fmla="*/ 2 w 441"/>
                    <a:gd name="T9" fmla="*/ 2 h 981"/>
                    <a:gd name="T10" fmla="*/ 2 w 441"/>
                    <a:gd name="T11" fmla="*/ 2 h 981"/>
                    <a:gd name="T12" fmla="*/ 2 w 441"/>
                    <a:gd name="T13" fmla="*/ 2 h 981"/>
                    <a:gd name="T14" fmla="*/ 2 w 441"/>
                    <a:gd name="T15" fmla="*/ 2 h 981"/>
                    <a:gd name="T16" fmla="*/ 2 w 441"/>
                    <a:gd name="T17" fmla="*/ 2 h 981"/>
                    <a:gd name="T18" fmla="*/ 2 w 441"/>
                    <a:gd name="T19" fmla="*/ 2 h 981"/>
                    <a:gd name="T20" fmla="*/ 2 w 441"/>
                    <a:gd name="T21" fmla="*/ 2 h 981"/>
                    <a:gd name="T22" fmla="*/ 2 w 441"/>
                    <a:gd name="T23" fmla="*/ 2 h 981"/>
                    <a:gd name="T24" fmla="*/ 2 w 441"/>
                    <a:gd name="T25" fmla="*/ 2 h 981"/>
                    <a:gd name="T26" fmla="*/ 2 w 441"/>
                    <a:gd name="T27" fmla="*/ 2 h 981"/>
                    <a:gd name="T28" fmla="*/ 2 w 441"/>
                    <a:gd name="T29" fmla="*/ 2 h 981"/>
                    <a:gd name="T30" fmla="*/ 2 w 441"/>
                    <a:gd name="T31" fmla="*/ 2 h 981"/>
                    <a:gd name="T32" fmla="*/ 2 w 441"/>
                    <a:gd name="T33" fmla="*/ 2 h 981"/>
                    <a:gd name="T34" fmla="*/ 2 w 441"/>
                    <a:gd name="T35" fmla="*/ 2 h 981"/>
                    <a:gd name="T36" fmla="*/ 2 w 441"/>
                    <a:gd name="T37" fmla="*/ 2 h 981"/>
                    <a:gd name="T38" fmla="*/ 2 w 441"/>
                    <a:gd name="T39" fmla="*/ 2 h 981"/>
                    <a:gd name="T40" fmla="*/ 2 w 441"/>
                    <a:gd name="T41" fmla="*/ 2 h 981"/>
                    <a:gd name="T42" fmla="*/ 2 w 441"/>
                    <a:gd name="T43" fmla="*/ 2 h 981"/>
                    <a:gd name="T44" fmla="*/ 2 w 441"/>
                    <a:gd name="T45" fmla="*/ 2 h 981"/>
                    <a:gd name="T46" fmla="*/ 2 w 441"/>
                    <a:gd name="T47" fmla="*/ 2 h 981"/>
                    <a:gd name="T48" fmla="*/ 2 w 441"/>
                    <a:gd name="T49" fmla="*/ 2 h 981"/>
                    <a:gd name="T50" fmla="*/ 2 w 441"/>
                    <a:gd name="T51" fmla="*/ 2 h 981"/>
                    <a:gd name="T52" fmla="*/ 2 w 441"/>
                    <a:gd name="T53" fmla="*/ 2 h 981"/>
                    <a:gd name="T54" fmla="*/ 2 w 441"/>
                    <a:gd name="T55" fmla="*/ 2 h 981"/>
                    <a:gd name="T56" fmla="*/ 2 w 441"/>
                    <a:gd name="T57" fmla="*/ 2 h 981"/>
                    <a:gd name="T58" fmla="*/ 2 w 441"/>
                    <a:gd name="T59" fmla="*/ 2 h 981"/>
                    <a:gd name="T60" fmla="*/ 2 w 441"/>
                    <a:gd name="T61" fmla="*/ 2 h 981"/>
                    <a:gd name="T62" fmla="*/ 2 w 441"/>
                    <a:gd name="T63" fmla="*/ 2 h 981"/>
                    <a:gd name="T64" fmla="*/ 2 w 441"/>
                    <a:gd name="T65" fmla="*/ 2 h 981"/>
                    <a:gd name="T66" fmla="*/ 0 w 441"/>
                    <a:gd name="T67" fmla="*/ 2 h 981"/>
                    <a:gd name="T68" fmla="*/ 2 w 441"/>
                    <a:gd name="T69" fmla="*/ 2 h 981"/>
                    <a:gd name="T70" fmla="*/ 2 w 441"/>
                    <a:gd name="T71" fmla="*/ 2 h 981"/>
                    <a:gd name="T72" fmla="*/ 2 w 441"/>
                    <a:gd name="T73" fmla="*/ 2 h 981"/>
                    <a:gd name="T74" fmla="*/ 2 w 441"/>
                    <a:gd name="T75" fmla="*/ 2 h 981"/>
                    <a:gd name="T76" fmla="*/ 2 w 441"/>
                    <a:gd name="T77" fmla="*/ 2 h 981"/>
                    <a:gd name="T78" fmla="*/ 2 w 441"/>
                    <a:gd name="T79" fmla="*/ 2 h 981"/>
                    <a:gd name="T80" fmla="*/ 2 w 441"/>
                    <a:gd name="T81" fmla="*/ 2 h 981"/>
                    <a:gd name="T82" fmla="*/ 2 w 441"/>
                    <a:gd name="T83" fmla="*/ 2 h 981"/>
                    <a:gd name="T84" fmla="*/ 2 w 441"/>
                    <a:gd name="T85" fmla="*/ 2 h 981"/>
                    <a:gd name="T86" fmla="*/ 2 w 441"/>
                    <a:gd name="T87" fmla="*/ 2 h 981"/>
                    <a:gd name="T88" fmla="*/ 2 w 441"/>
                    <a:gd name="T89" fmla="*/ 2 h 981"/>
                    <a:gd name="T90" fmla="*/ 2 w 441"/>
                    <a:gd name="T91" fmla="*/ 2 h 981"/>
                    <a:gd name="T92" fmla="*/ 2 w 441"/>
                    <a:gd name="T93" fmla="*/ 2 h 981"/>
                    <a:gd name="T94" fmla="*/ 2 w 441"/>
                    <a:gd name="T95" fmla="*/ 2 h 981"/>
                    <a:gd name="T96" fmla="*/ 2 w 441"/>
                    <a:gd name="T97" fmla="*/ 2 h 981"/>
                    <a:gd name="T98" fmla="*/ 2 w 441"/>
                    <a:gd name="T99" fmla="*/ 2 h 981"/>
                    <a:gd name="T100" fmla="*/ 2 w 441"/>
                    <a:gd name="T101" fmla="*/ 2 h 981"/>
                    <a:gd name="T102" fmla="*/ 2 w 441"/>
                    <a:gd name="T103" fmla="*/ 2 h 981"/>
                    <a:gd name="T104" fmla="*/ 2 w 441"/>
                    <a:gd name="T105" fmla="*/ 2 h 981"/>
                    <a:gd name="T106" fmla="*/ 2 w 441"/>
                    <a:gd name="T107" fmla="*/ 0 h 981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41" h="981">
                      <a:moveTo>
                        <a:pt x="27" y="0"/>
                      </a:moveTo>
                      <a:lnTo>
                        <a:pt x="75" y="45"/>
                      </a:lnTo>
                      <a:lnTo>
                        <a:pt x="141" y="66"/>
                      </a:lnTo>
                      <a:lnTo>
                        <a:pt x="165" y="123"/>
                      </a:lnTo>
                      <a:lnTo>
                        <a:pt x="192" y="141"/>
                      </a:lnTo>
                      <a:lnTo>
                        <a:pt x="234" y="174"/>
                      </a:lnTo>
                      <a:lnTo>
                        <a:pt x="255" y="231"/>
                      </a:lnTo>
                      <a:lnTo>
                        <a:pt x="261" y="288"/>
                      </a:lnTo>
                      <a:lnTo>
                        <a:pt x="276" y="330"/>
                      </a:lnTo>
                      <a:lnTo>
                        <a:pt x="291" y="384"/>
                      </a:lnTo>
                      <a:lnTo>
                        <a:pt x="312" y="432"/>
                      </a:lnTo>
                      <a:lnTo>
                        <a:pt x="336" y="483"/>
                      </a:lnTo>
                      <a:lnTo>
                        <a:pt x="360" y="606"/>
                      </a:lnTo>
                      <a:lnTo>
                        <a:pt x="363" y="630"/>
                      </a:lnTo>
                      <a:lnTo>
                        <a:pt x="378" y="660"/>
                      </a:lnTo>
                      <a:lnTo>
                        <a:pt x="408" y="690"/>
                      </a:lnTo>
                      <a:lnTo>
                        <a:pt x="411" y="720"/>
                      </a:lnTo>
                      <a:lnTo>
                        <a:pt x="441" y="753"/>
                      </a:lnTo>
                      <a:lnTo>
                        <a:pt x="417" y="801"/>
                      </a:lnTo>
                      <a:lnTo>
                        <a:pt x="387" y="843"/>
                      </a:lnTo>
                      <a:lnTo>
                        <a:pt x="390" y="870"/>
                      </a:lnTo>
                      <a:lnTo>
                        <a:pt x="354" y="858"/>
                      </a:lnTo>
                      <a:lnTo>
                        <a:pt x="312" y="849"/>
                      </a:lnTo>
                      <a:lnTo>
                        <a:pt x="258" y="885"/>
                      </a:lnTo>
                      <a:lnTo>
                        <a:pt x="213" y="927"/>
                      </a:lnTo>
                      <a:lnTo>
                        <a:pt x="177" y="981"/>
                      </a:lnTo>
                      <a:lnTo>
                        <a:pt x="162" y="909"/>
                      </a:lnTo>
                      <a:lnTo>
                        <a:pt x="99" y="855"/>
                      </a:lnTo>
                      <a:lnTo>
                        <a:pt x="105" y="801"/>
                      </a:lnTo>
                      <a:lnTo>
                        <a:pt x="114" y="762"/>
                      </a:lnTo>
                      <a:lnTo>
                        <a:pt x="102" y="714"/>
                      </a:lnTo>
                      <a:lnTo>
                        <a:pt x="63" y="657"/>
                      </a:lnTo>
                      <a:lnTo>
                        <a:pt x="24" y="579"/>
                      </a:lnTo>
                      <a:lnTo>
                        <a:pt x="0" y="543"/>
                      </a:lnTo>
                      <a:lnTo>
                        <a:pt x="18" y="555"/>
                      </a:lnTo>
                      <a:lnTo>
                        <a:pt x="75" y="606"/>
                      </a:lnTo>
                      <a:lnTo>
                        <a:pt x="96" y="576"/>
                      </a:lnTo>
                      <a:lnTo>
                        <a:pt x="102" y="486"/>
                      </a:lnTo>
                      <a:lnTo>
                        <a:pt x="105" y="447"/>
                      </a:lnTo>
                      <a:lnTo>
                        <a:pt x="111" y="396"/>
                      </a:lnTo>
                      <a:lnTo>
                        <a:pt x="135" y="354"/>
                      </a:lnTo>
                      <a:lnTo>
                        <a:pt x="120" y="339"/>
                      </a:lnTo>
                      <a:lnTo>
                        <a:pt x="69" y="318"/>
                      </a:lnTo>
                      <a:lnTo>
                        <a:pt x="96" y="282"/>
                      </a:lnTo>
                      <a:lnTo>
                        <a:pt x="93" y="234"/>
                      </a:lnTo>
                      <a:lnTo>
                        <a:pt x="72" y="201"/>
                      </a:lnTo>
                      <a:lnTo>
                        <a:pt x="42" y="153"/>
                      </a:lnTo>
                      <a:lnTo>
                        <a:pt x="45" y="129"/>
                      </a:lnTo>
                      <a:lnTo>
                        <a:pt x="45" y="111"/>
                      </a:lnTo>
                      <a:lnTo>
                        <a:pt x="12" y="84"/>
                      </a:lnTo>
                      <a:lnTo>
                        <a:pt x="54" y="105"/>
                      </a:lnTo>
                      <a:lnTo>
                        <a:pt x="81" y="96"/>
                      </a:lnTo>
                      <a:lnTo>
                        <a:pt x="84" y="75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AEAEA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69696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64" name="Freeform 365"/>
                <p:cNvSpPr>
                  <a:spLocks/>
                </p:cNvSpPr>
                <p:nvPr/>
              </p:nvSpPr>
              <p:spPr bwMode="auto">
                <a:xfrm>
                  <a:off x="3290" y="368"/>
                  <a:ext cx="248" cy="148"/>
                </a:xfrm>
                <a:custGeom>
                  <a:avLst/>
                  <a:gdLst>
                    <a:gd name="T0" fmla="*/ 18 w 246"/>
                    <a:gd name="T1" fmla="*/ 6 h 147"/>
                    <a:gd name="T2" fmla="*/ 91 w 246"/>
                    <a:gd name="T3" fmla="*/ 27 h 147"/>
                    <a:gd name="T4" fmla="*/ 130 w 246"/>
                    <a:gd name="T5" fmla="*/ 51 h 147"/>
                    <a:gd name="T6" fmla="*/ 181 w 246"/>
                    <a:gd name="T7" fmla="*/ 112 h 147"/>
                    <a:gd name="T8" fmla="*/ 257 w 246"/>
                    <a:gd name="T9" fmla="*/ 133 h 147"/>
                    <a:gd name="T10" fmla="*/ 281 w 246"/>
                    <a:gd name="T11" fmla="*/ 151 h 147"/>
                    <a:gd name="T12" fmla="*/ 302 w 246"/>
                    <a:gd name="T13" fmla="*/ 175 h 147"/>
                    <a:gd name="T14" fmla="*/ 248 w 246"/>
                    <a:gd name="T15" fmla="*/ 109 h 147"/>
                    <a:gd name="T16" fmla="*/ 160 w 246"/>
                    <a:gd name="T17" fmla="*/ 39 h 147"/>
                    <a:gd name="T18" fmla="*/ 60 w 246"/>
                    <a:gd name="T19" fmla="*/ 0 h 147"/>
                    <a:gd name="T20" fmla="*/ 0 w 246"/>
                    <a:gd name="T21" fmla="*/ 0 h 147"/>
                    <a:gd name="T22" fmla="*/ 36 w 246"/>
                    <a:gd name="T23" fmla="*/ 15 h 14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46" h="147">
                      <a:moveTo>
                        <a:pt x="18" y="6"/>
                      </a:moveTo>
                      <a:lnTo>
                        <a:pt x="63" y="27"/>
                      </a:lnTo>
                      <a:lnTo>
                        <a:pt x="102" y="51"/>
                      </a:lnTo>
                      <a:lnTo>
                        <a:pt x="153" y="84"/>
                      </a:lnTo>
                      <a:lnTo>
                        <a:pt x="201" y="105"/>
                      </a:lnTo>
                      <a:lnTo>
                        <a:pt x="225" y="123"/>
                      </a:lnTo>
                      <a:lnTo>
                        <a:pt x="246" y="147"/>
                      </a:lnTo>
                      <a:lnTo>
                        <a:pt x="192" y="81"/>
                      </a:lnTo>
                      <a:lnTo>
                        <a:pt x="132" y="39"/>
                      </a:lnTo>
                      <a:lnTo>
                        <a:pt x="60" y="0"/>
                      </a:lnTo>
                      <a:lnTo>
                        <a:pt x="0" y="0"/>
                      </a:lnTo>
                      <a:lnTo>
                        <a:pt x="36" y="15"/>
                      </a:lnTo>
                    </a:path>
                  </a:pathLst>
                </a:custGeom>
                <a:solidFill>
                  <a:srgbClr val="4D4D4D"/>
                </a:solidFill>
                <a:ln w="9525">
                  <a:solidFill>
                    <a:srgbClr val="4D4D4D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65" name="Freeform 366"/>
                <p:cNvSpPr>
                  <a:spLocks/>
                </p:cNvSpPr>
                <p:nvPr/>
              </p:nvSpPr>
              <p:spPr bwMode="auto">
                <a:xfrm rot="-148957">
                  <a:off x="3509" y="507"/>
                  <a:ext cx="204" cy="214"/>
                </a:xfrm>
                <a:custGeom>
                  <a:avLst/>
                  <a:gdLst>
                    <a:gd name="T0" fmla="*/ 40 w 204"/>
                    <a:gd name="T1" fmla="*/ 0 h 212"/>
                    <a:gd name="T2" fmla="*/ 104 w 204"/>
                    <a:gd name="T3" fmla="*/ 36 h 212"/>
                    <a:gd name="T4" fmla="*/ 136 w 204"/>
                    <a:gd name="T5" fmla="*/ 104 h 212"/>
                    <a:gd name="T6" fmla="*/ 176 w 204"/>
                    <a:gd name="T7" fmla="*/ 148 h 212"/>
                    <a:gd name="T8" fmla="*/ 204 w 204"/>
                    <a:gd name="T9" fmla="*/ 260 h 212"/>
                    <a:gd name="T10" fmla="*/ 164 w 204"/>
                    <a:gd name="T11" fmla="*/ 269 h 212"/>
                    <a:gd name="T12" fmla="*/ 100 w 204"/>
                    <a:gd name="T13" fmla="*/ 220 h 212"/>
                    <a:gd name="T14" fmla="*/ 28 w 204"/>
                    <a:gd name="T15" fmla="*/ 161 h 212"/>
                    <a:gd name="T16" fmla="*/ 0 w 204"/>
                    <a:gd name="T17" fmla="*/ 100 h 212"/>
                    <a:gd name="T18" fmla="*/ 0 w 204"/>
                    <a:gd name="T19" fmla="*/ 40 h 212"/>
                    <a:gd name="T20" fmla="*/ 36 w 204"/>
                    <a:gd name="T21" fmla="*/ 32 h 212"/>
                    <a:gd name="T22" fmla="*/ 40 w 204"/>
                    <a:gd name="T23" fmla="*/ 0 h 21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04" h="212">
                      <a:moveTo>
                        <a:pt x="40" y="0"/>
                      </a:moveTo>
                      <a:lnTo>
                        <a:pt x="104" y="36"/>
                      </a:lnTo>
                      <a:lnTo>
                        <a:pt x="136" y="76"/>
                      </a:lnTo>
                      <a:lnTo>
                        <a:pt x="176" y="120"/>
                      </a:lnTo>
                      <a:lnTo>
                        <a:pt x="204" y="204"/>
                      </a:lnTo>
                      <a:lnTo>
                        <a:pt x="164" y="212"/>
                      </a:lnTo>
                      <a:lnTo>
                        <a:pt x="100" y="164"/>
                      </a:lnTo>
                      <a:lnTo>
                        <a:pt x="28" y="132"/>
                      </a:lnTo>
                      <a:lnTo>
                        <a:pt x="0" y="72"/>
                      </a:lnTo>
                      <a:lnTo>
                        <a:pt x="0" y="40"/>
                      </a:lnTo>
                      <a:lnTo>
                        <a:pt x="36" y="32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0B0B0"/>
                    </a:gs>
                    <a:gs pos="100000">
                      <a:srgbClr val="5A5A5A"/>
                    </a:gs>
                  </a:gsLst>
                  <a:path path="rect">
                    <a:fillToRect r="100000" b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66" name="Freeform 367"/>
                <p:cNvSpPr>
                  <a:spLocks/>
                </p:cNvSpPr>
                <p:nvPr/>
              </p:nvSpPr>
              <p:spPr bwMode="auto">
                <a:xfrm rot="-301015">
                  <a:off x="3452" y="442"/>
                  <a:ext cx="120" cy="132"/>
                </a:xfrm>
                <a:custGeom>
                  <a:avLst/>
                  <a:gdLst>
                    <a:gd name="T0" fmla="*/ 0 w 120"/>
                    <a:gd name="T1" fmla="*/ 0 h 132"/>
                    <a:gd name="T2" fmla="*/ 44 w 120"/>
                    <a:gd name="T3" fmla="*/ 20 h 132"/>
                    <a:gd name="T4" fmla="*/ 84 w 120"/>
                    <a:gd name="T5" fmla="*/ 64 h 132"/>
                    <a:gd name="T6" fmla="*/ 120 w 120"/>
                    <a:gd name="T7" fmla="*/ 108 h 132"/>
                    <a:gd name="T8" fmla="*/ 108 w 120"/>
                    <a:gd name="T9" fmla="*/ 132 h 132"/>
                    <a:gd name="T10" fmla="*/ 52 w 120"/>
                    <a:gd name="T11" fmla="*/ 84 h 132"/>
                    <a:gd name="T12" fmla="*/ 24 w 120"/>
                    <a:gd name="T13" fmla="*/ 72 h 132"/>
                    <a:gd name="T14" fmla="*/ 16 w 120"/>
                    <a:gd name="T15" fmla="*/ 32 h 132"/>
                    <a:gd name="T16" fmla="*/ 0 w 120"/>
                    <a:gd name="T17" fmla="*/ 0 h 13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20" h="132">
                      <a:moveTo>
                        <a:pt x="0" y="0"/>
                      </a:moveTo>
                      <a:lnTo>
                        <a:pt x="44" y="20"/>
                      </a:lnTo>
                      <a:lnTo>
                        <a:pt x="84" y="64"/>
                      </a:lnTo>
                      <a:lnTo>
                        <a:pt x="120" y="108"/>
                      </a:lnTo>
                      <a:lnTo>
                        <a:pt x="108" y="132"/>
                      </a:lnTo>
                      <a:lnTo>
                        <a:pt x="52" y="84"/>
                      </a:lnTo>
                      <a:lnTo>
                        <a:pt x="24" y="72"/>
                      </a:lnTo>
                      <a:lnTo>
                        <a:pt x="16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C5C5C5"/>
                    </a:gs>
                    <a:gs pos="100000">
                      <a:srgbClr val="898989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67" name="Freeform 368"/>
                <p:cNvSpPr>
                  <a:spLocks/>
                </p:cNvSpPr>
                <p:nvPr/>
              </p:nvSpPr>
              <p:spPr bwMode="auto">
                <a:xfrm>
                  <a:off x="3556" y="644"/>
                  <a:ext cx="210" cy="174"/>
                </a:xfrm>
                <a:custGeom>
                  <a:avLst/>
                  <a:gdLst>
                    <a:gd name="T0" fmla="*/ 2 w 202"/>
                    <a:gd name="T1" fmla="*/ 158 h 168"/>
                    <a:gd name="T2" fmla="*/ 91 w 202"/>
                    <a:gd name="T3" fmla="*/ 247 h 168"/>
                    <a:gd name="T4" fmla="*/ 198 w 202"/>
                    <a:gd name="T5" fmla="*/ 310 h 168"/>
                    <a:gd name="T6" fmla="*/ 342 w 202"/>
                    <a:gd name="T7" fmla="*/ 353 h 168"/>
                    <a:gd name="T8" fmla="*/ 510 w 202"/>
                    <a:gd name="T9" fmla="*/ 379 h 168"/>
                    <a:gd name="T10" fmla="*/ 580 w 202"/>
                    <a:gd name="T11" fmla="*/ 448 h 168"/>
                    <a:gd name="T12" fmla="*/ 597 w 202"/>
                    <a:gd name="T13" fmla="*/ 413 h 168"/>
                    <a:gd name="T14" fmla="*/ 510 w 202"/>
                    <a:gd name="T15" fmla="*/ 223 h 168"/>
                    <a:gd name="T16" fmla="*/ 452 w 202"/>
                    <a:gd name="T17" fmla="*/ 143 h 168"/>
                    <a:gd name="T18" fmla="*/ 329 w 202"/>
                    <a:gd name="T19" fmla="*/ 116 h 168"/>
                    <a:gd name="T20" fmla="*/ 135 w 202"/>
                    <a:gd name="T21" fmla="*/ 10 h 168"/>
                    <a:gd name="T22" fmla="*/ 107 w 202"/>
                    <a:gd name="T23" fmla="*/ 2 h 168"/>
                    <a:gd name="T24" fmla="*/ 8 w 202"/>
                    <a:gd name="T25" fmla="*/ 0 h 168"/>
                    <a:gd name="T26" fmla="*/ 0 w 202"/>
                    <a:gd name="T27" fmla="*/ 70 h 168"/>
                    <a:gd name="T28" fmla="*/ 12 w 202"/>
                    <a:gd name="T29" fmla="*/ 200 h 16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2" h="168">
                      <a:moveTo>
                        <a:pt x="2" y="60"/>
                      </a:moveTo>
                      <a:lnTo>
                        <a:pt x="32" y="92"/>
                      </a:lnTo>
                      <a:lnTo>
                        <a:pt x="66" y="116"/>
                      </a:lnTo>
                      <a:lnTo>
                        <a:pt x="114" y="132"/>
                      </a:lnTo>
                      <a:lnTo>
                        <a:pt x="172" y="142"/>
                      </a:lnTo>
                      <a:lnTo>
                        <a:pt x="196" y="168"/>
                      </a:lnTo>
                      <a:lnTo>
                        <a:pt x="202" y="154"/>
                      </a:lnTo>
                      <a:lnTo>
                        <a:pt x="172" y="84"/>
                      </a:lnTo>
                      <a:lnTo>
                        <a:pt x="152" y="54"/>
                      </a:lnTo>
                      <a:lnTo>
                        <a:pt x="110" y="42"/>
                      </a:lnTo>
                      <a:cubicBezTo>
                        <a:pt x="89" y="31"/>
                        <a:pt x="67" y="22"/>
                        <a:pt x="46" y="10"/>
                      </a:cubicBezTo>
                      <a:cubicBezTo>
                        <a:pt x="42" y="8"/>
                        <a:pt x="36" y="2"/>
                        <a:pt x="36" y="2"/>
                      </a:cubicBezTo>
                      <a:lnTo>
                        <a:pt x="8" y="0"/>
                      </a:lnTo>
                      <a:lnTo>
                        <a:pt x="0" y="28"/>
                      </a:lnTo>
                      <a:lnTo>
                        <a:pt x="12" y="74"/>
                      </a:lnTo>
                    </a:path>
                  </a:pathLst>
                </a:custGeom>
                <a:gradFill rotWithShape="0">
                  <a:gsLst>
                    <a:gs pos="0">
                      <a:srgbClr val="909090"/>
                    </a:gs>
                    <a:gs pos="100000">
                      <a:srgbClr val="383838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68" name="Freeform 369"/>
                <p:cNvSpPr>
                  <a:spLocks/>
                </p:cNvSpPr>
                <p:nvPr/>
              </p:nvSpPr>
              <p:spPr bwMode="auto">
                <a:xfrm>
                  <a:off x="3564" y="1106"/>
                  <a:ext cx="128" cy="146"/>
                </a:xfrm>
                <a:custGeom>
                  <a:avLst/>
                  <a:gdLst>
                    <a:gd name="T0" fmla="*/ 14 w 128"/>
                    <a:gd name="T1" fmla="*/ 10 h 146"/>
                    <a:gd name="T2" fmla="*/ 4 w 128"/>
                    <a:gd name="T3" fmla="*/ 56 h 146"/>
                    <a:gd name="T4" fmla="*/ 0 w 128"/>
                    <a:gd name="T5" fmla="*/ 68 h 146"/>
                    <a:gd name="T6" fmla="*/ 36 w 128"/>
                    <a:gd name="T7" fmla="*/ 98 h 146"/>
                    <a:gd name="T8" fmla="*/ 60 w 128"/>
                    <a:gd name="T9" fmla="*/ 146 h 146"/>
                    <a:gd name="T10" fmla="*/ 84 w 128"/>
                    <a:gd name="T11" fmla="*/ 130 h 146"/>
                    <a:gd name="T12" fmla="*/ 128 w 128"/>
                    <a:gd name="T13" fmla="*/ 82 h 146"/>
                    <a:gd name="T14" fmla="*/ 86 w 128"/>
                    <a:gd name="T15" fmla="*/ 58 h 146"/>
                    <a:gd name="T16" fmla="*/ 40 w 128"/>
                    <a:gd name="T17" fmla="*/ 32 h 146"/>
                    <a:gd name="T18" fmla="*/ 24 w 128"/>
                    <a:gd name="T19" fmla="*/ 0 h 146"/>
                    <a:gd name="T20" fmla="*/ 14 w 128"/>
                    <a:gd name="T21" fmla="*/ 10 h 14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8" h="146">
                      <a:moveTo>
                        <a:pt x="14" y="10"/>
                      </a:moveTo>
                      <a:lnTo>
                        <a:pt x="4" y="56"/>
                      </a:lnTo>
                      <a:lnTo>
                        <a:pt x="0" y="68"/>
                      </a:lnTo>
                      <a:lnTo>
                        <a:pt x="36" y="98"/>
                      </a:lnTo>
                      <a:lnTo>
                        <a:pt x="60" y="146"/>
                      </a:lnTo>
                      <a:lnTo>
                        <a:pt x="84" y="130"/>
                      </a:lnTo>
                      <a:lnTo>
                        <a:pt x="128" y="82"/>
                      </a:lnTo>
                      <a:lnTo>
                        <a:pt x="86" y="58"/>
                      </a:lnTo>
                      <a:lnTo>
                        <a:pt x="40" y="32"/>
                      </a:lnTo>
                      <a:lnTo>
                        <a:pt x="24" y="0"/>
                      </a:lnTo>
                      <a:lnTo>
                        <a:pt x="14" y="1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87878"/>
                    </a:gs>
                    <a:gs pos="100000">
                      <a:srgbClr val="2F2F2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69" name="Freeform 370"/>
                <p:cNvSpPr>
                  <a:spLocks/>
                </p:cNvSpPr>
                <p:nvPr/>
              </p:nvSpPr>
              <p:spPr bwMode="auto">
                <a:xfrm>
                  <a:off x="3567" y="1055"/>
                  <a:ext cx="255" cy="131"/>
                </a:xfrm>
                <a:custGeom>
                  <a:avLst/>
                  <a:gdLst>
                    <a:gd name="T0" fmla="*/ 0 w 256"/>
                    <a:gd name="T1" fmla="*/ 0 h 132"/>
                    <a:gd name="T2" fmla="*/ 8 w 256"/>
                    <a:gd name="T3" fmla="*/ 54 h 132"/>
                    <a:gd name="T4" fmla="*/ 42 w 256"/>
                    <a:gd name="T5" fmla="*/ 68 h 132"/>
                    <a:gd name="T6" fmla="*/ 106 w 256"/>
                    <a:gd name="T7" fmla="*/ 102 h 132"/>
                    <a:gd name="T8" fmla="*/ 128 w 256"/>
                    <a:gd name="T9" fmla="*/ 104 h 132"/>
                    <a:gd name="T10" fmla="*/ 150 w 256"/>
                    <a:gd name="T11" fmla="*/ 74 h 132"/>
                    <a:gd name="T12" fmla="*/ 190 w 256"/>
                    <a:gd name="T13" fmla="*/ 80 h 132"/>
                    <a:gd name="T14" fmla="*/ 212 w 256"/>
                    <a:gd name="T15" fmla="*/ 100 h 132"/>
                    <a:gd name="T16" fmla="*/ 222 w 256"/>
                    <a:gd name="T17" fmla="*/ 80 h 132"/>
                    <a:gd name="T18" fmla="*/ 228 w 256"/>
                    <a:gd name="T19" fmla="*/ 66 h 132"/>
                    <a:gd name="T20" fmla="*/ 176 w 256"/>
                    <a:gd name="T21" fmla="*/ 66 h 132"/>
                    <a:gd name="T22" fmla="*/ 88 w 256"/>
                    <a:gd name="T23" fmla="*/ 46 h 132"/>
                    <a:gd name="T24" fmla="*/ 0 w 256"/>
                    <a:gd name="T25" fmla="*/ 0 h 13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56" h="132">
                      <a:moveTo>
                        <a:pt x="0" y="0"/>
                      </a:moveTo>
                      <a:lnTo>
                        <a:pt x="8" y="54"/>
                      </a:lnTo>
                      <a:lnTo>
                        <a:pt x="42" y="96"/>
                      </a:lnTo>
                      <a:lnTo>
                        <a:pt x="106" y="130"/>
                      </a:lnTo>
                      <a:lnTo>
                        <a:pt x="132" y="132"/>
                      </a:lnTo>
                      <a:lnTo>
                        <a:pt x="178" y="102"/>
                      </a:lnTo>
                      <a:lnTo>
                        <a:pt x="218" y="108"/>
                      </a:lnTo>
                      <a:lnTo>
                        <a:pt x="240" y="128"/>
                      </a:lnTo>
                      <a:lnTo>
                        <a:pt x="250" y="108"/>
                      </a:lnTo>
                      <a:lnTo>
                        <a:pt x="256" y="70"/>
                      </a:lnTo>
                      <a:lnTo>
                        <a:pt x="204" y="72"/>
                      </a:lnTo>
                      <a:lnTo>
                        <a:pt x="88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76767"/>
                    </a:gs>
                    <a:gs pos="100000">
                      <a:srgbClr val="303030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70" name="Freeform 371"/>
                <p:cNvSpPr>
                  <a:spLocks/>
                </p:cNvSpPr>
                <p:nvPr/>
              </p:nvSpPr>
              <p:spPr bwMode="auto">
                <a:xfrm>
                  <a:off x="3544" y="985"/>
                  <a:ext cx="320" cy="157"/>
                </a:xfrm>
                <a:custGeom>
                  <a:avLst/>
                  <a:gdLst>
                    <a:gd name="T0" fmla="*/ 0 w 316"/>
                    <a:gd name="T1" fmla="*/ 0 h 154"/>
                    <a:gd name="T2" fmla="*/ 24 w 316"/>
                    <a:gd name="T3" fmla="*/ 74 h 154"/>
                    <a:gd name="T4" fmla="*/ 72 w 316"/>
                    <a:gd name="T5" fmla="*/ 136 h 154"/>
                    <a:gd name="T6" fmla="*/ 165 w 316"/>
                    <a:gd name="T7" fmla="*/ 217 h 154"/>
                    <a:gd name="T8" fmla="*/ 196 w 316"/>
                    <a:gd name="T9" fmla="*/ 230 h 154"/>
                    <a:gd name="T10" fmla="*/ 225 w 316"/>
                    <a:gd name="T11" fmla="*/ 243 h 154"/>
                    <a:gd name="T12" fmla="*/ 286 w 316"/>
                    <a:gd name="T13" fmla="*/ 257 h 154"/>
                    <a:gd name="T14" fmla="*/ 378 w 316"/>
                    <a:gd name="T15" fmla="*/ 263 h 154"/>
                    <a:gd name="T16" fmla="*/ 448 w 316"/>
                    <a:gd name="T17" fmla="*/ 166 h 154"/>
                    <a:gd name="T18" fmla="*/ 416 w 316"/>
                    <a:gd name="T19" fmla="*/ 139 h 154"/>
                    <a:gd name="T20" fmla="*/ 222 w 316"/>
                    <a:gd name="T21" fmla="*/ 115 h 154"/>
                    <a:gd name="T22" fmla="*/ 82 w 316"/>
                    <a:gd name="T23" fmla="*/ 20 h 154"/>
                    <a:gd name="T24" fmla="*/ 0 w 316"/>
                    <a:gd name="T25" fmla="*/ 0 h 15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16" h="154">
                      <a:moveTo>
                        <a:pt x="0" y="0"/>
                      </a:moveTo>
                      <a:lnTo>
                        <a:pt x="24" y="46"/>
                      </a:lnTo>
                      <a:lnTo>
                        <a:pt x="44" y="78"/>
                      </a:lnTo>
                      <a:lnTo>
                        <a:pt x="114" y="126"/>
                      </a:lnTo>
                      <a:lnTo>
                        <a:pt x="140" y="134"/>
                      </a:lnTo>
                      <a:lnTo>
                        <a:pt x="160" y="142"/>
                      </a:lnTo>
                      <a:lnTo>
                        <a:pt x="200" y="150"/>
                      </a:lnTo>
                      <a:lnTo>
                        <a:pt x="266" y="154"/>
                      </a:lnTo>
                      <a:lnTo>
                        <a:pt x="316" y="98"/>
                      </a:lnTo>
                      <a:lnTo>
                        <a:pt x="292" y="80"/>
                      </a:lnTo>
                      <a:lnTo>
                        <a:pt x="158" y="68"/>
                      </a:lnTo>
                      <a:lnTo>
                        <a:pt x="54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27272"/>
                    </a:gs>
                    <a:gs pos="100000">
                      <a:srgbClr val="353535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71" name="Freeform 372"/>
                <p:cNvSpPr>
                  <a:spLocks/>
                </p:cNvSpPr>
                <p:nvPr/>
              </p:nvSpPr>
              <p:spPr bwMode="auto">
                <a:xfrm>
                  <a:off x="3490" y="904"/>
                  <a:ext cx="252" cy="191"/>
                </a:xfrm>
                <a:custGeom>
                  <a:avLst/>
                  <a:gdLst>
                    <a:gd name="T0" fmla="*/ 0 w 232"/>
                    <a:gd name="T1" fmla="*/ 0 h 158"/>
                    <a:gd name="T2" fmla="*/ 713 w 232"/>
                    <a:gd name="T3" fmla="*/ 10542 h 158"/>
                    <a:gd name="T4" fmla="*/ 1372 w 232"/>
                    <a:gd name="T5" fmla="*/ 15868 h 158"/>
                    <a:gd name="T6" fmla="*/ 1848 w 232"/>
                    <a:gd name="T7" fmla="*/ 19829 h 158"/>
                    <a:gd name="T8" fmla="*/ 2358 w 232"/>
                    <a:gd name="T9" fmla="*/ 31948 h 158"/>
                    <a:gd name="T10" fmla="*/ 1320 w 232"/>
                    <a:gd name="T11" fmla="*/ 26764 h 158"/>
                    <a:gd name="T12" fmla="*/ 387 w 232"/>
                    <a:gd name="T13" fmla="*/ 14317 h 158"/>
                    <a:gd name="T14" fmla="*/ 98 w 232"/>
                    <a:gd name="T15" fmla="*/ 8671 h 158"/>
                    <a:gd name="T16" fmla="*/ 0 w 232"/>
                    <a:gd name="T17" fmla="*/ 0 h 15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2" h="158">
                      <a:moveTo>
                        <a:pt x="0" y="0"/>
                      </a:moveTo>
                      <a:lnTo>
                        <a:pt x="70" y="52"/>
                      </a:lnTo>
                      <a:lnTo>
                        <a:pt x="134" y="78"/>
                      </a:lnTo>
                      <a:lnTo>
                        <a:pt x="182" y="98"/>
                      </a:lnTo>
                      <a:lnTo>
                        <a:pt x="232" y="158"/>
                      </a:lnTo>
                      <a:lnTo>
                        <a:pt x="130" y="132"/>
                      </a:lnTo>
                      <a:lnTo>
                        <a:pt x="38" y="70"/>
                      </a:lnTo>
                      <a:lnTo>
                        <a:pt x="10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C7C7C"/>
                    </a:gs>
                    <a:gs pos="100000">
                      <a:srgbClr val="1D1D1D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72" name="Freeform 373"/>
                <p:cNvSpPr>
                  <a:spLocks/>
                </p:cNvSpPr>
                <p:nvPr/>
              </p:nvSpPr>
              <p:spPr bwMode="auto">
                <a:xfrm>
                  <a:off x="3594" y="980"/>
                  <a:ext cx="258" cy="112"/>
                </a:xfrm>
                <a:custGeom>
                  <a:avLst/>
                  <a:gdLst>
                    <a:gd name="T0" fmla="*/ 81 w 252"/>
                    <a:gd name="T1" fmla="*/ 67 h 104"/>
                    <a:gd name="T2" fmla="*/ 238 w 252"/>
                    <a:gd name="T3" fmla="*/ 205 h 104"/>
                    <a:gd name="T4" fmla="*/ 410 w 252"/>
                    <a:gd name="T5" fmla="*/ 163 h 104"/>
                    <a:gd name="T6" fmla="*/ 472 w 252"/>
                    <a:gd name="T7" fmla="*/ 547 h 104"/>
                    <a:gd name="T8" fmla="*/ 487 w 252"/>
                    <a:gd name="T9" fmla="*/ 785 h 104"/>
                    <a:gd name="T10" fmla="*/ 454 w 252"/>
                    <a:gd name="T11" fmla="*/ 843 h 104"/>
                    <a:gd name="T12" fmla="*/ 269 w 252"/>
                    <a:gd name="T13" fmla="*/ 785 h 104"/>
                    <a:gd name="T14" fmla="*/ 139 w 252"/>
                    <a:gd name="T15" fmla="*/ 590 h 104"/>
                    <a:gd name="T16" fmla="*/ 58 w 252"/>
                    <a:gd name="T17" fmla="*/ 320 h 104"/>
                    <a:gd name="T18" fmla="*/ 0 w 252"/>
                    <a:gd name="T19" fmla="*/ 0 h 104"/>
                    <a:gd name="T20" fmla="*/ 81 w 252"/>
                    <a:gd name="T21" fmla="*/ 67 h 10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52" h="104">
                      <a:moveTo>
                        <a:pt x="44" y="8"/>
                      </a:moveTo>
                      <a:lnTo>
                        <a:pt x="124" y="26"/>
                      </a:lnTo>
                      <a:lnTo>
                        <a:pt x="212" y="20"/>
                      </a:lnTo>
                      <a:lnTo>
                        <a:pt x="244" y="68"/>
                      </a:lnTo>
                      <a:lnTo>
                        <a:pt x="252" y="98"/>
                      </a:lnTo>
                      <a:lnTo>
                        <a:pt x="234" y="104"/>
                      </a:lnTo>
                      <a:lnTo>
                        <a:pt x="140" y="98"/>
                      </a:lnTo>
                      <a:lnTo>
                        <a:pt x="72" y="74"/>
                      </a:lnTo>
                      <a:lnTo>
                        <a:pt x="30" y="40"/>
                      </a:lnTo>
                      <a:lnTo>
                        <a:pt x="0" y="0"/>
                      </a:lnTo>
                      <a:lnTo>
                        <a:pt x="44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7676"/>
                    </a:gs>
                    <a:gs pos="100000">
                      <a:srgbClr val="414141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73" name="Freeform 374"/>
                <p:cNvSpPr>
                  <a:spLocks/>
                </p:cNvSpPr>
                <p:nvPr/>
              </p:nvSpPr>
              <p:spPr bwMode="auto">
                <a:xfrm>
                  <a:off x="3567" y="880"/>
                  <a:ext cx="176" cy="133"/>
                </a:xfrm>
                <a:custGeom>
                  <a:avLst/>
                  <a:gdLst>
                    <a:gd name="T0" fmla="*/ 413 w 158"/>
                    <a:gd name="T1" fmla="*/ 0 h 130"/>
                    <a:gd name="T2" fmla="*/ 4 w 158"/>
                    <a:gd name="T3" fmla="*/ 10 h 130"/>
                    <a:gd name="T4" fmla="*/ 194 w 158"/>
                    <a:gd name="T5" fmla="*/ 58 h 130"/>
                    <a:gd name="T6" fmla="*/ 0 w 158"/>
                    <a:gd name="T7" fmla="*/ 87 h 130"/>
                    <a:gd name="T8" fmla="*/ 299 w 158"/>
                    <a:gd name="T9" fmla="*/ 131 h 130"/>
                    <a:gd name="T10" fmla="*/ 1130 w 158"/>
                    <a:gd name="T11" fmla="*/ 192 h 130"/>
                    <a:gd name="T12" fmla="*/ 1880 w 158"/>
                    <a:gd name="T13" fmla="*/ 223 h 130"/>
                    <a:gd name="T14" fmla="*/ 2454 w 158"/>
                    <a:gd name="T15" fmla="*/ 227 h 130"/>
                    <a:gd name="T16" fmla="*/ 3115 w 158"/>
                    <a:gd name="T17" fmla="*/ 243 h 130"/>
                    <a:gd name="T18" fmla="*/ 2847 w 158"/>
                    <a:gd name="T19" fmla="*/ 184 h 130"/>
                    <a:gd name="T20" fmla="*/ 3203 w 158"/>
                    <a:gd name="T21" fmla="*/ 168 h 130"/>
                    <a:gd name="T22" fmla="*/ 3247 w 158"/>
                    <a:gd name="T23" fmla="*/ 128 h 130"/>
                    <a:gd name="T24" fmla="*/ 2679 w 158"/>
                    <a:gd name="T25" fmla="*/ 83 h 130"/>
                    <a:gd name="T26" fmla="*/ 1676 w 158"/>
                    <a:gd name="T27" fmla="*/ 67 h 130"/>
                    <a:gd name="T28" fmla="*/ 978 w 158"/>
                    <a:gd name="T29" fmla="*/ 52 h 130"/>
                    <a:gd name="T30" fmla="*/ 413 w 158"/>
                    <a:gd name="T31" fmla="*/ 0 h 13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58" h="130">
                      <a:moveTo>
                        <a:pt x="20" y="0"/>
                      </a:moveTo>
                      <a:lnTo>
                        <a:pt x="4" y="10"/>
                      </a:lnTo>
                      <a:lnTo>
                        <a:pt x="10" y="30"/>
                      </a:lnTo>
                      <a:lnTo>
                        <a:pt x="0" y="48"/>
                      </a:lnTo>
                      <a:lnTo>
                        <a:pt x="14" y="68"/>
                      </a:lnTo>
                      <a:lnTo>
                        <a:pt x="54" y="102"/>
                      </a:lnTo>
                      <a:lnTo>
                        <a:pt x="92" y="118"/>
                      </a:lnTo>
                      <a:lnTo>
                        <a:pt x="120" y="120"/>
                      </a:lnTo>
                      <a:lnTo>
                        <a:pt x="152" y="130"/>
                      </a:lnTo>
                      <a:lnTo>
                        <a:pt x="138" y="98"/>
                      </a:lnTo>
                      <a:lnTo>
                        <a:pt x="156" y="90"/>
                      </a:lnTo>
                      <a:lnTo>
                        <a:pt x="158" y="66"/>
                      </a:lnTo>
                      <a:lnTo>
                        <a:pt x="130" y="46"/>
                      </a:lnTo>
                      <a:lnTo>
                        <a:pt x="82" y="38"/>
                      </a:lnTo>
                      <a:lnTo>
                        <a:pt x="48" y="2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C7C7C"/>
                    </a:gs>
                    <a:gs pos="100000">
                      <a:srgbClr val="3A3A3A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74" name="Freeform 375"/>
                <p:cNvSpPr>
                  <a:spLocks/>
                </p:cNvSpPr>
                <p:nvPr/>
              </p:nvSpPr>
              <p:spPr bwMode="auto">
                <a:xfrm>
                  <a:off x="3668" y="897"/>
                  <a:ext cx="168" cy="143"/>
                </a:xfrm>
                <a:custGeom>
                  <a:avLst/>
                  <a:gdLst>
                    <a:gd name="T0" fmla="*/ 0 w 162"/>
                    <a:gd name="T1" fmla="*/ 8 h 136"/>
                    <a:gd name="T2" fmla="*/ 123 w 162"/>
                    <a:gd name="T3" fmla="*/ 62 h 136"/>
                    <a:gd name="T4" fmla="*/ 268 w 162"/>
                    <a:gd name="T5" fmla="*/ 46 h 136"/>
                    <a:gd name="T6" fmla="*/ 283 w 162"/>
                    <a:gd name="T7" fmla="*/ 0 h 136"/>
                    <a:gd name="T8" fmla="*/ 310 w 162"/>
                    <a:gd name="T9" fmla="*/ 93 h 136"/>
                    <a:gd name="T10" fmla="*/ 310 w 162"/>
                    <a:gd name="T11" fmla="*/ 230 h 136"/>
                    <a:gd name="T12" fmla="*/ 348 w 162"/>
                    <a:gd name="T13" fmla="*/ 300 h 136"/>
                    <a:gd name="T14" fmla="*/ 447 w 162"/>
                    <a:gd name="T15" fmla="*/ 495 h 136"/>
                    <a:gd name="T16" fmla="*/ 444 w 162"/>
                    <a:gd name="T17" fmla="*/ 552 h 136"/>
                    <a:gd name="T18" fmla="*/ 345 w 162"/>
                    <a:gd name="T19" fmla="*/ 416 h 136"/>
                    <a:gd name="T20" fmla="*/ 241 w 162"/>
                    <a:gd name="T21" fmla="*/ 458 h 136"/>
                    <a:gd name="T22" fmla="*/ 138 w 162"/>
                    <a:gd name="T23" fmla="*/ 430 h 136"/>
                    <a:gd name="T24" fmla="*/ 47 w 162"/>
                    <a:gd name="T25" fmla="*/ 377 h 136"/>
                    <a:gd name="T26" fmla="*/ 8 w 162"/>
                    <a:gd name="T27" fmla="*/ 258 h 136"/>
                    <a:gd name="T28" fmla="*/ 72 w 162"/>
                    <a:gd name="T29" fmla="*/ 221 h 136"/>
                    <a:gd name="T30" fmla="*/ 0 w 162"/>
                    <a:gd name="T31" fmla="*/ 8 h 1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62" h="136">
                      <a:moveTo>
                        <a:pt x="0" y="8"/>
                      </a:moveTo>
                      <a:lnTo>
                        <a:pt x="44" y="16"/>
                      </a:lnTo>
                      <a:lnTo>
                        <a:pt x="96" y="10"/>
                      </a:lnTo>
                      <a:lnTo>
                        <a:pt x="102" y="0"/>
                      </a:lnTo>
                      <a:lnTo>
                        <a:pt x="112" y="24"/>
                      </a:lnTo>
                      <a:lnTo>
                        <a:pt x="112" y="56"/>
                      </a:lnTo>
                      <a:lnTo>
                        <a:pt x="126" y="74"/>
                      </a:lnTo>
                      <a:lnTo>
                        <a:pt x="162" y="122"/>
                      </a:lnTo>
                      <a:lnTo>
                        <a:pt x="160" y="136"/>
                      </a:lnTo>
                      <a:lnTo>
                        <a:pt x="124" y="102"/>
                      </a:lnTo>
                      <a:lnTo>
                        <a:pt x="88" y="112"/>
                      </a:lnTo>
                      <a:lnTo>
                        <a:pt x="50" y="106"/>
                      </a:lnTo>
                      <a:lnTo>
                        <a:pt x="16" y="92"/>
                      </a:lnTo>
                      <a:lnTo>
                        <a:pt x="8" y="64"/>
                      </a:lnTo>
                      <a:lnTo>
                        <a:pt x="28" y="54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E5E5E"/>
                    </a:gs>
                    <a:gs pos="100000">
                      <a:srgbClr val="515151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75" name="Freeform 376"/>
                <p:cNvSpPr>
                  <a:spLocks/>
                </p:cNvSpPr>
                <p:nvPr/>
              </p:nvSpPr>
              <p:spPr bwMode="auto">
                <a:xfrm>
                  <a:off x="3585" y="821"/>
                  <a:ext cx="129" cy="107"/>
                </a:xfrm>
                <a:custGeom>
                  <a:avLst/>
                  <a:gdLst>
                    <a:gd name="T0" fmla="*/ 0 w 146"/>
                    <a:gd name="T1" fmla="*/ 2 h 92"/>
                    <a:gd name="T2" fmla="*/ 4 w 146"/>
                    <a:gd name="T3" fmla="*/ 0 h 92"/>
                    <a:gd name="T4" fmla="*/ 4 w 146"/>
                    <a:gd name="T5" fmla="*/ 846 h 92"/>
                    <a:gd name="T6" fmla="*/ 4 w 146"/>
                    <a:gd name="T7" fmla="*/ 2389 h 92"/>
                    <a:gd name="T8" fmla="*/ 4 w 146"/>
                    <a:gd name="T9" fmla="*/ 2490 h 92"/>
                    <a:gd name="T10" fmla="*/ 4 w 146"/>
                    <a:gd name="T11" fmla="*/ 4645 h 92"/>
                    <a:gd name="T12" fmla="*/ 4 w 146"/>
                    <a:gd name="T13" fmla="*/ 6283 h 92"/>
                    <a:gd name="T14" fmla="*/ 4 w 146"/>
                    <a:gd name="T15" fmla="*/ 6163 h 92"/>
                    <a:gd name="T16" fmla="*/ 4 w 146"/>
                    <a:gd name="T17" fmla="*/ 4645 h 92"/>
                    <a:gd name="T18" fmla="*/ 2 w 146"/>
                    <a:gd name="T19" fmla="*/ 2093 h 92"/>
                    <a:gd name="T20" fmla="*/ 0 w 146"/>
                    <a:gd name="T21" fmla="*/ 2 h 9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92">
                      <a:moveTo>
                        <a:pt x="0" y="2"/>
                      </a:moveTo>
                      <a:lnTo>
                        <a:pt x="36" y="0"/>
                      </a:lnTo>
                      <a:lnTo>
                        <a:pt x="82" y="12"/>
                      </a:lnTo>
                      <a:lnTo>
                        <a:pt x="116" y="34"/>
                      </a:lnTo>
                      <a:lnTo>
                        <a:pt x="138" y="36"/>
                      </a:lnTo>
                      <a:lnTo>
                        <a:pt x="146" y="68"/>
                      </a:lnTo>
                      <a:lnTo>
                        <a:pt x="112" y="92"/>
                      </a:lnTo>
                      <a:lnTo>
                        <a:pt x="54" y="90"/>
                      </a:lnTo>
                      <a:lnTo>
                        <a:pt x="12" y="68"/>
                      </a:lnTo>
                      <a:lnTo>
                        <a:pt x="2" y="3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58585"/>
                    </a:gs>
                    <a:gs pos="100000">
                      <a:srgbClr val="535353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76" name="Freeform 377"/>
                <p:cNvSpPr>
                  <a:spLocks/>
                </p:cNvSpPr>
                <p:nvPr/>
              </p:nvSpPr>
              <p:spPr bwMode="auto">
                <a:xfrm>
                  <a:off x="3664" y="838"/>
                  <a:ext cx="110" cy="86"/>
                </a:xfrm>
                <a:custGeom>
                  <a:avLst/>
                  <a:gdLst>
                    <a:gd name="T0" fmla="*/ 0 w 110"/>
                    <a:gd name="T1" fmla="*/ 0 h 86"/>
                    <a:gd name="T2" fmla="*/ 40 w 110"/>
                    <a:gd name="T3" fmla="*/ 8 h 86"/>
                    <a:gd name="T4" fmla="*/ 86 w 110"/>
                    <a:gd name="T5" fmla="*/ 4 h 86"/>
                    <a:gd name="T6" fmla="*/ 102 w 110"/>
                    <a:gd name="T7" fmla="*/ 34 h 86"/>
                    <a:gd name="T8" fmla="*/ 110 w 110"/>
                    <a:gd name="T9" fmla="*/ 64 h 86"/>
                    <a:gd name="T10" fmla="*/ 94 w 110"/>
                    <a:gd name="T11" fmla="*/ 84 h 86"/>
                    <a:gd name="T12" fmla="*/ 48 w 110"/>
                    <a:gd name="T13" fmla="*/ 86 h 86"/>
                    <a:gd name="T14" fmla="*/ 18 w 110"/>
                    <a:gd name="T15" fmla="*/ 82 h 86"/>
                    <a:gd name="T16" fmla="*/ 8 w 110"/>
                    <a:gd name="T17" fmla="*/ 66 h 86"/>
                    <a:gd name="T18" fmla="*/ 34 w 110"/>
                    <a:gd name="T19" fmla="*/ 44 h 86"/>
                    <a:gd name="T20" fmla="*/ 14 w 110"/>
                    <a:gd name="T21" fmla="*/ 20 h 86"/>
                    <a:gd name="T22" fmla="*/ 0 w 110"/>
                    <a:gd name="T23" fmla="*/ 0 h 8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10" h="86">
                      <a:moveTo>
                        <a:pt x="0" y="0"/>
                      </a:moveTo>
                      <a:lnTo>
                        <a:pt x="40" y="8"/>
                      </a:lnTo>
                      <a:lnTo>
                        <a:pt x="86" y="4"/>
                      </a:lnTo>
                      <a:lnTo>
                        <a:pt x="102" y="34"/>
                      </a:lnTo>
                      <a:lnTo>
                        <a:pt x="110" y="64"/>
                      </a:lnTo>
                      <a:lnTo>
                        <a:pt x="94" y="84"/>
                      </a:lnTo>
                      <a:lnTo>
                        <a:pt x="48" y="86"/>
                      </a:lnTo>
                      <a:lnTo>
                        <a:pt x="18" y="82"/>
                      </a:lnTo>
                      <a:lnTo>
                        <a:pt x="8" y="66"/>
                      </a:lnTo>
                      <a:lnTo>
                        <a:pt x="34" y="44"/>
                      </a:lnTo>
                      <a:lnTo>
                        <a:pt x="14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87878"/>
                    </a:gs>
                    <a:gs pos="100000">
                      <a:srgbClr val="555555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77" name="Freeform 378"/>
                <p:cNvSpPr>
                  <a:spLocks/>
                </p:cNvSpPr>
                <p:nvPr/>
              </p:nvSpPr>
              <p:spPr bwMode="auto">
                <a:xfrm>
                  <a:off x="3548" y="714"/>
                  <a:ext cx="140" cy="64"/>
                </a:xfrm>
                <a:custGeom>
                  <a:avLst/>
                  <a:gdLst>
                    <a:gd name="T0" fmla="*/ 0 w 140"/>
                    <a:gd name="T1" fmla="*/ 20 h 64"/>
                    <a:gd name="T2" fmla="*/ 18 w 140"/>
                    <a:gd name="T3" fmla="*/ 0 h 64"/>
                    <a:gd name="T4" fmla="*/ 54 w 140"/>
                    <a:gd name="T5" fmla="*/ 6 h 64"/>
                    <a:gd name="T6" fmla="*/ 114 w 140"/>
                    <a:gd name="T7" fmla="*/ 32 h 64"/>
                    <a:gd name="T8" fmla="*/ 140 w 140"/>
                    <a:gd name="T9" fmla="*/ 52 h 64"/>
                    <a:gd name="T10" fmla="*/ 124 w 140"/>
                    <a:gd name="T11" fmla="*/ 64 h 64"/>
                    <a:gd name="T12" fmla="*/ 68 w 140"/>
                    <a:gd name="T13" fmla="*/ 48 h 64"/>
                    <a:gd name="T14" fmla="*/ 26 w 140"/>
                    <a:gd name="T15" fmla="*/ 32 h 64"/>
                    <a:gd name="T16" fmla="*/ 0 w 140"/>
                    <a:gd name="T17" fmla="*/ 20 h 6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40" h="64">
                      <a:moveTo>
                        <a:pt x="0" y="20"/>
                      </a:moveTo>
                      <a:lnTo>
                        <a:pt x="18" y="0"/>
                      </a:lnTo>
                      <a:lnTo>
                        <a:pt x="54" y="6"/>
                      </a:lnTo>
                      <a:lnTo>
                        <a:pt x="114" y="32"/>
                      </a:lnTo>
                      <a:lnTo>
                        <a:pt x="140" y="52"/>
                      </a:lnTo>
                      <a:lnTo>
                        <a:pt x="124" y="64"/>
                      </a:lnTo>
                      <a:lnTo>
                        <a:pt x="68" y="48"/>
                      </a:lnTo>
                      <a:lnTo>
                        <a:pt x="26" y="32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F9F9F"/>
                    </a:gs>
                    <a:gs pos="100000">
                      <a:srgbClr val="5E5E5E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78" name="Freeform 379"/>
                <p:cNvSpPr>
                  <a:spLocks/>
                </p:cNvSpPr>
                <p:nvPr/>
              </p:nvSpPr>
              <p:spPr bwMode="auto">
                <a:xfrm>
                  <a:off x="3626" y="748"/>
                  <a:ext cx="118" cy="72"/>
                </a:xfrm>
                <a:custGeom>
                  <a:avLst/>
                  <a:gdLst>
                    <a:gd name="T0" fmla="*/ 0 w 118"/>
                    <a:gd name="T1" fmla="*/ 20 h 72"/>
                    <a:gd name="T2" fmla="*/ 40 w 118"/>
                    <a:gd name="T3" fmla="*/ 46 h 72"/>
                    <a:gd name="T4" fmla="*/ 90 w 118"/>
                    <a:gd name="T5" fmla="*/ 50 h 72"/>
                    <a:gd name="T6" fmla="*/ 118 w 118"/>
                    <a:gd name="T7" fmla="*/ 72 h 72"/>
                    <a:gd name="T8" fmla="*/ 112 w 118"/>
                    <a:gd name="T9" fmla="*/ 32 h 72"/>
                    <a:gd name="T10" fmla="*/ 82 w 118"/>
                    <a:gd name="T11" fmla="*/ 10 h 72"/>
                    <a:gd name="T12" fmla="*/ 32 w 118"/>
                    <a:gd name="T13" fmla="*/ 0 h 72"/>
                    <a:gd name="T14" fmla="*/ 0 w 118"/>
                    <a:gd name="T15" fmla="*/ 20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18" h="72">
                      <a:moveTo>
                        <a:pt x="0" y="20"/>
                      </a:moveTo>
                      <a:lnTo>
                        <a:pt x="40" y="46"/>
                      </a:lnTo>
                      <a:lnTo>
                        <a:pt x="90" y="50"/>
                      </a:lnTo>
                      <a:lnTo>
                        <a:pt x="118" y="72"/>
                      </a:lnTo>
                      <a:lnTo>
                        <a:pt x="112" y="32"/>
                      </a:lnTo>
                      <a:lnTo>
                        <a:pt x="82" y="10"/>
                      </a:lnTo>
                      <a:lnTo>
                        <a:pt x="32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B5B5B"/>
                    </a:gs>
                    <a:gs pos="100000">
                      <a:srgbClr val="6F6F6F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79" name="Freeform 380"/>
                <p:cNvSpPr>
                  <a:spLocks/>
                </p:cNvSpPr>
                <p:nvPr/>
              </p:nvSpPr>
              <p:spPr bwMode="auto">
                <a:xfrm>
                  <a:off x="3576" y="760"/>
                  <a:ext cx="180" cy="112"/>
                </a:xfrm>
                <a:custGeom>
                  <a:avLst/>
                  <a:gdLst>
                    <a:gd name="T0" fmla="*/ 6 w 180"/>
                    <a:gd name="T1" fmla="*/ 6 h 106"/>
                    <a:gd name="T2" fmla="*/ 30 w 180"/>
                    <a:gd name="T3" fmla="*/ 0 h 106"/>
                    <a:gd name="T4" fmla="*/ 70 w 180"/>
                    <a:gd name="T5" fmla="*/ 8 h 106"/>
                    <a:gd name="T6" fmla="*/ 94 w 180"/>
                    <a:gd name="T7" fmla="*/ 110 h 106"/>
                    <a:gd name="T8" fmla="*/ 138 w 180"/>
                    <a:gd name="T9" fmla="*/ 147 h 106"/>
                    <a:gd name="T10" fmla="*/ 158 w 180"/>
                    <a:gd name="T11" fmla="*/ 183 h 106"/>
                    <a:gd name="T12" fmla="*/ 180 w 180"/>
                    <a:gd name="T13" fmla="*/ 380 h 106"/>
                    <a:gd name="T14" fmla="*/ 144 w 180"/>
                    <a:gd name="T15" fmla="*/ 492 h 106"/>
                    <a:gd name="T16" fmla="*/ 60 w 180"/>
                    <a:gd name="T17" fmla="*/ 374 h 106"/>
                    <a:gd name="T18" fmla="*/ 28 w 180"/>
                    <a:gd name="T19" fmla="*/ 259 h 106"/>
                    <a:gd name="T20" fmla="*/ 0 w 180"/>
                    <a:gd name="T21" fmla="*/ 241 h 106"/>
                    <a:gd name="T22" fmla="*/ 6 w 180"/>
                    <a:gd name="T23" fmla="*/ 98 h 106"/>
                    <a:gd name="T24" fmla="*/ 6 w 180"/>
                    <a:gd name="T25" fmla="*/ 6 h 10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80" h="106">
                      <a:moveTo>
                        <a:pt x="6" y="6"/>
                      </a:moveTo>
                      <a:lnTo>
                        <a:pt x="30" y="0"/>
                      </a:lnTo>
                      <a:lnTo>
                        <a:pt x="70" y="8"/>
                      </a:lnTo>
                      <a:lnTo>
                        <a:pt x="94" y="24"/>
                      </a:lnTo>
                      <a:lnTo>
                        <a:pt x="138" y="32"/>
                      </a:lnTo>
                      <a:lnTo>
                        <a:pt x="158" y="40"/>
                      </a:lnTo>
                      <a:lnTo>
                        <a:pt x="180" y="82"/>
                      </a:lnTo>
                      <a:lnTo>
                        <a:pt x="144" y="106"/>
                      </a:lnTo>
                      <a:lnTo>
                        <a:pt x="60" y="80"/>
                      </a:lnTo>
                      <a:lnTo>
                        <a:pt x="28" y="56"/>
                      </a:lnTo>
                      <a:lnTo>
                        <a:pt x="0" y="52"/>
                      </a:lnTo>
                      <a:lnTo>
                        <a:pt x="6" y="22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49494"/>
                    </a:gs>
                    <a:gs pos="100000">
                      <a:srgbClr val="4B4B4B"/>
                    </a:gs>
                  </a:gsLst>
                  <a:path path="rect">
                    <a:fillToRect r="100000" b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80" name="Freeform 381"/>
                <p:cNvSpPr>
                  <a:spLocks/>
                </p:cNvSpPr>
                <p:nvPr/>
              </p:nvSpPr>
              <p:spPr bwMode="auto">
                <a:xfrm>
                  <a:off x="3625" y="714"/>
                  <a:ext cx="100" cy="74"/>
                </a:xfrm>
                <a:custGeom>
                  <a:avLst/>
                  <a:gdLst>
                    <a:gd name="T0" fmla="*/ 8 w 100"/>
                    <a:gd name="T1" fmla="*/ 0 h 74"/>
                    <a:gd name="T2" fmla="*/ 82 w 100"/>
                    <a:gd name="T3" fmla="*/ 30 h 74"/>
                    <a:gd name="T4" fmla="*/ 100 w 100"/>
                    <a:gd name="T5" fmla="*/ 58 h 74"/>
                    <a:gd name="T6" fmla="*/ 100 w 100"/>
                    <a:gd name="T7" fmla="*/ 74 h 74"/>
                    <a:gd name="T8" fmla="*/ 70 w 100"/>
                    <a:gd name="T9" fmla="*/ 62 h 74"/>
                    <a:gd name="T10" fmla="*/ 22 w 100"/>
                    <a:gd name="T11" fmla="*/ 26 h 74"/>
                    <a:gd name="T12" fmla="*/ 0 w 100"/>
                    <a:gd name="T13" fmla="*/ 10 h 74"/>
                    <a:gd name="T14" fmla="*/ 8 w 100"/>
                    <a:gd name="T15" fmla="*/ 0 h 7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00" h="74">
                      <a:moveTo>
                        <a:pt x="8" y="0"/>
                      </a:moveTo>
                      <a:lnTo>
                        <a:pt x="82" y="30"/>
                      </a:lnTo>
                      <a:lnTo>
                        <a:pt x="100" y="58"/>
                      </a:lnTo>
                      <a:lnTo>
                        <a:pt x="100" y="74"/>
                      </a:lnTo>
                      <a:lnTo>
                        <a:pt x="70" y="62"/>
                      </a:lnTo>
                      <a:lnTo>
                        <a:pt x="22" y="26"/>
                      </a:lnTo>
                      <a:lnTo>
                        <a:pt x="0" y="1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89898"/>
                    </a:gs>
                    <a:gs pos="100000">
                      <a:srgbClr val="656565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81" name="Freeform 382"/>
                <p:cNvSpPr>
                  <a:spLocks/>
                </p:cNvSpPr>
                <p:nvPr/>
              </p:nvSpPr>
              <p:spPr bwMode="auto">
                <a:xfrm>
                  <a:off x="3498" y="895"/>
                  <a:ext cx="142" cy="108"/>
                </a:xfrm>
                <a:custGeom>
                  <a:avLst/>
                  <a:gdLst>
                    <a:gd name="T0" fmla="*/ 6 w 134"/>
                    <a:gd name="T1" fmla="*/ 0 h 100"/>
                    <a:gd name="T2" fmla="*/ 182 w 134"/>
                    <a:gd name="T3" fmla="*/ 181 h 100"/>
                    <a:gd name="T4" fmla="*/ 331 w 134"/>
                    <a:gd name="T5" fmla="*/ 181 h 100"/>
                    <a:gd name="T6" fmla="*/ 351 w 134"/>
                    <a:gd name="T7" fmla="*/ 0 h 100"/>
                    <a:gd name="T8" fmla="*/ 456 w 134"/>
                    <a:gd name="T9" fmla="*/ 240 h 100"/>
                    <a:gd name="T10" fmla="*/ 394 w 134"/>
                    <a:gd name="T11" fmla="*/ 370 h 100"/>
                    <a:gd name="T12" fmla="*/ 657 w 134"/>
                    <a:gd name="T13" fmla="*/ 769 h 100"/>
                    <a:gd name="T14" fmla="*/ 675 w 134"/>
                    <a:gd name="T15" fmla="*/ 870 h 100"/>
                    <a:gd name="T16" fmla="*/ 318 w 134"/>
                    <a:gd name="T17" fmla="*/ 669 h 100"/>
                    <a:gd name="T18" fmla="*/ 68 w 134"/>
                    <a:gd name="T19" fmla="*/ 240 h 100"/>
                    <a:gd name="T20" fmla="*/ 0 w 134"/>
                    <a:gd name="T21" fmla="*/ 84 h 100"/>
                    <a:gd name="T22" fmla="*/ 6 w 134"/>
                    <a:gd name="T23" fmla="*/ 0 h 10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34" h="100">
                      <a:moveTo>
                        <a:pt x="6" y="0"/>
                      </a:moveTo>
                      <a:lnTo>
                        <a:pt x="36" y="21"/>
                      </a:lnTo>
                      <a:lnTo>
                        <a:pt x="65" y="21"/>
                      </a:lnTo>
                      <a:lnTo>
                        <a:pt x="69" y="0"/>
                      </a:lnTo>
                      <a:lnTo>
                        <a:pt x="90" y="28"/>
                      </a:lnTo>
                      <a:lnTo>
                        <a:pt x="77" y="43"/>
                      </a:lnTo>
                      <a:lnTo>
                        <a:pt x="129" y="90"/>
                      </a:lnTo>
                      <a:lnTo>
                        <a:pt x="134" y="100"/>
                      </a:lnTo>
                      <a:lnTo>
                        <a:pt x="63" y="78"/>
                      </a:lnTo>
                      <a:lnTo>
                        <a:pt x="14" y="28"/>
                      </a:lnTo>
                      <a:lnTo>
                        <a:pt x="0" y="1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38383"/>
                    </a:gs>
                    <a:gs pos="100000">
                      <a:srgbClr val="71717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82" name="Freeform 383"/>
                <p:cNvSpPr>
                  <a:spLocks/>
                </p:cNvSpPr>
                <p:nvPr/>
              </p:nvSpPr>
              <p:spPr bwMode="auto">
                <a:xfrm>
                  <a:off x="3516" y="555"/>
                  <a:ext cx="140" cy="114"/>
                </a:xfrm>
                <a:custGeom>
                  <a:avLst/>
                  <a:gdLst>
                    <a:gd name="T0" fmla="*/ 0 w 134"/>
                    <a:gd name="T1" fmla="*/ 0 h 128"/>
                    <a:gd name="T2" fmla="*/ 201 w 134"/>
                    <a:gd name="T3" fmla="*/ 4 h 128"/>
                    <a:gd name="T4" fmla="*/ 341 w 134"/>
                    <a:gd name="T5" fmla="*/ 4 h 128"/>
                    <a:gd name="T6" fmla="*/ 389 w 134"/>
                    <a:gd name="T7" fmla="*/ 4 h 128"/>
                    <a:gd name="T8" fmla="*/ 317 w 134"/>
                    <a:gd name="T9" fmla="*/ 4 h 128"/>
                    <a:gd name="T10" fmla="*/ 286 w 134"/>
                    <a:gd name="T11" fmla="*/ 4 h 128"/>
                    <a:gd name="T12" fmla="*/ 317 w 134"/>
                    <a:gd name="T13" fmla="*/ 4 h 128"/>
                    <a:gd name="T14" fmla="*/ 429 w 134"/>
                    <a:gd name="T15" fmla="*/ 4 h 128"/>
                    <a:gd name="T16" fmla="*/ 458 w 134"/>
                    <a:gd name="T17" fmla="*/ 4 h 128"/>
                    <a:gd name="T18" fmla="*/ 360 w 134"/>
                    <a:gd name="T19" fmla="*/ 4 h 128"/>
                    <a:gd name="T20" fmla="*/ 100 w 134"/>
                    <a:gd name="T21" fmla="*/ 4 h 128"/>
                    <a:gd name="T22" fmla="*/ 54 w 134"/>
                    <a:gd name="T23" fmla="*/ 4 h 128"/>
                    <a:gd name="T24" fmla="*/ 290 w 134"/>
                    <a:gd name="T25" fmla="*/ 4 h 128"/>
                    <a:gd name="T26" fmla="*/ 230 w 134"/>
                    <a:gd name="T27" fmla="*/ 4 h 128"/>
                    <a:gd name="T28" fmla="*/ 84 w 134"/>
                    <a:gd name="T29" fmla="*/ 4 h 128"/>
                    <a:gd name="T30" fmla="*/ 0 w 134"/>
                    <a:gd name="T31" fmla="*/ 0 h 12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34" h="128">
                      <a:moveTo>
                        <a:pt x="0" y="0"/>
                      </a:moveTo>
                      <a:lnTo>
                        <a:pt x="58" y="14"/>
                      </a:lnTo>
                      <a:lnTo>
                        <a:pt x="100" y="36"/>
                      </a:lnTo>
                      <a:lnTo>
                        <a:pt x="114" y="68"/>
                      </a:lnTo>
                      <a:lnTo>
                        <a:pt x="94" y="72"/>
                      </a:lnTo>
                      <a:lnTo>
                        <a:pt x="84" y="66"/>
                      </a:lnTo>
                      <a:lnTo>
                        <a:pt x="94" y="88"/>
                      </a:lnTo>
                      <a:lnTo>
                        <a:pt x="126" y="82"/>
                      </a:lnTo>
                      <a:lnTo>
                        <a:pt x="134" y="110"/>
                      </a:lnTo>
                      <a:lnTo>
                        <a:pt x="106" y="128"/>
                      </a:lnTo>
                      <a:lnTo>
                        <a:pt x="30" y="72"/>
                      </a:lnTo>
                      <a:lnTo>
                        <a:pt x="16" y="70"/>
                      </a:lnTo>
                      <a:lnTo>
                        <a:pt x="86" y="72"/>
                      </a:lnTo>
                      <a:lnTo>
                        <a:pt x="68" y="48"/>
                      </a:lnTo>
                      <a:lnTo>
                        <a:pt x="26" y="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EAEAE"/>
                    </a:gs>
                    <a:gs pos="100000">
                      <a:srgbClr val="828282"/>
                    </a:gs>
                  </a:gsLst>
                  <a:path path="rect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83" name="Freeform 384"/>
                <p:cNvSpPr>
                  <a:spLocks/>
                </p:cNvSpPr>
                <p:nvPr/>
              </p:nvSpPr>
              <p:spPr bwMode="auto">
                <a:xfrm>
                  <a:off x="2954" y="1875"/>
                  <a:ext cx="125" cy="149"/>
                </a:xfrm>
                <a:custGeom>
                  <a:avLst/>
                  <a:gdLst>
                    <a:gd name="T0" fmla="*/ 3 w 147"/>
                    <a:gd name="T1" fmla="*/ 12 h 147"/>
                    <a:gd name="T2" fmla="*/ 0 w 147"/>
                    <a:gd name="T3" fmla="*/ 73 h 147"/>
                    <a:gd name="T4" fmla="*/ 0 w 147"/>
                    <a:gd name="T5" fmla="*/ 131 h 147"/>
                    <a:gd name="T6" fmla="*/ 3 w 147"/>
                    <a:gd name="T7" fmla="*/ 182 h 147"/>
                    <a:gd name="T8" fmla="*/ 3 w 147"/>
                    <a:gd name="T9" fmla="*/ 212 h 147"/>
                    <a:gd name="T10" fmla="*/ 3 w 147"/>
                    <a:gd name="T11" fmla="*/ 212 h 147"/>
                    <a:gd name="T12" fmla="*/ 3 w 147"/>
                    <a:gd name="T13" fmla="*/ 199 h 147"/>
                    <a:gd name="T14" fmla="*/ 3 w 147"/>
                    <a:gd name="T15" fmla="*/ 179 h 147"/>
                    <a:gd name="T16" fmla="*/ 3 w 147"/>
                    <a:gd name="T17" fmla="*/ 131 h 147"/>
                    <a:gd name="T18" fmla="*/ 3 w 147"/>
                    <a:gd name="T19" fmla="*/ 91 h 147"/>
                    <a:gd name="T20" fmla="*/ 3 w 147"/>
                    <a:gd name="T21" fmla="*/ 36 h 147"/>
                    <a:gd name="T22" fmla="*/ 3 w 147"/>
                    <a:gd name="T23" fmla="*/ 21 h 147"/>
                    <a:gd name="T24" fmla="*/ 3 w 147"/>
                    <a:gd name="T25" fmla="*/ 0 h 147"/>
                    <a:gd name="T26" fmla="*/ 3 w 147"/>
                    <a:gd name="T27" fmla="*/ 0 h 147"/>
                    <a:gd name="T28" fmla="*/ 3 w 147"/>
                    <a:gd name="T29" fmla="*/ 12 h 14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47" h="147">
                      <a:moveTo>
                        <a:pt x="27" y="12"/>
                      </a:moveTo>
                      <a:lnTo>
                        <a:pt x="0" y="45"/>
                      </a:lnTo>
                      <a:lnTo>
                        <a:pt x="0" y="93"/>
                      </a:lnTo>
                      <a:lnTo>
                        <a:pt x="21" y="126"/>
                      </a:lnTo>
                      <a:lnTo>
                        <a:pt x="42" y="147"/>
                      </a:lnTo>
                      <a:lnTo>
                        <a:pt x="99" y="147"/>
                      </a:lnTo>
                      <a:lnTo>
                        <a:pt x="132" y="138"/>
                      </a:lnTo>
                      <a:lnTo>
                        <a:pt x="147" y="123"/>
                      </a:lnTo>
                      <a:lnTo>
                        <a:pt x="87" y="93"/>
                      </a:lnTo>
                      <a:lnTo>
                        <a:pt x="81" y="63"/>
                      </a:lnTo>
                      <a:lnTo>
                        <a:pt x="105" y="36"/>
                      </a:lnTo>
                      <a:lnTo>
                        <a:pt x="117" y="21"/>
                      </a:lnTo>
                      <a:lnTo>
                        <a:pt x="126" y="0"/>
                      </a:lnTo>
                      <a:lnTo>
                        <a:pt x="84" y="0"/>
                      </a:lnTo>
                      <a:lnTo>
                        <a:pt x="27" y="1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B9B9B"/>
                    </a:gs>
                    <a:gs pos="100000">
                      <a:srgbClr val="DBDBDB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84" name="Freeform 385"/>
                <p:cNvSpPr>
                  <a:spLocks/>
                </p:cNvSpPr>
                <p:nvPr/>
              </p:nvSpPr>
              <p:spPr bwMode="auto">
                <a:xfrm rot="-138973">
                  <a:off x="2726" y="1980"/>
                  <a:ext cx="398" cy="157"/>
                </a:xfrm>
                <a:custGeom>
                  <a:avLst/>
                  <a:gdLst>
                    <a:gd name="T0" fmla="*/ 0 w 386"/>
                    <a:gd name="T1" fmla="*/ 0 h 94"/>
                    <a:gd name="T2" fmla="*/ 90 w 386"/>
                    <a:gd name="T3" fmla="*/ 97387184 h 94"/>
                    <a:gd name="T4" fmla="*/ 274 w 386"/>
                    <a:gd name="T5" fmla="*/ 138843710 h 94"/>
                    <a:gd name="T6" fmla="*/ 389 w 386"/>
                    <a:gd name="T7" fmla="*/ 162657318 h 94"/>
                    <a:gd name="T8" fmla="*/ 609 w 386"/>
                    <a:gd name="T9" fmla="*/ 141720112 h 94"/>
                    <a:gd name="T10" fmla="*/ 770 w 386"/>
                    <a:gd name="T11" fmla="*/ 145038459 h 94"/>
                    <a:gd name="T12" fmla="*/ 909 w 386"/>
                    <a:gd name="T13" fmla="*/ 86838313 h 94"/>
                    <a:gd name="T14" fmla="*/ 770 w 386"/>
                    <a:gd name="T15" fmla="*/ 72354260 h 94"/>
                    <a:gd name="T16" fmla="*/ 492 w 386"/>
                    <a:gd name="T17" fmla="*/ 75801011 h 94"/>
                    <a:gd name="T18" fmla="*/ 354 w 386"/>
                    <a:gd name="T19" fmla="*/ 59047034 h 94"/>
                    <a:gd name="T20" fmla="*/ 189 w 386"/>
                    <a:gd name="T21" fmla="*/ 31129187 h 94"/>
                    <a:gd name="T22" fmla="*/ 71 w 386"/>
                    <a:gd name="T23" fmla="*/ 23250314 h 94"/>
                    <a:gd name="T24" fmla="*/ 0 w 386"/>
                    <a:gd name="T25" fmla="*/ 0 h 9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6" h="94">
                      <a:moveTo>
                        <a:pt x="0" y="0"/>
                      </a:moveTo>
                      <a:lnTo>
                        <a:pt x="40" y="56"/>
                      </a:lnTo>
                      <a:lnTo>
                        <a:pt x="116" y="80"/>
                      </a:lnTo>
                      <a:lnTo>
                        <a:pt x="166" y="94"/>
                      </a:lnTo>
                      <a:lnTo>
                        <a:pt x="258" y="82"/>
                      </a:lnTo>
                      <a:lnTo>
                        <a:pt x="326" y="84"/>
                      </a:lnTo>
                      <a:lnTo>
                        <a:pt x="386" y="50"/>
                      </a:lnTo>
                      <a:lnTo>
                        <a:pt x="326" y="42"/>
                      </a:lnTo>
                      <a:lnTo>
                        <a:pt x="208" y="44"/>
                      </a:lnTo>
                      <a:lnTo>
                        <a:pt x="150" y="34"/>
                      </a:lnTo>
                      <a:lnTo>
                        <a:pt x="80" y="18"/>
                      </a:lnTo>
                      <a:lnTo>
                        <a:pt x="32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E5E5E"/>
                    </a:gs>
                    <a:gs pos="100000">
                      <a:srgbClr val="7E7E7E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85" name="Freeform 386"/>
                <p:cNvSpPr>
                  <a:spLocks/>
                </p:cNvSpPr>
                <p:nvPr/>
              </p:nvSpPr>
              <p:spPr bwMode="auto">
                <a:xfrm>
                  <a:off x="3010" y="1622"/>
                  <a:ext cx="585" cy="473"/>
                </a:xfrm>
                <a:custGeom>
                  <a:avLst/>
                  <a:gdLst>
                    <a:gd name="T0" fmla="*/ 1024 w 573"/>
                    <a:gd name="T1" fmla="*/ 0 h 435"/>
                    <a:gd name="T2" fmla="*/ 979 w 573"/>
                    <a:gd name="T3" fmla="*/ 663 h 435"/>
                    <a:gd name="T4" fmla="*/ 913 w 573"/>
                    <a:gd name="T5" fmla="*/ 1179 h 435"/>
                    <a:gd name="T6" fmla="*/ 858 w 573"/>
                    <a:gd name="T7" fmla="*/ 1754 h 435"/>
                    <a:gd name="T8" fmla="*/ 708 w 573"/>
                    <a:gd name="T9" fmla="*/ 2564 h 435"/>
                    <a:gd name="T10" fmla="*/ 574 w 573"/>
                    <a:gd name="T11" fmla="*/ 3251 h 435"/>
                    <a:gd name="T12" fmla="*/ 421 w 573"/>
                    <a:gd name="T13" fmla="*/ 3559 h 435"/>
                    <a:gd name="T14" fmla="*/ 342 w 573"/>
                    <a:gd name="T15" fmla="*/ 4035 h 435"/>
                    <a:gd name="T16" fmla="*/ 145 w 573"/>
                    <a:gd name="T17" fmla="*/ 4141 h 435"/>
                    <a:gd name="T18" fmla="*/ 52 w 573"/>
                    <a:gd name="T19" fmla="*/ 4214 h 435"/>
                    <a:gd name="T20" fmla="*/ 0 w 573"/>
                    <a:gd name="T21" fmla="*/ 4280 h 435"/>
                    <a:gd name="T22" fmla="*/ 278 w 573"/>
                    <a:gd name="T23" fmla="*/ 4542 h 435"/>
                    <a:gd name="T24" fmla="*/ 327 w 573"/>
                    <a:gd name="T25" fmla="*/ 4466 h 435"/>
                    <a:gd name="T26" fmla="*/ 418 w 573"/>
                    <a:gd name="T27" fmla="*/ 4214 h 435"/>
                    <a:gd name="T28" fmla="*/ 507 w 573"/>
                    <a:gd name="T29" fmla="*/ 4017 h 435"/>
                    <a:gd name="T30" fmla="*/ 665 w 573"/>
                    <a:gd name="T31" fmla="*/ 3191 h 435"/>
                    <a:gd name="T32" fmla="*/ 751 w 573"/>
                    <a:gd name="T33" fmla="*/ 2655 h 435"/>
                    <a:gd name="T34" fmla="*/ 900 w 573"/>
                    <a:gd name="T35" fmla="*/ 1810 h 435"/>
                    <a:gd name="T36" fmla="*/ 933 w 573"/>
                    <a:gd name="T37" fmla="*/ 1312 h 435"/>
                    <a:gd name="T38" fmla="*/ 1003 w 573"/>
                    <a:gd name="T39" fmla="*/ 721 h 435"/>
                    <a:gd name="T40" fmla="*/ 1024 w 573"/>
                    <a:gd name="T41" fmla="*/ 0 h 43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573" h="435">
                      <a:moveTo>
                        <a:pt x="573" y="0"/>
                      </a:moveTo>
                      <a:lnTo>
                        <a:pt x="549" y="63"/>
                      </a:lnTo>
                      <a:lnTo>
                        <a:pt x="510" y="111"/>
                      </a:lnTo>
                      <a:lnTo>
                        <a:pt x="480" y="168"/>
                      </a:lnTo>
                      <a:lnTo>
                        <a:pt x="396" y="246"/>
                      </a:lnTo>
                      <a:lnTo>
                        <a:pt x="321" y="312"/>
                      </a:lnTo>
                      <a:lnTo>
                        <a:pt x="237" y="342"/>
                      </a:lnTo>
                      <a:lnTo>
                        <a:pt x="192" y="387"/>
                      </a:lnTo>
                      <a:lnTo>
                        <a:pt x="81" y="396"/>
                      </a:lnTo>
                      <a:lnTo>
                        <a:pt x="24" y="405"/>
                      </a:lnTo>
                      <a:lnTo>
                        <a:pt x="0" y="411"/>
                      </a:lnTo>
                      <a:lnTo>
                        <a:pt x="156" y="435"/>
                      </a:lnTo>
                      <a:lnTo>
                        <a:pt x="183" y="429"/>
                      </a:lnTo>
                      <a:lnTo>
                        <a:pt x="234" y="405"/>
                      </a:lnTo>
                      <a:lnTo>
                        <a:pt x="285" y="384"/>
                      </a:lnTo>
                      <a:lnTo>
                        <a:pt x="372" y="306"/>
                      </a:lnTo>
                      <a:lnTo>
                        <a:pt x="420" y="255"/>
                      </a:lnTo>
                      <a:lnTo>
                        <a:pt x="504" y="174"/>
                      </a:lnTo>
                      <a:lnTo>
                        <a:pt x="522" y="126"/>
                      </a:lnTo>
                      <a:lnTo>
                        <a:pt x="561" y="69"/>
                      </a:lnTo>
                      <a:lnTo>
                        <a:pt x="57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C6C6C"/>
                    </a:gs>
                    <a:gs pos="100000">
                      <a:srgbClr val="E5E5E5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86" name="Freeform 387"/>
                <p:cNvSpPr>
                  <a:spLocks/>
                </p:cNvSpPr>
                <p:nvPr/>
              </p:nvSpPr>
              <p:spPr bwMode="auto">
                <a:xfrm>
                  <a:off x="2716" y="1969"/>
                  <a:ext cx="182" cy="92"/>
                </a:xfrm>
                <a:custGeom>
                  <a:avLst/>
                  <a:gdLst>
                    <a:gd name="T0" fmla="*/ 2 w 224"/>
                    <a:gd name="T1" fmla="*/ 0 h 121"/>
                    <a:gd name="T2" fmla="*/ 2 w 224"/>
                    <a:gd name="T3" fmla="*/ 2 h 121"/>
                    <a:gd name="T4" fmla="*/ 2 w 224"/>
                    <a:gd name="T5" fmla="*/ 2 h 121"/>
                    <a:gd name="T6" fmla="*/ 2 w 224"/>
                    <a:gd name="T7" fmla="*/ 2 h 121"/>
                    <a:gd name="T8" fmla="*/ 2 w 224"/>
                    <a:gd name="T9" fmla="*/ 2 h 121"/>
                    <a:gd name="T10" fmla="*/ 2 w 224"/>
                    <a:gd name="T11" fmla="*/ 2 h 121"/>
                    <a:gd name="T12" fmla="*/ 2 w 224"/>
                    <a:gd name="T13" fmla="*/ 2 h 121"/>
                    <a:gd name="T14" fmla="*/ 2 w 224"/>
                    <a:gd name="T15" fmla="*/ 2 h 121"/>
                    <a:gd name="T16" fmla="*/ 2 w 224"/>
                    <a:gd name="T17" fmla="*/ 2 h 121"/>
                    <a:gd name="T18" fmla="*/ 2 w 224"/>
                    <a:gd name="T19" fmla="*/ 2 h 121"/>
                    <a:gd name="T20" fmla="*/ 2 w 224"/>
                    <a:gd name="T21" fmla="*/ 2 h 121"/>
                    <a:gd name="T22" fmla="*/ 2 w 224"/>
                    <a:gd name="T23" fmla="*/ 2 h 121"/>
                    <a:gd name="T24" fmla="*/ 2 w 224"/>
                    <a:gd name="T25" fmla="*/ 2 h 121"/>
                    <a:gd name="T26" fmla="*/ 2 w 224"/>
                    <a:gd name="T27" fmla="*/ 2 h 121"/>
                    <a:gd name="T28" fmla="*/ 0 w 224"/>
                    <a:gd name="T29" fmla="*/ 2 h 121"/>
                    <a:gd name="T30" fmla="*/ 2 w 224"/>
                    <a:gd name="T31" fmla="*/ 2 h 121"/>
                    <a:gd name="T32" fmla="*/ 2 w 224"/>
                    <a:gd name="T33" fmla="*/ 2 h 121"/>
                    <a:gd name="T34" fmla="*/ 2 w 224"/>
                    <a:gd name="T35" fmla="*/ 2 h 121"/>
                    <a:gd name="T36" fmla="*/ 2 w 224"/>
                    <a:gd name="T37" fmla="*/ 0 h 1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24" h="121">
                      <a:moveTo>
                        <a:pt x="81" y="0"/>
                      </a:moveTo>
                      <a:lnTo>
                        <a:pt x="105" y="36"/>
                      </a:lnTo>
                      <a:lnTo>
                        <a:pt x="132" y="39"/>
                      </a:lnTo>
                      <a:lnTo>
                        <a:pt x="165" y="31"/>
                      </a:lnTo>
                      <a:lnTo>
                        <a:pt x="179" y="36"/>
                      </a:lnTo>
                      <a:lnTo>
                        <a:pt x="207" y="61"/>
                      </a:lnTo>
                      <a:lnTo>
                        <a:pt x="224" y="85"/>
                      </a:lnTo>
                      <a:lnTo>
                        <a:pt x="222" y="102"/>
                      </a:lnTo>
                      <a:lnTo>
                        <a:pt x="179" y="108"/>
                      </a:lnTo>
                      <a:lnTo>
                        <a:pt x="138" y="120"/>
                      </a:lnTo>
                      <a:lnTo>
                        <a:pt x="74" y="121"/>
                      </a:lnTo>
                      <a:lnTo>
                        <a:pt x="60" y="112"/>
                      </a:lnTo>
                      <a:lnTo>
                        <a:pt x="35" y="85"/>
                      </a:lnTo>
                      <a:lnTo>
                        <a:pt x="9" y="55"/>
                      </a:lnTo>
                      <a:lnTo>
                        <a:pt x="0" y="46"/>
                      </a:lnTo>
                      <a:lnTo>
                        <a:pt x="11" y="37"/>
                      </a:lnTo>
                      <a:lnTo>
                        <a:pt x="47" y="43"/>
                      </a:lnTo>
                      <a:lnTo>
                        <a:pt x="63" y="18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74747"/>
                    </a:gs>
                    <a:gs pos="100000">
                      <a:srgbClr val="969696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87" name="Freeform 388"/>
                <p:cNvSpPr>
                  <a:spLocks/>
                </p:cNvSpPr>
                <p:nvPr/>
              </p:nvSpPr>
              <p:spPr bwMode="auto">
                <a:xfrm>
                  <a:off x="3226" y="1924"/>
                  <a:ext cx="302" cy="156"/>
                </a:xfrm>
                <a:custGeom>
                  <a:avLst/>
                  <a:gdLst>
                    <a:gd name="T0" fmla="*/ 254 w 302"/>
                    <a:gd name="T1" fmla="*/ 32 h 156"/>
                    <a:gd name="T2" fmla="*/ 168 w 302"/>
                    <a:gd name="T3" fmla="*/ 90 h 156"/>
                    <a:gd name="T4" fmla="*/ 94 w 302"/>
                    <a:gd name="T5" fmla="*/ 126 h 156"/>
                    <a:gd name="T6" fmla="*/ 0 w 302"/>
                    <a:gd name="T7" fmla="*/ 156 h 156"/>
                    <a:gd name="T8" fmla="*/ 70 w 302"/>
                    <a:gd name="T9" fmla="*/ 102 h 156"/>
                    <a:gd name="T10" fmla="*/ 154 w 302"/>
                    <a:gd name="T11" fmla="*/ 44 h 156"/>
                    <a:gd name="T12" fmla="*/ 206 w 302"/>
                    <a:gd name="T13" fmla="*/ 12 h 156"/>
                    <a:gd name="T14" fmla="*/ 302 w 302"/>
                    <a:gd name="T15" fmla="*/ 0 h 156"/>
                    <a:gd name="T16" fmla="*/ 266 w 302"/>
                    <a:gd name="T17" fmla="*/ 24 h 156"/>
                    <a:gd name="T18" fmla="*/ 228 w 302"/>
                    <a:gd name="T19" fmla="*/ 52 h 156"/>
                    <a:gd name="T20" fmla="*/ 184 w 302"/>
                    <a:gd name="T21" fmla="*/ 78 h 15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02" h="156">
                      <a:moveTo>
                        <a:pt x="254" y="32"/>
                      </a:moveTo>
                      <a:lnTo>
                        <a:pt x="168" y="90"/>
                      </a:lnTo>
                      <a:lnTo>
                        <a:pt x="94" y="126"/>
                      </a:lnTo>
                      <a:lnTo>
                        <a:pt x="0" y="156"/>
                      </a:lnTo>
                      <a:lnTo>
                        <a:pt x="70" y="102"/>
                      </a:lnTo>
                      <a:lnTo>
                        <a:pt x="154" y="44"/>
                      </a:lnTo>
                      <a:lnTo>
                        <a:pt x="206" y="12"/>
                      </a:lnTo>
                      <a:lnTo>
                        <a:pt x="302" y="0"/>
                      </a:lnTo>
                      <a:lnTo>
                        <a:pt x="266" y="24"/>
                      </a:lnTo>
                      <a:lnTo>
                        <a:pt x="228" y="52"/>
                      </a:lnTo>
                      <a:lnTo>
                        <a:pt x="184" y="78"/>
                      </a:lnTo>
                    </a:path>
                  </a:pathLst>
                </a:custGeom>
                <a:gradFill rotWithShape="0">
                  <a:gsLst>
                    <a:gs pos="0">
                      <a:srgbClr val="B0B0B0"/>
                    </a:gs>
                    <a:gs pos="100000">
                      <a:srgbClr val="E1E1E1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88" name="Freeform 389"/>
                <p:cNvSpPr>
                  <a:spLocks/>
                </p:cNvSpPr>
                <p:nvPr/>
              </p:nvSpPr>
              <p:spPr bwMode="auto">
                <a:xfrm>
                  <a:off x="3024" y="1886"/>
                  <a:ext cx="404" cy="198"/>
                </a:xfrm>
                <a:custGeom>
                  <a:avLst/>
                  <a:gdLst>
                    <a:gd name="T0" fmla="*/ 172 w 404"/>
                    <a:gd name="T1" fmla="*/ 142 h 198"/>
                    <a:gd name="T2" fmla="*/ 236 w 404"/>
                    <a:gd name="T3" fmla="*/ 108 h 198"/>
                    <a:gd name="T4" fmla="*/ 300 w 404"/>
                    <a:gd name="T5" fmla="*/ 86 h 198"/>
                    <a:gd name="T6" fmla="*/ 340 w 404"/>
                    <a:gd name="T7" fmla="*/ 56 h 198"/>
                    <a:gd name="T8" fmla="*/ 382 w 404"/>
                    <a:gd name="T9" fmla="*/ 18 h 198"/>
                    <a:gd name="T10" fmla="*/ 404 w 404"/>
                    <a:gd name="T11" fmla="*/ 0 h 198"/>
                    <a:gd name="T12" fmla="*/ 380 w 404"/>
                    <a:gd name="T13" fmla="*/ 54 h 198"/>
                    <a:gd name="T14" fmla="*/ 342 w 404"/>
                    <a:gd name="T15" fmla="*/ 82 h 198"/>
                    <a:gd name="T16" fmla="*/ 316 w 404"/>
                    <a:gd name="T17" fmla="*/ 118 h 198"/>
                    <a:gd name="T18" fmla="*/ 272 w 404"/>
                    <a:gd name="T19" fmla="*/ 156 h 198"/>
                    <a:gd name="T20" fmla="*/ 214 w 404"/>
                    <a:gd name="T21" fmla="*/ 184 h 198"/>
                    <a:gd name="T22" fmla="*/ 154 w 404"/>
                    <a:gd name="T23" fmla="*/ 198 h 198"/>
                    <a:gd name="T24" fmla="*/ 90 w 404"/>
                    <a:gd name="T25" fmla="*/ 192 h 198"/>
                    <a:gd name="T26" fmla="*/ 2 w 404"/>
                    <a:gd name="T27" fmla="*/ 190 h 198"/>
                    <a:gd name="T28" fmla="*/ 0 w 404"/>
                    <a:gd name="T29" fmla="*/ 172 h 198"/>
                    <a:gd name="T30" fmla="*/ 68 w 404"/>
                    <a:gd name="T31" fmla="*/ 166 h 198"/>
                    <a:gd name="T32" fmla="*/ 172 w 404"/>
                    <a:gd name="T33" fmla="*/ 142 h 19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404" h="198">
                      <a:moveTo>
                        <a:pt x="172" y="142"/>
                      </a:moveTo>
                      <a:lnTo>
                        <a:pt x="236" y="108"/>
                      </a:lnTo>
                      <a:lnTo>
                        <a:pt x="300" y="86"/>
                      </a:lnTo>
                      <a:lnTo>
                        <a:pt x="340" y="56"/>
                      </a:lnTo>
                      <a:lnTo>
                        <a:pt x="382" y="18"/>
                      </a:lnTo>
                      <a:lnTo>
                        <a:pt x="404" y="0"/>
                      </a:lnTo>
                      <a:lnTo>
                        <a:pt x="380" y="54"/>
                      </a:lnTo>
                      <a:lnTo>
                        <a:pt x="342" y="82"/>
                      </a:lnTo>
                      <a:lnTo>
                        <a:pt x="316" y="118"/>
                      </a:lnTo>
                      <a:lnTo>
                        <a:pt x="272" y="156"/>
                      </a:lnTo>
                      <a:lnTo>
                        <a:pt x="214" y="184"/>
                      </a:lnTo>
                      <a:lnTo>
                        <a:pt x="154" y="198"/>
                      </a:lnTo>
                      <a:lnTo>
                        <a:pt x="90" y="192"/>
                      </a:lnTo>
                      <a:lnTo>
                        <a:pt x="2" y="190"/>
                      </a:lnTo>
                      <a:lnTo>
                        <a:pt x="0" y="172"/>
                      </a:lnTo>
                      <a:lnTo>
                        <a:pt x="68" y="166"/>
                      </a:lnTo>
                      <a:lnTo>
                        <a:pt x="172" y="14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18181"/>
                    </a:gs>
                    <a:gs pos="100000">
                      <a:srgbClr val="CECECE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89" name="Freeform 390"/>
                <p:cNvSpPr>
                  <a:spLocks/>
                </p:cNvSpPr>
                <p:nvPr/>
              </p:nvSpPr>
              <p:spPr bwMode="auto">
                <a:xfrm>
                  <a:off x="2876" y="1948"/>
                  <a:ext cx="388" cy="122"/>
                </a:xfrm>
                <a:custGeom>
                  <a:avLst/>
                  <a:gdLst>
                    <a:gd name="T0" fmla="*/ 388 w 388"/>
                    <a:gd name="T1" fmla="*/ 0 h 122"/>
                    <a:gd name="T2" fmla="*/ 372 w 388"/>
                    <a:gd name="T3" fmla="*/ 52 h 122"/>
                    <a:gd name="T4" fmla="*/ 312 w 388"/>
                    <a:gd name="T5" fmla="*/ 90 h 122"/>
                    <a:gd name="T6" fmla="*/ 228 w 388"/>
                    <a:gd name="T7" fmla="*/ 112 h 122"/>
                    <a:gd name="T8" fmla="*/ 164 w 388"/>
                    <a:gd name="T9" fmla="*/ 120 h 122"/>
                    <a:gd name="T10" fmla="*/ 90 w 388"/>
                    <a:gd name="T11" fmla="*/ 122 h 122"/>
                    <a:gd name="T12" fmla="*/ 24 w 388"/>
                    <a:gd name="T13" fmla="*/ 98 h 122"/>
                    <a:gd name="T14" fmla="*/ 0 w 388"/>
                    <a:gd name="T15" fmla="*/ 70 h 122"/>
                    <a:gd name="T16" fmla="*/ 58 w 388"/>
                    <a:gd name="T17" fmla="*/ 62 h 122"/>
                    <a:gd name="T18" fmla="*/ 86 w 388"/>
                    <a:gd name="T19" fmla="*/ 30 h 122"/>
                    <a:gd name="T20" fmla="*/ 104 w 388"/>
                    <a:gd name="T21" fmla="*/ 70 h 122"/>
                    <a:gd name="T22" fmla="*/ 130 w 388"/>
                    <a:gd name="T23" fmla="*/ 76 h 122"/>
                    <a:gd name="T24" fmla="*/ 184 w 388"/>
                    <a:gd name="T25" fmla="*/ 70 h 122"/>
                    <a:gd name="T26" fmla="*/ 192 w 388"/>
                    <a:gd name="T27" fmla="*/ 60 h 122"/>
                    <a:gd name="T28" fmla="*/ 226 w 388"/>
                    <a:gd name="T29" fmla="*/ 62 h 122"/>
                    <a:gd name="T30" fmla="*/ 294 w 388"/>
                    <a:gd name="T31" fmla="*/ 54 h 122"/>
                    <a:gd name="T32" fmla="*/ 324 w 388"/>
                    <a:gd name="T33" fmla="*/ 44 h 122"/>
                    <a:gd name="T34" fmla="*/ 388 w 388"/>
                    <a:gd name="T35" fmla="*/ 0 h 12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388" h="122">
                      <a:moveTo>
                        <a:pt x="388" y="0"/>
                      </a:moveTo>
                      <a:lnTo>
                        <a:pt x="372" y="52"/>
                      </a:lnTo>
                      <a:lnTo>
                        <a:pt x="312" y="90"/>
                      </a:lnTo>
                      <a:lnTo>
                        <a:pt x="228" y="112"/>
                      </a:lnTo>
                      <a:lnTo>
                        <a:pt x="164" y="120"/>
                      </a:lnTo>
                      <a:lnTo>
                        <a:pt x="90" y="122"/>
                      </a:lnTo>
                      <a:lnTo>
                        <a:pt x="24" y="98"/>
                      </a:lnTo>
                      <a:lnTo>
                        <a:pt x="0" y="70"/>
                      </a:lnTo>
                      <a:lnTo>
                        <a:pt x="58" y="62"/>
                      </a:lnTo>
                      <a:lnTo>
                        <a:pt x="86" y="30"/>
                      </a:lnTo>
                      <a:lnTo>
                        <a:pt x="104" y="70"/>
                      </a:lnTo>
                      <a:lnTo>
                        <a:pt x="130" y="76"/>
                      </a:lnTo>
                      <a:lnTo>
                        <a:pt x="184" y="70"/>
                      </a:lnTo>
                      <a:lnTo>
                        <a:pt x="192" y="60"/>
                      </a:lnTo>
                      <a:lnTo>
                        <a:pt x="226" y="62"/>
                      </a:lnTo>
                      <a:lnTo>
                        <a:pt x="294" y="54"/>
                      </a:lnTo>
                      <a:lnTo>
                        <a:pt x="324" y="44"/>
                      </a:lnTo>
                      <a:lnTo>
                        <a:pt x="388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37373"/>
                    </a:gs>
                    <a:gs pos="100000">
                      <a:srgbClr val="B8B8B8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90" name="Freeform 391"/>
                <p:cNvSpPr>
                  <a:spLocks/>
                </p:cNvSpPr>
                <p:nvPr/>
              </p:nvSpPr>
              <p:spPr bwMode="auto">
                <a:xfrm>
                  <a:off x="2788" y="1882"/>
                  <a:ext cx="66" cy="108"/>
                </a:xfrm>
                <a:custGeom>
                  <a:avLst/>
                  <a:gdLst>
                    <a:gd name="T0" fmla="*/ 80 w 64"/>
                    <a:gd name="T1" fmla="*/ 0 h 118"/>
                    <a:gd name="T2" fmla="*/ 92 w 64"/>
                    <a:gd name="T3" fmla="*/ 5 h 118"/>
                    <a:gd name="T4" fmla="*/ 86 w 64"/>
                    <a:gd name="T5" fmla="*/ 5 h 118"/>
                    <a:gd name="T6" fmla="*/ 64 w 64"/>
                    <a:gd name="T7" fmla="*/ 5 h 118"/>
                    <a:gd name="T8" fmla="*/ 72 w 64"/>
                    <a:gd name="T9" fmla="*/ 7 h 118"/>
                    <a:gd name="T10" fmla="*/ 150 w 64"/>
                    <a:gd name="T11" fmla="*/ 10 h 118"/>
                    <a:gd name="T12" fmla="*/ 104 w 64"/>
                    <a:gd name="T13" fmla="*/ 11 h 118"/>
                    <a:gd name="T14" fmla="*/ 6 w 64"/>
                    <a:gd name="T15" fmla="*/ 7 h 118"/>
                    <a:gd name="T16" fmla="*/ 0 w 64"/>
                    <a:gd name="T17" fmla="*/ 5 h 118"/>
                    <a:gd name="T18" fmla="*/ 44 w 64"/>
                    <a:gd name="T19" fmla="*/ 0 h 118"/>
                    <a:gd name="T20" fmla="*/ 80 w 64"/>
                    <a:gd name="T21" fmla="*/ 0 h 11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64" h="118">
                      <a:moveTo>
                        <a:pt x="36" y="0"/>
                      </a:moveTo>
                      <a:lnTo>
                        <a:pt x="40" y="32"/>
                      </a:lnTo>
                      <a:lnTo>
                        <a:pt x="38" y="56"/>
                      </a:lnTo>
                      <a:lnTo>
                        <a:pt x="28" y="66"/>
                      </a:lnTo>
                      <a:lnTo>
                        <a:pt x="32" y="84"/>
                      </a:lnTo>
                      <a:lnTo>
                        <a:pt x="64" y="108"/>
                      </a:lnTo>
                      <a:lnTo>
                        <a:pt x="44" y="118"/>
                      </a:lnTo>
                      <a:lnTo>
                        <a:pt x="6" y="86"/>
                      </a:lnTo>
                      <a:lnTo>
                        <a:pt x="0" y="32"/>
                      </a:lnTo>
                      <a:lnTo>
                        <a:pt x="1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D9D9D"/>
                    </a:gs>
                    <a:gs pos="100000">
                      <a:srgbClr val="AEAEAE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91" name="Freeform 392"/>
                <p:cNvSpPr>
                  <a:spLocks/>
                </p:cNvSpPr>
                <p:nvPr/>
              </p:nvSpPr>
              <p:spPr bwMode="auto">
                <a:xfrm>
                  <a:off x="3246" y="1921"/>
                  <a:ext cx="102" cy="77"/>
                </a:xfrm>
                <a:custGeom>
                  <a:avLst/>
                  <a:gdLst>
                    <a:gd name="T0" fmla="*/ 15 w 102"/>
                    <a:gd name="T1" fmla="*/ 27 h 77"/>
                    <a:gd name="T2" fmla="*/ 53 w 102"/>
                    <a:gd name="T3" fmla="*/ 8 h 77"/>
                    <a:gd name="T4" fmla="*/ 90 w 102"/>
                    <a:gd name="T5" fmla="*/ 0 h 77"/>
                    <a:gd name="T6" fmla="*/ 102 w 102"/>
                    <a:gd name="T7" fmla="*/ 11 h 77"/>
                    <a:gd name="T8" fmla="*/ 93 w 102"/>
                    <a:gd name="T9" fmla="*/ 33 h 77"/>
                    <a:gd name="T10" fmla="*/ 71 w 102"/>
                    <a:gd name="T11" fmla="*/ 50 h 77"/>
                    <a:gd name="T12" fmla="*/ 0 w 102"/>
                    <a:gd name="T13" fmla="*/ 77 h 77"/>
                    <a:gd name="T14" fmla="*/ 15 w 102"/>
                    <a:gd name="T15" fmla="*/ 27 h 7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02" h="77">
                      <a:moveTo>
                        <a:pt x="15" y="27"/>
                      </a:moveTo>
                      <a:lnTo>
                        <a:pt x="53" y="8"/>
                      </a:lnTo>
                      <a:lnTo>
                        <a:pt x="90" y="0"/>
                      </a:lnTo>
                      <a:lnTo>
                        <a:pt x="102" y="11"/>
                      </a:lnTo>
                      <a:lnTo>
                        <a:pt x="93" y="33"/>
                      </a:lnTo>
                      <a:lnTo>
                        <a:pt x="71" y="50"/>
                      </a:lnTo>
                      <a:lnTo>
                        <a:pt x="0" y="77"/>
                      </a:lnTo>
                      <a:lnTo>
                        <a:pt x="15" y="27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ADADA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92" name="Line 393"/>
                <p:cNvSpPr>
                  <a:spLocks noChangeShapeType="1"/>
                </p:cNvSpPr>
                <p:nvPr/>
              </p:nvSpPr>
              <p:spPr bwMode="auto">
                <a:xfrm>
                  <a:off x="2619" y="1873"/>
                  <a:ext cx="60" cy="89"/>
                </a:xfrm>
                <a:prstGeom prst="line">
                  <a:avLst/>
                </a:prstGeom>
                <a:noFill/>
                <a:ln w="38100">
                  <a:solidFill>
                    <a:srgbClr val="65656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93" name="Line 394"/>
                <p:cNvSpPr>
                  <a:spLocks noChangeShapeType="1"/>
                </p:cNvSpPr>
                <p:nvPr/>
              </p:nvSpPr>
              <p:spPr bwMode="auto">
                <a:xfrm>
                  <a:off x="2669" y="1953"/>
                  <a:ext cx="62" cy="61"/>
                </a:xfrm>
                <a:prstGeom prst="line">
                  <a:avLst/>
                </a:prstGeom>
                <a:noFill/>
                <a:ln w="38100">
                  <a:solidFill>
                    <a:srgbClr val="65656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94" name="Line 395"/>
                <p:cNvSpPr>
                  <a:spLocks noChangeShapeType="1"/>
                </p:cNvSpPr>
                <p:nvPr/>
              </p:nvSpPr>
              <p:spPr bwMode="auto">
                <a:xfrm>
                  <a:off x="2793" y="1705"/>
                  <a:ext cx="33" cy="12"/>
                </a:xfrm>
                <a:prstGeom prst="line">
                  <a:avLst/>
                </a:prstGeom>
                <a:noFill/>
                <a:ln w="28575">
                  <a:solidFill>
                    <a:srgbClr val="65656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652" name="Freeform 396">
                  <a:extLst>
                    <a:ext uri="{FF2B5EF4-FFF2-40B4-BE49-F238E27FC236}"/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2" y="1720"/>
                  <a:ext cx="75" cy="111"/>
                </a:xfrm>
                <a:custGeom>
                  <a:avLst/>
                  <a:gdLst>
                    <a:gd name="T0" fmla="*/ 60 w 75"/>
                    <a:gd name="T1" fmla="*/ 0 h 111"/>
                    <a:gd name="T2" fmla="*/ 0 w 75"/>
                    <a:gd name="T3" fmla="*/ 84 h 111"/>
                    <a:gd name="T4" fmla="*/ 66 w 75"/>
                    <a:gd name="T5" fmla="*/ 111 h 111"/>
                    <a:gd name="T6" fmla="*/ 75 w 75"/>
                    <a:gd name="T7" fmla="*/ 24 h 111"/>
                    <a:gd name="T8" fmla="*/ 60 w 75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11">
                      <a:moveTo>
                        <a:pt x="60" y="0"/>
                      </a:moveTo>
                      <a:lnTo>
                        <a:pt x="0" y="84"/>
                      </a:lnTo>
                      <a:lnTo>
                        <a:pt x="66" y="111"/>
                      </a:lnTo>
                      <a:lnTo>
                        <a:pt x="75" y="24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shade val="86275"/>
                        <a:invGamma/>
                      </a:scheme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39096" name="Line 397"/>
                <p:cNvSpPr>
                  <a:spLocks noChangeShapeType="1"/>
                </p:cNvSpPr>
                <p:nvPr/>
              </p:nvSpPr>
              <p:spPr bwMode="auto">
                <a:xfrm>
                  <a:off x="2796" y="1705"/>
                  <a:ext cx="48" cy="60"/>
                </a:xfrm>
                <a:prstGeom prst="line">
                  <a:avLst/>
                </a:prstGeom>
                <a:noFill/>
                <a:ln w="57150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97" name="Line 398"/>
                <p:cNvSpPr>
                  <a:spLocks noChangeShapeType="1"/>
                </p:cNvSpPr>
                <p:nvPr/>
              </p:nvSpPr>
              <p:spPr bwMode="auto">
                <a:xfrm>
                  <a:off x="2766" y="1669"/>
                  <a:ext cx="33" cy="6"/>
                </a:xfrm>
                <a:prstGeom prst="line">
                  <a:avLst/>
                </a:prstGeom>
                <a:noFill/>
                <a:ln w="57150">
                  <a:solidFill>
                    <a:srgbClr val="4D4D4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98" name="Line 399"/>
                <p:cNvSpPr>
                  <a:spLocks noChangeShapeType="1"/>
                </p:cNvSpPr>
                <p:nvPr/>
              </p:nvSpPr>
              <p:spPr bwMode="auto">
                <a:xfrm>
                  <a:off x="2724" y="1681"/>
                  <a:ext cx="33" cy="18"/>
                </a:xfrm>
                <a:prstGeom prst="line">
                  <a:avLst/>
                </a:prstGeom>
                <a:noFill/>
                <a:ln w="38100">
                  <a:solidFill>
                    <a:srgbClr val="777777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99" name="Freeform 400"/>
                <p:cNvSpPr>
                  <a:spLocks/>
                </p:cNvSpPr>
                <p:nvPr/>
              </p:nvSpPr>
              <p:spPr bwMode="auto">
                <a:xfrm>
                  <a:off x="2643" y="1033"/>
                  <a:ext cx="189" cy="38"/>
                </a:xfrm>
                <a:custGeom>
                  <a:avLst/>
                  <a:gdLst>
                    <a:gd name="T0" fmla="*/ 189 w 189"/>
                    <a:gd name="T1" fmla="*/ 15 h 38"/>
                    <a:gd name="T2" fmla="*/ 141 w 189"/>
                    <a:gd name="T3" fmla="*/ 2 h 38"/>
                    <a:gd name="T4" fmla="*/ 120 w 189"/>
                    <a:gd name="T5" fmla="*/ 0 h 38"/>
                    <a:gd name="T6" fmla="*/ 84 w 189"/>
                    <a:gd name="T7" fmla="*/ 12 h 38"/>
                    <a:gd name="T8" fmla="*/ 38 w 189"/>
                    <a:gd name="T9" fmla="*/ 11 h 38"/>
                    <a:gd name="T10" fmla="*/ 0 w 189"/>
                    <a:gd name="T11" fmla="*/ 21 h 38"/>
                    <a:gd name="T12" fmla="*/ 53 w 189"/>
                    <a:gd name="T13" fmla="*/ 29 h 38"/>
                    <a:gd name="T14" fmla="*/ 117 w 189"/>
                    <a:gd name="T15" fmla="*/ 30 h 38"/>
                    <a:gd name="T16" fmla="*/ 144 w 189"/>
                    <a:gd name="T17" fmla="*/ 23 h 38"/>
                    <a:gd name="T18" fmla="*/ 179 w 189"/>
                    <a:gd name="T19" fmla="*/ 38 h 38"/>
                    <a:gd name="T20" fmla="*/ 189 w 189"/>
                    <a:gd name="T21" fmla="*/ 15 h 3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89" h="38">
                      <a:moveTo>
                        <a:pt x="189" y="15"/>
                      </a:moveTo>
                      <a:lnTo>
                        <a:pt x="141" y="2"/>
                      </a:lnTo>
                      <a:lnTo>
                        <a:pt x="120" y="0"/>
                      </a:lnTo>
                      <a:lnTo>
                        <a:pt x="84" y="12"/>
                      </a:lnTo>
                      <a:lnTo>
                        <a:pt x="38" y="11"/>
                      </a:lnTo>
                      <a:lnTo>
                        <a:pt x="0" y="21"/>
                      </a:lnTo>
                      <a:lnTo>
                        <a:pt x="53" y="29"/>
                      </a:lnTo>
                      <a:lnTo>
                        <a:pt x="117" y="30"/>
                      </a:lnTo>
                      <a:lnTo>
                        <a:pt x="144" y="23"/>
                      </a:lnTo>
                      <a:lnTo>
                        <a:pt x="179" y="38"/>
                      </a:lnTo>
                      <a:lnTo>
                        <a:pt x="189" y="1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69696"/>
                    </a:gs>
                    <a:gs pos="100000">
                      <a:srgbClr val="707070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00" name="Freeform 401"/>
                <p:cNvSpPr>
                  <a:spLocks/>
                </p:cNvSpPr>
                <p:nvPr/>
              </p:nvSpPr>
              <p:spPr bwMode="auto">
                <a:xfrm>
                  <a:off x="2859" y="1080"/>
                  <a:ext cx="38" cy="96"/>
                </a:xfrm>
                <a:custGeom>
                  <a:avLst/>
                  <a:gdLst>
                    <a:gd name="T0" fmla="*/ 24 w 38"/>
                    <a:gd name="T1" fmla="*/ 0 h 96"/>
                    <a:gd name="T2" fmla="*/ 33 w 38"/>
                    <a:gd name="T3" fmla="*/ 9 h 96"/>
                    <a:gd name="T4" fmla="*/ 38 w 38"/>
                    <a:gd name="T5" fmla="*/ 37 h 96"/>
                    <a:gd name="T6" fmla="*/ 33 w 38"/>
                    <a:gd name="T7" fmla="*/ 84 h 96"/>
                    <a:gd name="T8" fmla="*/ 23 w 38"/>
                    <a:gd name="T9" fmla="*/ 96 h 96"/>
                    <a:gd name="T10" fmla="*/ 15 w 38"/>
                    <a:gd name="T11" fmla="*/ 54 h 96"/>
                    <a:gd name="T12" fmla="*/ 0 w 38"/>
                    <a:gd name="T13" fmla="*/ 27 h 96"/>
                    <a:gd name="T14" fmla="*/ 15 w 38"/>
                    <a:gd name="T15" fmla="*/ 7 h 96"/>
                    <a:gd name="T16" fmla="*/ 24 w 38"/>
                    <a:gd name="T17" fmla="*/ 0 h 9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8" h="96">
                      <a:moveTo>
                        <a:pt x="24" y="0"/>
                      </a:moveTo>
                      <a:lnTo>
                        <a:pt x="33" y="9"/>
                      </a:lnTo>
                      <a:lnTo>
                        <a:pt x="38" y="37"/>
                      </a:lnTo>
                      <a:lnTo>
                        <a:pt x="33" y="84"/>
                      </a:lnTo>
                      <a:lnTo>
                        <a:pt x="23" y="96"/>
                      </a:lnTo>
                      <a:lnTo>
                        <a:pt x="15" y="54"/>
                      </a:lnTo>
                      <a:lnTo>
                        <a:pt x="0" y="27"/>
                      </a:lnTo>
                      <a:lnTo>
                        <a:pt x="15" y="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24242"/>
                    </a:gs>
                    <a:gs pos="100000">
                      <a:srgbClr val="9A9A9A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01" name="Freeform 402"/>
                <p:cNvSpPr>
                  <a:spLocks/>
                </p:cNvSpPr>
                <p:nvPr/>
              </p:nvSpPr>
              <p:spPr bwMode="auto">
                <a:xfrm>
                  <a:off x="2803" y="1050"/>
                  <a:ext cx="90" cy="52"/>
                </a:xfrm>
                <a:custGeom>
                  <a:avLst/>
                  <a:gdLst>
                    <a:gd name="T0" fmla="*/ 0 w 90"/>
                    <a:gd name="T1" fmla="*/ 4 h 52"/>
                    <a:gd name="T2" fmla="*/ 38 w 90"/>
                    <a:gd name="T3" fmla="*/ 0 h 52"/>
                    <a:gd name="T4" fmla="*/ 57 w 90"/>
                    <a:gd name="T5" fmla="*/ 3 h 52"/>
                    <a:gd name="T6" fmla="*/ 78 w 90"/>
                    <a:gd name="T7" fmla="*/ 19 h 52"/>
                    <a:gd name="T8" fmla="*/ 90 w 90"/>
                    <a:gd name="T9" fmla="*/ 36 h 52"/>
                    <a:gd name="T10" fmla="*/ 78 w 90"/>
                    <a:gd name="T11" fmla="*/ 52 h 52"/>
                    <a:gd name="T12" fmla="*/ 45 w 90"/>
                    <a:gd name="T13" fmla="*/ 34 h 52"/>
                    <a:gd name="T14" fmla="*/ 11 w 90"/>
                    <a:gd name="T15" fmla="*/ 16 h 52"/>
                    <a:gd name="T16" fmla="*/ 0 w 90"/>
                    <a:gd name="T17" fmla="*/ 4 h 5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0" h="52">
                      <a:moveTo>
                        <a:pt x="0" y="4"/>
                      </a:moveTo>
                      <a:lnTo>
                        <a:pt x="38" y="0"/>
                      </a:lnTo>
                      <a:lnTo>
                        <a:pt x="57" y="3"/>
                      </a:lnTo>
                      <a:lnTo>
                        <a:pt x="78" y="19"/>
                      </a:lnTo>
                      <a:lnTo>
                        <a:pt x="90" y="36"/>
                      </a:lnTo>
                      <a:lnTo>
                        <a:pt x="78" y="52"/>
                      </a:lnTo>
                      <a:lnTo>
                        <a:pt x="45" y="34"/>
                      </a:lnTo>
                      <a:lnTo>
                        <a:pt x="11" y="16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0000"/>
                    </a:gs>
                    <a:gs pos="100000">
                      <a:srgbClr val="A7A7A7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02" name="Freeform 403"/>
                <p:cNvSpPr>
                  <a:spLocks/>
                </p:cNvSpPr>
                <p:nvPr/>
              </p:nvSpPr>
              <p:spPr bwMode="auto">
                <a:xfrm>
                  <a:off x="3360" y="1825"/>
                  <a:ext cx="255" cy="207"/>
                </a:xfrm>
                <a:custGeom>
                  <a:avLst/>
                  <a:gdLst>
                    <a:gd name="T0" fmla="*/ 255 w 255"/>
                    <a:gd name="T1" fmla="*/ 0 h 207"/>
                    <a:gd name="T2" fmla="*/ 204 w 255"/>
                    <a:gd name="T3" fmla="*/ 69 h 207"/>
                    <a:gd name="T4" fmla="*/ 123 w 255"/>
                    <a:gd name="T5" fmla="*/ 135 h 207"/>
                    <a:gd name="T6" fmla="*/ 27 w 255"/>
                    <a:gd name="T7" fmla="*/ 192 h 207"/>
                    <a:gd name="T8" fmla="*/ 0 w 255"/>
                    <a:gd name="T9" fmla="*/ 207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5" h="207">
                      <a:moveTo>
                        <a:pt x="255" y="0"/>
                      </a:moveTo>
                      <a:lnTo>
                        <a:pt x="204" y="69"/>
                      </a:lnTo>
                      <a:lnTo>
                        <a:pt x="123" y="135"/>
                      </a:lnTo>
                      <a:lnTo>
                        <a:pt x="27" y="192"/>
                      </a:lnTo>
                      <a:lnTo>
                        <a:pt x="0" y="207"/>
                      </a:lnTo>
                    </a:path>
                  </a:pathLst>
                </a:custGeom>
                <a:noFill/>
                <a:ln w="38100" cmpd="sng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03" name="Freeform 404"/>
                <p:cNvSpPr>
                  <a:spLocks/>
                </p:cNvSpPr>
                <p:nvPr/>
              </p:nvSpPr>
              <p:spPr bwMode="auto">
                <a:xfrm rot="-315132">
                  <a:off x="2852" y="2216"/>
                  <a:ext cx="104" cy="213"/>
                </a:xfrm>
                <a:custGeom>
                  <a:avLst/>
                  <a:gdLst>
                    <a:gd name="T0" fmla="*/ 0 w 123"/>
                    <a:gd name="T1" fmla="*/ 6 h 213"/>
                    <a:gd name="T2" fmla="*/ 3 w 123"/>
                    <a:gd name="T3" fmla="*/ 0 h 213"/>
                    <a:gd name="T4" fmla="*/ 3 w 123"/>
                    <a:gd name="T5" fmla="*/ 30 h 213"/>
                    <a:gd name="T6" fmla="*/ 3 w 123"/>
                    <a:gd name="T7" fmla="*/ 105 h 213"/>
                    <a:gd name="T8" fmla="*/ 3 w 123"/>
                    <a:gd name="T9" fmla="*/ 213 h 213"/>
                    <a:gd name="T10" fmla="*/ 3 w 123"/>
                    <a:gd name="T11" fmla="*/ 198 h 213"/>
                    <a:gd name="T12" fmla="*/ 0 w 123"/>
                    <a:gd name="T13" fmla="*/ 6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3" h="213">
                      <a:moveTo>
                        <a:pt x="0" y="6"/>
                      </a:moveTo>
                      <a:lnTo>
                        <a:pt x="27" y="0"/>
                      </a:lnTo>
                      <a:lnTo>
                        <a:pt x="54" y="30"/>
                      </a:lnTo>
                      <a:lnTo>
                        <a:pt x="63" y="105"/>
                      </a:lnTo>
                      <a:lnTo>
                        <a:pt x="123" y="213"/>
                      </a:lnTo>
                      <a:lnTo>
                        <a:pt x="54" y="19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C6C6C"/>
                    </a:gs>
                    <a:gs pos="100000">
                      <a:srgbClr val="B8B8B8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04" name="Freeform 405"/>
                <p:cNvSpPr>
                  <a:spLocks/>
                </p:cNvSpPr>
                <p:nvPr/>
              </p:nvSpPr>
              <p:spPr bwMode="auto">
                <a:xfrm>
                  <a:off x="2745" y="2227"/>
                  <a:ext cx="96" cy="195"/>
                </a:xfrm>
                <a:custGeom>
                  <a:avLst/>
                  <a:gdLst>
                    <a:gd name="T0" fmla="*/ 532 w 90"/>
                    <a:gd name="T1" fmla="*/ 0 h 195"/>
                    <a:gd name="T2" fmla="*/ 370 w 90"/>
                    <a:gd name="T3" fmla="*/ 0 h 195"/>
                    <a:gd name="T4" fmla="*/ 150 w 90"/>
                    <a:gd name="T5" fmla="*/ 159 h 195"/>
                    <a:gd name="T6" fmla="*/ 0 w 90"/>
                    <a:gd name="T7" fmla="*/ 195 h 195"/>
                    <a:gd name="T8" fmla="*/ 439 w 90"/>
                    <a:gd name="T9" fmla="*/ 186 h 195"/>
                    <a:gd name="T10" fmla="*/ 546 w 90"/>
                    <a:gd name="T11" fmla="*/ 36 h 195"/>
                    <a:gd name="T12" fmla="*/ 532 w 9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" h="195">
                      <a:moveTo>
                        <a:pt x="87" y="0"/>
                      </a:moveTo>
                      <a:lnTo>
                        <a:pt x="60" y="0"/>
                      </a:lnTo>
                      <a:lnTo>
                        <a:pt x="24" y="159"/>
                      </a:lnTo>
                      <a:lnTo>
                        <a:pt x="0" y="195"/>
                      </a:lnTo>
                      <a:lnTo>
                        <a:pt x="72" y="186"/>
                      </a:lnTo>
                      <a:lnTo>
                        <a:pt x="90" y="36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17171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05" name="Line 406"/>
                <p:cNvSpPr>
                  <a:spLocks noChangeShapeType="1"/>
                </p:cNvSpPr>
                <p:nvPr/>
              </p:nvSpPr>
              <p:spPr bwMode="auto">
                <a:xfrm>
                  <a:off x="2786" y="2156"/>
                  <a:ext cx="38" cy="65"/>
                </a:xfrm>
                <a:prstGeom prst="line">
                  <a:avLst/>
                </a:prstGeom>
                <a:noFill/>
                <a:ln w="38100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06" name="Line 407"/>
                <p:cNvSpPr>
                  <a:spLocks noChangeShapeType="1"/>
                </p:cNvSpPr>
                <p:nvPr/>
              </p:nvSpPr>
              <p:spPr bwMode="auto">
                <a:xfrm flipH="1">
                  <a:off x="2753" y="2223"/>
                  <a:ext cx="48" cy="185"/>
                </a:xfrm>
                <a:prstGeom prst="line">
                  <a:avLst/>
                </a:prstGeom>
                <a:noFill/>
                <a:ln w="38100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07" name="Freeform 408"/>
                <p:cNvSpPr>
                  <a:spLocks/>
                </p:cNvSpPr>
                <p:nvPr/>
              </p:nvSpPr>
              <p:spPr bwMode="auto">
                <a:xfrm>
                  <a:off x="2850" y="2022"/>
                  <a:ext cx="524" cy="188"/>
                </a:xfrm>
                <a:custGeom>
                  <a:avLst/>
                  <a:gdLst>
                    <a:gd name="T0" fmla="*/ 524 w 524"/>
                    <a:gd name="T1" fmla="*/ 0 h 188"/>
                    <a:gd name="T2" fmla="*/ 476 w 524"/>
                    <a:gd name="T3" fmla="*/ 26 h 188"/>
                    <a:gd name="T4" fmla="*/ 364 w 524"/>
                    <a:gd name="T5" fmla="*/ 74 h 188"/>
                    <a:gd name="T6" fmla="*/ 236 w 524"/>
                    <a:gd name="T7" fmla="*/ 126 h 188"/>
                    <a:gd name="T8" fmla="*/ 152 w 524"/>
                    <a:gd name="T9" fmla="*/ 152 h 188"/>
                    <a:gd name="T10" fmla="*/ 0 w 524"/>
                    <a:gd name="T11" fmla="*/ 188 h 1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24" h="188">
                      <a:moveTo>
                        <a:pt x="524" y="0"/>
                      </a:moveTo>
                      <a:lnTo>
                        <a:pt x="476" y="26"/>
                      </a:lnTo>
                      <a:lnTo>
                        <a:pt x="364" y="74"/>
                      </a:lnTo>
                      <a:lnTo>
                        <a:pt x="236" y="126"/>
                      </a:lnTo>
                      <a:lnTo>
                        <a:pt x="152" y="152"/>
                      </a:lnTo>
                      <a:lnTo>
                        <a:pt x="0" y="188"/>
                      </a:lnTo>
                    </a:path>
                  </a:pathLst>
                </a:custGeom>
                <a:noFill/>
                <a:ln w="38100" cmpd="sng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08" name="Freeform 409"/>
                <p:cNvSpPr>
                  <a:spLocks/>
                </p:cNvSpPr>
                <p:nvPr/>
              </p:nvSpPr>
              <p:spPr bwMode="auto">
                <a:xfrm>
                  <a:off x="2919" y="2241"/>
                  <a:ext cx="174" cy="206"/>
                </a:xfrm>
                <a:custGeom>
                  <a:avLst/>
                  <a:gdLst>
                    <a:gd name="T0" fmla="*/ 0 w 174"/>
                    <a:gd name="T1" fmla="*/ 0 h 206"/>
                    <a:gd name="T2" fmla="*/ 71 w 174"/>
                    <a:gd name="T3" fmla="*/ 64 h 206"/>
                    <a:gd name="T4" fmla="*/ 166 w 174"/>
                    <a:gd name="T5" fmla="*/ 127 h 206"/>
                    <a:gd name="T6" fmla="*/ 174 w 174"/>
                    <a:gd name="T7" fmla="*/ 206 h 206"/>
                    <a:gd name="T8" fmla="*/ 32 w 174"/>
                    <a:gd name="T9" fmla="*/ 127 h 206"/>
                    <a:gd name="T10" fmla="*/ 0 w 174"/>
                    <a:gd name="T11" fmla="*/ 0 h 20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74" h="206">
                      <a:moveTo>
                        <a:pt x="0" y="0"/>
                      </a:moveTo>
                      <a:lnTo>
                        <a:pt x="71" y="64"/>
                      </a:lnTo>
                      <a:lnTo>
                        <a:pt x="166" y="127"/>
                      </a:lnTo>
                      <a:lnTo>
                        <a:pt x="174" y="206"/>
                      </a:lnTo>
                      <a:lnTo>
                        <a:pt x="32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09" name="Freeform 410"/>
                <p:cNvSpPr>
                  <a:spLocks/>
                </p:cNvSpPr>
                <p:nvPr/>
              </p:nvSpPr>
              <p:spPr bwMode="auto">
                <a:xfrm>
                  <a:off x="2723" y="2011"/>
                  <a:ext cx="76" cy="132"/>
                </a:xfrm>
                <a:custGeom>
                  <a:avLst/>
                  <a:gdLst>
                    <a:gd name="T0" fmla="*/ 0 w 76"/>
                    <a:gd name="T1" fmla="*/ 0 h 132"/>
                    <a:gd name="T2" fmla="*/ 4 w 76"/>
                    <a:gd name="T3" fmla="*/ 72 h 132"/>
                    <a:gd name="T4" fmla="*/ 40 w 76"/>
                    <a:gd name="T5" fmla="*/ 111 h 132"/>
                    <a:gd name="T6" fmla="*/ 76 w 76"/>
                    <a:gd name="T7" fmla="*/ 132 h 132"/>
                    <a:gd name="T8" fmla="*/ 37 w 76"/>
                    <a:gd name="T9" fmla="*/ 33 h 132"/>
                    <a:gd name="T10" fmla="*/ 0 w 76"/>
                    <a:gd name="T11" fmla="*/ 0 h 13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76" h="132">
                      <a:moveTo>
                        <a:pt x="0" y="0"/>
                      </a:moveTo>
                      <a:lnTo>
                        <a:pt x="4" y="72"/>
                      </a:lnTo>
                      <a:lnTo>
                        <a:pt x="40" y="111"/>
                      </a:lnTo>
                      <a:lnTo>
                        <a:pt x="76" y="132"/>
                      </a:lnTo>
                      <a:lnTo>
                        <a:pt x="37" y="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575757"/>
                    </a:gs>
                    <a:gs pos="100000">
                      <a:srgbClr val="60606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10" name="Line 411"/>
                <p:cNvSpPr>
                  <a:spLocks noChangeShapeType="1"/>
                </p:cNvSpPr>
                <p:nvPr/>
              </p:nvSpPr>
              <p:spPr bwMode="auto">
                <a:xfrm>
                  <a:off x="3656" y="1815"/>
                  <a:ext cx="67" cy="130"/>
                </a:xfrm>
                <a:prstGeom prst="line">
                  <a:avLst/>
                </a:prstGeom>
                <a:noFill/>
                <a:ln w="57150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11" name="Line 412"/>
                <p:cNvSpPr>
                  <a:spLocks noChangeShapeType="1"/>
                </p:cNvSpPr>
                <p:nvPr/>
              </p:nvSpPr>
              <p:spPr bwMode="auto">
                <a:xfrm>
                  <a:off x="3786" y="1174"/>
                  <a:ext cx="45" cy="69"/>
                </a:xfrm>
                <a:prstGeom prst="line">
                  <a:avLst/>
                </a:prstGeom>
                <a:noFill/>
                <a:ln w="28575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12" name="Freeform 413"/>
                <p:cNvSpPr>
                  <a:spLocks/>
                </p:cNvSpPr>
                <p:nvPr/>
              </p:nvSpPr>
              <p:spPr bwMode="auto">
                <a:xfrm>
                  <a:off x="3615" y="1663"/>
                  <a:ext cx="30" cy="135"/>
                </a:xfrm>
                <a:custGeom>
                  <a:avLst/>
                  <a:gdLst>
                    <a:gd name="T0" fmla="*/ 0 w 30"/>
                    <a:gd name="T1" fmla="*/ 0 h 135"/>
                    <a:gd name="T2" fmla="*/ 15 w 30"/>
                    <a:gd name="T3" fmla="*/ 135 h 135"/>
                    <a:gd name="T4" fmla="*/ 30 w 30"/>
                    <a:gd name="T5" fmla="*/ 84 h 135"/>
                    <a:gd name="T6" fmla="*/ 12 w 30"/>
                    <a:gd name="T7" fmla="*/ 18 h 13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0" h="135">
                      <a:moveTo>
                        <a:pt x="0" y="0"/>
                      </a:moveTo>
                      <a:lnTo>
                        <a:pt x="15" y="135"/>
                      </a:lnTo>
                      <a:lnTo>
                        <a:pt x="30" y="84"/>
                      </a:lnTo>
                      <a:lnTo>
                        <a:pt x="12" y="18"/>
                      </a:ln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13" name="Line 414"/>
                <p:cNvSpPr>
                  <a:spLocks noChangeShapeType="1"/>
                </p:cNvSpPr>
                <p:nvPr/>
              </p:nvSpPr>
              <p:spPr bwMode="auto">
                <a:xfrm flipH="1">
                  <a:off x="3609" y="1783"/>
                  <a:ext cx="22" cy="57"/>
                </a:xfrm>
                <a:prstGeom prst="line">
                  <a:avLst/>
                </a:prstGeom>
                <a:noFill/>
                <a:ln w="38100">
                  <a:solidFill>
                    <a:srgbClr val="EAEAE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14" name="Freeform 415"/>
                <p:cNvSpPr>
                  <a:spLocks/>
                </p:cNvSpPr>
                <p:nvPr/>
              </p:nvSpPr>
              <p:spPr bwMode="auto">
                <a:xfrm>
                  <a:off x="3612" y="1317"/>
                  <a:ext cx="210" cy="294"/>
                </a:xfrm>
                <a:custGeom>
                  <a:avLst/>
                  <a:gdLst>
                    <a:gd name="T0" fmla="*/ 0 w 210"/>
                    <a:gd name="T1" fmla="*/ 54 h 312"/>
                    <a:gd name="T2" fmla="*/ 26 w 210"/>
                    <a:gd name="T3" fmla="*/ 57 h 312"/>
                    <a:gd name="T4" fmla="*/ 53 w 210"/>
                    <a:gd name="T5" fmla="*/ 54 h 312"/>
                    <a:gd name="T6" fmla="*/ 77 w 210"/>
                    <a:gd name="T7" fmla="*/ 45 h 312"/>
                    <a:gd name="T8" fmla="*/ 98 w 210"/>
                    <a:gd name="T9" fmla="*/ 39 h 312"/>
                    <a:gd name="T10" fmla="*/ 132 w 210"/>
                    <a:gd name="T11" fmla="*/ 31 h 312"/>
                    <a:gd name="T12" fmla="*/ 173 w 210"/>
                    <a:gd name="T13" fmla="*/ 20 h 312"/>
                    <a:gd name="T14" fmla="*/ 210 w 210"/>
                    <a:gd name="T15" fmla="*/ 0 h 312"/>
                    <a:gd name="T16" fmla="*/ 191 w 210"/>
                    <a:gd name="T17" fmla="*/ 17 h 312"/>
                    <a:gd name="T18" fmla="*/ 149 w 210"/>
                    <a:gd name="T19" fmla="*/ 33 h 312"/>
                    <a:gd name="T20" fmla="*/ 81 w 210"/>
                    <a:gd name="T21" fmla="*/ 53 h 312"/>
                    <a:gd name="T22" fmla="*/ 62 w 210"/>
                    <a:gd name="T23" fmla="*/ 59 h 312"/>
                    <a:gd name="T24" fmla="*/ 26 w 210"/>
                    <a:gd name="T25" fmla="*/ 58 h 312"/>
                    <a:gd name="T26" fmla="*/ 0 w 210"/>
                    <a:gd name="T27" fmla="*/ 54 h 31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10" h="312">
                      <a:moveTo>
                        <a:pt x="0" y="283"/>
                      </a:moveTo>
                      <a:lnTo>
                        <a:pt x="26" y="297"/>
                      </a:lnTo>
                      <a:lnTo>
                        <a:pt x="53" y="286"/>
                      </a:lnTo>
                      <a:lnTo>
                        <a:pt x="77" y="237"/>
                      </a:lnTo>
                      <a:lnTo>
                        <a:pt x="98" y="207"/>
                      </a:lnTo>
                      <a:lnTo>
                        <a:pt x="132" y="163"/>
                      </a:lnTo>
                      <a:lnTo>
                        <a:pt x="173" y="102"/>
                      </a:lnTo>
                      <a:lnTo>
                        <a:pt x="210" y="0"/>
                      </a:lnTo>
                      <a:lnTo>
                        <a:pt x="191" y="82"/>
                      </a:lnTo>
                      <a:lnTo>
                        <a:pt x="149" y="172"/>
                      </a:lnTo>
                      <a:lnTo>
                        <a:pt x="81" y="277"/>
                      </a:lnTo>
                      <a:lnTo>
                        <a:pt x="62" y="312"/>
                      </a:lnTo>
                      <a:lnTo>
                        <a:pt x="26" y="307"/>
                      </a:lnTo>
                      <a:lnTo>
                        <a:pt x="0" y="28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74747"/>
                    </a:gs>
                    <a:gs pos="100000">
                      <a:srgbClr val="787878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15" name="Freeform 416"/>
                <p:cNvSpPr>
                  <a:spLocks/>
                </p:cNvSpPr>
                <p:nvPr/>
              </p:nvSpPr>
              <p:spPr bwMode="auto">
                <a:xfrm>
                  <a:off x="3687" y="1933"/>
                  <a:ext cx="96" cy="90"/>
                </a:xfrm>
                <a:custGeom>
                  <a:avLst/>
                  <a:gdLst>
                    <a:gd name="T0" fmla="*/ 703 w 87"/>
                    <a:gd name="T1" fmla="*/ 0 h 84"/>
                    <a:gd name="T2" fmla="*/ 0 w 87"/>
                    <a:gd name="T3" fmla="*/ 579 h 84"/>
                    <a:gd name="T4" fmla="*/ 1365 w 87"/>
                    <a:gd name="T5" fmla="*/ 228 h 84"/>
                    <a:gd name="T6" fmla="*/ 703 w 87"/>
                    <a:gd name="T7" fmla="*/ 0 h 8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45" y="0"/>
                      </a:moveTo>
                      <a:lnTo>
                        <a:pt x="0" y="84"/>
                      </a:lnTo>
                      <a:lnTo>
                        <a:pt x="87" y="33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A4A4A"/>
                    </a:gs>
                    <a:gs pos="100000">
                      <a:srgbClr val="878787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16" name="Freeform 417"/>
                <p:cNvSpPr>
                  <a:spLocks/>
                </p:cNvSpPr>
                <p:nvPr/>
              </p:nvSpPr>
              <p:spPr bwMode="auto">
                <a:xfrm>
                  <a:off x="3690" y="1156"/>
                  <a:ext cx="129" cy="36"/>
                </a:xfrm>
                <a:custGeom>
                  <a:avLst/>
                  <a:gdLst>
                    <a:gd name="T0" fmla="*/ 0 w 90"/>
                    <a:gd name="T1" fmla="*/ 2448 h 30"/>
                    <a:gd name="T2" fmla="*/ 722323 w 90"/>
                    <a:gd name="T3" fmla="*/ 0 h 30"/>
                    <a:gd name="T4" fmla="*/ 1582691 w 90"/>
                    <a:gd name="T5" fmla="*/ 924 h 30"/>
                    <a:gd name="T6" fmla="*/ 2148585 w 90"/>
                    <a:gd name="T7" fmla="*/ 4924 h 3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0" h="30">
                      <a:moveTo>
                        <a:pt x="0" y="15"/>
                      </a:moveTo>
                      <a:lnTo>
                        <a:pt x="30" y="0"/>
                      </a:lnTo>
                      <a:lnTo>
                        <a:pt x="66" y="6"/>
                      </a:lnTo>
                      <a:lnTo>
                        <a:pt x="90" y="30"/>
                      </a:lnTo>
                    </a:path>
                  </a:pathLst>
                </a:custGeom>
                <a:noFill/>
                <a:ln w="38100" cmpd="sng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17" name="Rectangle 418"/>
                <p:cNvSpPr>
                  <a:spLocks noChangeArrowheads="1"/>
                </p:cNvSpPr>
                <p:nvPr/>
              </p:nvSpPr>
              <p:spPr bwMode="auto">
                <a:xfrm>
                  <a:off x="2279" y="260"/>
                  <a:ext cx="1721" cy="2155"/>
                </a:xfrm>
                <a:prstGeom prst="rect">
                  <a:avLst/>
                </a:prstGeom>
                <a:noFill/>
                <a:ln w="5715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18" name="Freeform 419"/>
                <p:cNvSpPr>
                  <a:spLocks/>
                </p:cNvSpPr>
                <p:nvPr/>
              </p:nvSpPr>
              <p:spPr bwMode="auto">
                <a:xfrm>
                  <a:off x="3615" y="1592"/>
                  <a:ext cx="66" cy="69"/>
                </a:xfrm>
                <a:custGeom>
                  <a:avLst/>
                  <a:gdLst>
                    <a:gd name="T0" fmla="*/ 9 w 66"/>
                    <a:gd name="T1" fmla="*/ 0 h 69"/>
                    <a:gd name="T2" fmla="*/ 0 w 66"/>
                    <a:gd name="T3" fmla="*/ 69 h 69"/>
                    <a:gd name="T4" fmla="*/ 39 w 66"/>
                    <a:gd name="T5" fmla="*/ 39 h 69"/>
                    <a:gd name="T6" fmla="*/ 66 w 66"/>
                    <a:gd name="T7" fmla="*/ 21 h 69"/>
                    <a:gd name="T8" fmla="*/ 48 w 66"/>
                    <a:gd name="T9" fmla="*/ 3 h 69"/>
                    <a:gd name="T10" fmla="*/ 23 w 66"/>
                    <a:gd name="T11" fmla="*/ 9 h 69"/>
                    <a:gd name="T12" fmla="*/ 9 w 66"/>
                    <a:gd name="T13" fmla="*/ 0 h 6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6" h="69">
                      <a:moveTo>
                        <a:pt x="9" y="0"/>
                      </a:moveTo>
                      <a:lnTo>
                        <a:pt x="0" y="69"/>
                      </a:lnTo>
                      <a:lnTo>
                        <a:pt x="39" y="39"/>
                      </a:lnTo>
                      <a:lnTo>
                        <a:pt x="66" y="21"/>
                      </a:lnTo>
                      <a:lnTo>
                        <a:pt x="48" y="3"/>
                      </a:lnTo>
                      <a:lnTo>
                        <a:pt x="23" y="9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77777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19" name="Line 420"/>
                <p:cNvSpPr>
                  <a:spLocks noChangeShapeType="1"/>
                </p:cNvSpPr>
                <p:nvPr/>
              </p:nvSpPr>
              <p:spPr bwMode="auto">
                <a:xfrm flipH="1">
                  <a:off x="2824" y="1836"/>
                  <a:ext cx="32" cy="44"/>
                </a:xfrm>
                <a:prstGeom prst="line">
                  <a:avLst/>
                </a:prstGeom>
                <a:noFill/>
                <a:ln w="28575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20" name="Line 421"/>
                <p:cNvSpPr>
                  <a:spLocks noChangeShapeType="1"/>
                </p:cNvSpPr>
                <p:nvPr/>
              </p:nvSpPr>
              <p:spPr bwMode="auto">
                <a:xfrm>
                  <a:off x="2804" y="1974"/>
                  <a:ext cx="30" cy="24"/>
                </a:xfrm>
                <a:prstGeom prst="line">
                  <a:avLst/>
                </a:prstGeom>
                <a:noFill/>
                <a:ln w="57150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73025" y="85725"/>
            <a:ext cx="5441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5.2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布喇格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(Bragg)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公式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527050" y="3508375"/>
            <a:ext cx="327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亮斑的位置：</a:t>
            </a:r>
            <a:endParaRPr kumimoji="1" lang="zh-CN" altLang="en-U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1820863" y="4092575"/>
          <a:ext cx="23749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1" name="Equation" r:id="rId3" imgW="1422400" imgH="241300" progId="Equation.DSMT4">
                  <p:embed/>
                </p:oleObj>
              </mc:Choice>
              <mc:Fallback>
                <p:oleObj name="Equation" r:id="rId3" imgW="14224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3" y="4092575"/>
                        <a:ext cx="23749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2179638" y="4629150"/>
          <a:ext cx="45878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2" name="Equation" r:id="rId5" imgW="3683000" imgH="393700" progId="Equation.DSMT4">
                  <p:embed/>
                </p:oleObj>
              </mc:Choice>
              <mc:Fallback>
                <p:oleObj name="Equation" r:id="rId5" imgW="36830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4629150"/>
                        <a:ext cx="458787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454025" y="4956175"/>
            <a:ext cx="8240713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作用：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已知晶格常数</a:t>
            </a:r>
            <a:r>
              <a:rPr kumimoji="1"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及亮斑的位置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可求</a:t>
            </a:r>
            <a:r>
              <a:rPr kumimoji="1"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射线波长。</a:t>
            </a:r>
            <a:endParaRPr kumimoji="1"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452438" y="6043613"/>
            <a:ext cx="83137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根据图样及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可研究晶格结构和</a:t>
            </a:r>
            <a:r>
              <a:rPr kumimoji="1"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射线本身性质。</a:t>
            </a:r>
            <a:endParaRPr kumimoji="1"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979613" y="1936750"/>
            <a:ext cx="5181600" cy="152400"/>
            <a:chOff x="2112" y="2592"/>
            <a:chExt cx="3216" cy="96"/>
          </a:xfrm>
        </p:grpSpPr>
        <p:sp>
          <p:nvSpPr>
            <p:cNvPr id="39994" name="Line 9"/>
            <p:cNvSpPr>
              <a:spLocks noChangeShapeType="1"/>
            </p:cNvSpPr>
            <p:nvPr/>
          </p:nvSpPr>
          <p:spPr bwMode="auto">
            <a:xfrm>
              <a:off x="2112" y="2640"/>
              <a:ext cx="32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95" name="Oval 10"/>
            <p:cNvSpPr>
              <a:spLocks noChangeArrowheads="1"/>
            </p:cNvSpPr>
            <p:nvPr/>
          </p:nvSpPr>
          <p:spPr bwMode="auto">
            <a:xfrm>
              <a:off x="225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96" name="Oval 11"/>
            <p:cNvSpPr>
              <a:spLocks noChangeArrowheads="1"/>
            </p:cNvSpPr>
            <p:nvPr/>
          </p:nvSpPr>
          <p:spPr bwMode="auto">
            <a:xfrm>
              <a:off x="2592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97" name="Oval 12"/>
            <p:cNvSpPr>
              <a:spLocks noChangeArrowheads="1"/>
            </p:cNvSpPr>
            <p:nvPr/>
          </p:nvSpPr>
          <p:spPr bwMode="auto">
            <a:xfrm>
              <a:off x="297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98" name="Oval 13"/>
            <p:cNvSpPr>
              <a:spLocks noChangeArrowheads="1"/>
            </p:cNvSpPr>
            <p:nvPr/>
          </p:nvSpPr>
          <p:spPr bwMode="auto">
            <a:xfrm>
              <a:off x="3312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99" name="Oval 14"/>
            <p:cNvSpPr>
              <a:spLocks noChangeArrowheads="1"/>
            </p:cNvSpPr>
            <p:nvPr/>
          </p:nvSpPr>
          <p:spPr bwMode="auto">
            <a:xfrm>
              <a:off x="4080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0000" name="Oval 15"/>
            <p:cNvSpPr>
              <a:spLocks noChangeArrowheads="1"/>
            </p:cNvSpPr>
            <p:nvPr/>
          </p:nvSpPr>
          <p:spPr bwMode="auto">
            <a:xfrm>
              <a:off x="4464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0001" name="Oval 16"/>
            <p:cNvSpPr>
              <a:spLocks noChangeArrowheads="1"/>
            </p:cNvSpPr>
            <p:nvPr/>
          </p:nvSpPr>
          <p:spPr bwMode="auto">
            <a:xfrm>
              <a:off x="4848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0002" name="Oval 17"/>
            <p:cNvSpPr>
              <a:spLocks noChangeArrowheads="1"/>
            </p:cNvSpPr>
            <p:nvPr/>
          </p:nvSpPr>
          <p:spPr bwMode="auto">
            <a:xfrm>
              <a:off x="369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979613" y="2622550"/>
            <a:ext cx="5181600" cy="152400"/>
            <a:chOff x="2112" y="2592"/>
            <a:chExt cx="3216" cy="96"/>
          </a:xfrm>
        </p:grpSpPr>
        <p:sp>
          <p:nvSpPr>
            <p:cNvPr id="39985" name="Line 19"/>
            <p:cNvSpPr>
              <a:spLocks noChangeShapeType="1"/>
            </p:cNvSpPr>
            <p:nvPr/>
          </p:nvSpPr>
          <p:spPr bwMode="auto">
            <a:xfrm>
              <a:off x="2112" y="2640"/>
              <a:ext cx="32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6" name="Oval 20"/>
            <p:cNvSpPr>
              <a:spLocks noChangeArrowheads="1"/>
            </p:cNvSpPr>
            <p:nvPr/>
          </p:nvSpPr>
          <p:spPr bwMode="auto">
            <a:xfrm>
              <a:off x="225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87" name="Oval 21"/>
            <p:cNvSpPr>
              <a:spLocks noChangeArrowheads="1"/>
            </p:cNvSpPr>
            <p:nvPr/>
          </p:nvSpPr>
          <p:spPr bwMode="auto">
            <a:xfrm>
              <a:off x="2592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88" name="Oval 22"/>
            <p:cNvSpPr>
              <a:spLocks noChangeArrowheads="1"/>
            </p:cNvSpPr>
            <p:nvPr/>
          </p:nvSpPr>
          <p:spPr bwMode="auto">
            <a:xfrm>
              <a:off x="297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89" name="Oval 23"/>
            <p:cNvSpPr>
              <a:spLocks noChangeArrowheads="1"/>
            </p:cNvSpPr>
            <p:nvPr/>
          </p:nvSpPr>
          <p:spPr bwMode="auto">
            <a:xfrm>
              <a:off x="3312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90" name="Oval 24"/>
            <p:cNvSpPr>
              <a:spLocks noChangeArrowheads="1"/>
            </p:cNvSpPr>
            <p:nvPr/>
          </p:nvSpPr>
          <p:spPr bwMode="auto">
            <a:xfrm>
              <a:off x="4080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91" name="Oval 25"/>
            <p:cNvSpPr>
              <a:spLocks noChangeArrowheads="1"/>
            </p:cNvSpPr>
            <p:nvPr/>
          </p:nvSpPr>
          <p:spPr bwMode="auto">
            <a:xfrm>
              <a:off x="4464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92" name="Oval 26"/>
            <p:cNvSpPr>
              <a:spLocks noChangeArrowheads="1"/>
            </p:cNvSpPr>
            <p:nvPr/>
          </p:nvSpPr>
          <p:spPr bwMode="auto">
            <a:xfrm>
              <a:off x="4848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93" name="Oval 27"/>
            <p:cNvSpPr>
              <a:spLocks noChangeArrowheads="1"/>
            </p:cNvSpPr>
            <p:nvPr/>
          </p:nvSpPr>
          <p:spPr bwMode="auto">
            <a:xfrm>
              <a:off x="369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979613" y="3308350"/>
            <a:ext cx="5181600" cy="152400"/>
            <a:chOff x="2112" y="2592"/>
            <a:chExt cx="3216" cy="96"/>
          </a:xfrm>
        </p:grpSpPr>
        <p:sp>
          <p:nvSpPr>
            <p:cNvPr id="39976" name="Line 29"/>
            <p:cNvSpPr>
              <a:spLocks noChangeShapeType="1"/>
            </p:cNvSpPr>
            <p:nvPr/>
          </p:nvSpPr>
          <p:spPr bwMode="auto">
            <a:xfrm>
              <a:off x="2112" y="2640"/>
              <a:ext cx="3216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7" name="Oval 30"/>
            <p:cNvSpPr>
              <a:spLocks noChangeArrowheads="1"/>
            </p:cNvSpPr>
            <p:nvPr/>
          </p:nvSpPr>
          <p:spPr bwMode="auto">
            <a:xfrm>
              <a:off x="225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78" name="Oval 31"/>
            <p:cNvSpPr>
              <a:spLocks noChangeArrowheads="1"/>
            </p:cNvSpPr>
            <p:nvPr/>
          </p:nvSpPr>
          <p:spPr bwMode="auto">
            <a:xfrm>
              <a:off x="2592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79" name="Oval 32"/>
            <p:cNvSpPr>
              <a:spLocks noChangeArrowheads="1"/>
            </p:cNvSpPr>
            <p:nvPr/>
          </p:nvSpPr>
          <p:spPr bwMode="auto">
            <a:xfrm>
              <a:off x="297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80" name="Oval 33"/>
            <p:cNvSpPr>
              <a:spLocks noChangeArrowheads="1"/>
            </p:cNvSpPr>
            <p:nvPr/>
          </p:nvSpPr>
          <p:spPr bwMode="auto">
            <a:xfrm>
              <a:off x="3312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81" name="Oval 34"/>
            <p:cNvSpPr>
              <a:spLocks noChangeArrowheads="1"/>
            </p:cNvSpPr>
            <p:nvPr/>
          </p:nvSpPr>
          <p:spPr bwMode="auto">
            <a:xfrm>
              <a:off x="4080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82" name="Oval 35"/>
            <p:cNvSpPr>
              <a:spLocks noChangeArrowheads="1"/>
            </p:cNvSpPr>
            <p:nvPr/>
          </p:nvSpPr>
          <p:spPr bwMode="auto">
            <a:xfrm>
              <a:off x="4464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83" name="Oval 36"/>
            <p:cNvSpPr>
              <a:spLocks noChangeArrowheads="1"/>
            </p:cNvSpPr>
            <p:nvPr/>
          </p:nvSpPr>
          <p:spPr bwMode="auto">
            <a:xfrm>
              <a:off x="4848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9984" name="Oval 37"/>
            <p:cNvSpPr>
              <a:spLocks noChangeArrowheads="1"/>
            </p:cNvSpPr>
            <p:nvPr/>
          </p:nvSpPr>
          <p:spPr bwMode="auto">
            <a:xfrm>
              <a:off x="369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1782763" y="1903413"/>
            <a:ext cx="165100" cy="1592262"/>
            <a:chOff x="2180" y="939"/>
            <a:chExt cx="104" cy="1003"/>
          </a:xfrm>
        </p:grpSpPr>
        <p:graphicFrame>
          <p:nvGraphicFramePr>
            <p:cNvPr id="39973" name="Object 39"/>
            <p:cNvGraphicFramePr>
              <a:graphicFrameLocks noChangeAspect="1"/>
            </p:cNvGraphicFramePr>
            <p:nvPr/>
          </p:nvGraphicFramePr>
          <p:xfrm>
            <a:off x="2183" y="939"/>
            <a:ext cx="69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33" name="Equation" r:id="rId7" imgW="114250" imgH="228501" progId="Equation.DSMT4">
                    <p:embed/>
                  </p:oleObj>
                </mc:Choice>
                <mc:Fallback>
                  <p:oleObj name="Equation" r:id="rId7" imgW="114250" imgH="228501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3" y="939"/>
                          <a:ext cx="69" cy="13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FFFF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74" name="Object 40"/>
            <p:cNvGraphicFramePr>
              <a:graphicFrameLocks noChangeAspect="1"/>
            </p:cNvGraphicFramePr>
            <p:nvPr/>
          </p:nvGraphicFramePr>
          <p:xfrm>
            <a:off x="2180" y="1372"/>
            <a:ext cx="10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34" name="Equation" r:id="rId9" imgW="165028" imgH="228501" progId="Equation.DSMT4">
                    <p:embed/>
                  </p:oleObj>
                </mc:Choice>
                <mc:Fallback>
                  <p:oleObj name="Equation" r:id="rId9" imgW="165028" imgH="228501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0" y="1372"/>
                          <a:ext cx="104" cy="14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FFFF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75" name="Object 41"/>
            <p:cNvGraphicFramePr>
              <a:graphicFrameLocks noChangeAspect="1"/>
            </p:cNvGraphicFramePr>
            <p:nvPr/>
          </p:nvGraphicFramePr>
          <p:xfrm>
            <a:off x="2182" y="1802"/>
            <a:ext cx="89" cy="1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35" name="Equation" r:id="rId11" imgW="152334" imgH="241195" progId="Equation.DSMT4">
                    <p:embed/>
                  </p:oleObj>
                </mc:Choice>
                <mc:Fallback>
                  <p:oleObj name="Equation" r:id="rId11" imgW="152334" imgH="241195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2" y="1802"/>
                          <a:ext cx="89" cy="14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FFFF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6780213" y="2012950"/>
            <a:ext cx="298450" cy="685800"/>
            <a:chOff x="4752" y="3120"/>
            <a:chExt cx="188" cy="432"/>
          </a:xfrm>
        </p:grpSpPr>
        <p:sp>
          <p:nvSpPr>
            <p:cNvPr id="39971" name="Line 43"/>
            <p:cNvSpPr>
              <a:spLocks noChangeShapeType="1"/>
            </p:cNvSpPr>
            <p:nvPr/>
          </p:nvSpPr>
          <p:spPr bwMode="auto">
            <a:xfrm>
              <a:off x="4752" y="3120"/>
              <a:ext cx="0" cy="43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9972" name="Object 44"/>
            <p:cNvGraphicFramePr>
              <a:graphicFrameLocks noChangeAspect="1"/>
            </p:cNvGraphicFramePr>
            <p:nvPr/>
          </p:nvGraphicFramePr>
          <p:xfrm>
            <a:off x="4820" y="3240"/>
            <a:ext cx="120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36" name="Equation" r:id="rId13" imgW="190417" imgH="253890" progId="Equation.DSMT4">
                    <p:embed/>
                  </p:oleObj>
                </mc:Choice>
                <mc:Fallback>
                  <p:oleObj name="Equation" r:id="rId13" imgW="190417" imgH="25389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0" y="3240"/>
                          <a:ext cx="120" cy="16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2132013" y="869950"/>
            <a:ext cx="3657600" cy="2190750"/>
            <a:chOff x="1824" y="2400"/>
            <a:chExt cx="2304" cy="1380"/>
          </a:xfrm>
        </p:grpSpPr>
        <p:grpSp>
          <p:nvGrpSpPr>
            <p:cNvPr id="39953" name="Group 46"/>
            <p:cNvGrpSpPr>
              <a:grpSpLocks/>
            </p:cNvGrpSpPr>
            <p:nvPr/>
          </p:nvGrpSpPr>
          <p:grpSpPr bwMode="auto">
            <a:xfrm>
              <a:off x="1824" y="2400"/>
              <a:ext cx="2304" cy="1380"/>
              <a:chOff x="1824" y="2400"/>
              <a:chExt cx="2304" cy="1380"/>
            </a:xfrm>
          </p:grpSpPr>
          <p:grpSp>
            <p:nvGrpSpPr>
              <p:cNvPr id="39958" name="Group 47"/>
              <p:cNvGrpSpPr>
                <a:grpSpLocks/>
              </p:cNvGrpSpPr>
              <p:nvPr/>
            </p:nvGrpSpPr>
            <p:grpSpPr bwMode="auto">
              <a:xfrm>
                <a:off x="1824" y="2400"/>
                <a:ext cx="2304" cy="1152"/>
                <a:chOff x="1824" y="2400"/>
                <a:chExt cx="2304" cy="1152"/>
              </a:xfrm>
            </p:grpSpPr>
            <p:sp>
              <p:nvSpPr>
                <p:cNvPr id="39964" name="Line 48"/>
                <p:cNvSpPr>
                  <a:spLocks noChangeShapeType="1"/>
                </p:cNvSpPr>
                <p:nvPr/>
              </p:nvSpPr>
              <p:spPr bwMode="auto">
                <a:xfrm>
                  <a:off x="1968" y="2400"/>
                  <a:ext cx="1008" cy="72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9"/>
                <p:cNvSpPr>
                  <a:spLocks noChangeShapeType="1"/>
                </p:cNvSpPr>
                <p:nvPr/>
              </p:nvSpPr>
              <p:spPr bwMode="auto">
                <a:xfrm>
                  <a:off x="1824" y="2784"/>
                  <a:ext cx="1152" cy="76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50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3072" y="2448"/>
                  <a:ext cx="960" cy="67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3072" y="2784"/>
                  <a:ext cx="1056" cy="76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8" name="Line 52"/>
                <p:cNvSpPr>
                  <a:spLocks noChangeShapeType="1"/>
                </p:cNvSpPr>
                <p:nvPr/>
              </p:nvSpPr>
              <p:spPr bwMode="auto">
                <a:xfrm>
                  <a:off x="3024" y="3168"/>
                  <a:ext cx="0" cy="33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9" name="Line 53"/>
                <p:cNvSpPr>
                  <a:spLocks noChangeShapeType="1"/>
                </p:cNvSpPr>
                <p:nvPr/>
              </p:nvSpPr>
              <p:spPr bwMode="auto">
                <a:xfrm flipH="1">
                  <a:off x="2736" y="3168"/>
                  <a:ext cx="240" cy="24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0" name="Line 54"/>
                <p:cNvSpPr>
                  <a:spLocks noChangeShapeType="1"/>
                </p:cNvSpPr>
                <p:nvPr/>
              </p:nvSpPr>
              <p:spPr bwMode="auto">
                <a:xfrm>
                  <a:off x="3072" y="3168"/>
                  <a:ext cx="240" cy="24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9959" name="Group 55"/>
              <p:cNvGrpSpPr>
                <a:grpSpLocks/>
              </p:cNvGrpSpPr>
              <p:nvPr/>
            </p:nvGrpSpPr>
            <p:grpSpPr bwMode="auto">
              <a:xfrm>
                <a:off x="2615" y="3381"/>
                <a:ext cx="773" cy="399"/>
                <a:chOff x="2615" y="3381"/>
                <a:chExt cx="773" cy="399"/>
              </a:xfrm>
            </p:grpSpPr>
            <p:graphicFrame>
              <p:nvGraphicFramePr>
                <p:cNvPr id="39961" name="Object 56"/>
                <p:cNvGraphicFramePr>
                  <a:graphicFrameLocks noChangeAspect="1"/>
                </p:cNvGraphicFramePr>
                <p:nvPr/>
              </p:nvGraphicFramePr>
              <p:xfrm>
                <a:off x="2615" y="3381"/>
                <a:ext cx="101" cy="10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0237" name="Equation" r:id="rId15" imgW="215806" imgH="228501" progId="Equation.DSMT4">
                        <p:embed/>
                      </p:oleObj>
                    </mc:Choice>
                    <mc:Fallback>
                      <p:oleObj name="Equation" r:id="rId15" imgW="215806" imgH="228501" progId="Equation.DSMT4">
                        <p:embed/>
                        <p:pic>
                          <p:nvPicPr>
                            <p:cNvPr id="0" name="Object 5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15" y="3381"/>
                              <a:ext cx="101" cy="106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962" name="Object 57"/>
                <p:cNvGraphicFramePr>
                  <a:graphicFrameLocks noChangeAspect="1"/>
                </p:cNvGraphicFramePr>
                <p:nvPr/>
              </p:nvGraphicFramePr>
              <p:xfrm>
                <a:off x="3287" y="3381"/>
                <a:ext cx="101" cy="10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0238" name="Equation" r:id="rId17" imgW="215806" imgH="228501" progId="Equation.DSMT4">
                        <p:embed/>
                      </p:oleObj>
                    </mc:Choice>
                    <mc:Fallback>
                      <p:oleObj name="Equation" r:id="rId17" imgW="215806" imgH="228501" progId="Equation.DSMT4">
                        <p:embed/>
                        <p:pic>
                          <p:nvPicPr>
                            <p:cNvPr id="0" name="Object 5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87" y="3381"/>
                              <a:ext cx="101" cy="106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963" name="Object 58"/>
                <p:cNvGraphicFramePr>
                  <a:graphicFrameLocks noChangeAspect="1"/>
                </p:cNvGraphicFramePr>
                <p:nvPr/>
              </p:nvGraphicFramePr>
              <p:xfrm>
                <a:off x="2999" y="3668"/>
                <a:ext cx="99" cy="1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0239" name="Equation" r:id="rId19" imgW="215713" imgH="241091" progId="Equation.DSMT4">
                        <p:embed/>
                      </p:oleObj>
                    </mc:Choice>
                    <mc:Fallback>
                      <p:oleObj name="Equation" r:id="rId19" imgW="215713" imgH="241091" progId="Equation.DSMT4">
                        <p:embed/>
                        <p:pic>
                          <p:nvPicPr>
                            <p:cNvPr id="0" name="Object 5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99" y="3668"/>
                              <a:ext cx="99" cy="112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39960" name="Object 59"/>
              <p:cNvGraphicFramePr>
                <a:graphicFrameLocks noChangeAspect="1"/>
              </p:cNvGraphicFramePr>
              <p:nvPr/>
            </p:nvGraphicFramePr>
            <p:xfrm>
              <a:off x="2944" y="2860"/>
              <a:ext cx="10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240" name="Equation" r:id="rId21" imgW="164957" imgH="241091" progId="Equation.DSMT4">
                      <p:embed/>
                    </p:oleObj>
                  </mc:Choice>
                  <mc:Fallback>
                    <p:oleObj name="Equation" r:id="rId21" imgW="164957" imgH="241091" progId="Equation.DSMT4">
                      <p:embed/>
                      <p:pic>
                        <p:nvPicPr>
                          <p:cNvPr id="0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" y="2860"/>
                            <a:ext cx="104" cy="15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954" name="Arc 60"/>
            <p:cNvSpPr>
              <a:spLocks/>
            </p:cNvSpPr>
            <p:nvPr/>
          </p:nvSpPr>
          <p:spPr bwMode="auto">
            <a:xfrm>
              <a:off x="2928" y="2880"/>
              <a:ext cx="567" cy="325"/>
            </a:xfrm>
            <a:custGeom>
              <a:avLst/>
              <a:gdLst>
                <a:gd name="T0" fmla="*/ 0 w 21257"/>
                <a:gd name="T1" fmla="*/ 0 h 12202"/>
                <a:gd name="T2" fmla="*/ 0 w 21257"/>
                <a:gd name="T3" fmla="*/ 0 h 12202"/>
                <a:gd name="T4" fmla="*/ 0 w 21257"/>
                <a:gd name="T5" fmla="*/ 0 h 12202"/>
                <a:gd name="T6" fmla="*/ 0 60000 65536"/>
                <a:gd name="T7" fmla="*/ 0 60000 65536"/>
                <a:gd name="T8" fmla="*/ 0 60000 65536"/>
                <a:gd name="T9" fmla="*/ 0 w 21257"/>
                <a:gd name="T10" fmla="*/ 0 h 12202"/>
                <a:gd name="T11" fmla="*/ 21257 w 21257"/>
                <a:gd name="T12" fmla="*/ 12202 h 122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257" h="12202" fill="none" extrusionOk="0">
                  <a:moveTo>
                    <a:pt x="17823" y="-1"/>
                  </a:moveTo>
                  <a:cubicBezTo>
                    <a:pt x="19545" y="2514"/>
                    <a:pt x="20715" y="5365"/>
                    <a:pt x="21256" y="8365"/>
                  </a:cubicBezTo>
                </a:path>
                <a:path w="21257" h="12202" stroke="0" extrusionOk="0">
                  <a:moveTo>
                    <a:pt x="17823" y="-1"/>
                  </a:moveTo>
                  <a:cubicBezTo>
                    <a:pt x="19545" y="2514"/>
                    <a:pt x="20715" y="5365"/>
                    <a:pt x="21256" y="8365"/>
                  </a:cubicBezTo>
                  <a:lnTo>
                    <a:pt x="0" y="12202"/>
                  </a:lnTo>
                  <a:lnTo>
                    <a:pt x="17823" y="-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5" name="Arc 61"/>
            <p:cNvSpPr>
              <a:spLocks/>
            </p:cNvSpPr>
            <p:nvPr/>
          </p:nvSpPr>
          <p:spPr bwMode="auto">
            <a:xfrm rot="10800000">
              <a:off x="2543" y="2834"/>
              <a:ext cx="424" cy="277"/>
            </a:xfrm>
            <a:custGeom>
              <a:avLst/>
              <a:gdLst>
                <a:gd name="T0" fmla="*/ 0 w 21597"/>
                <a:gd name="T1" fmla="*/ 0 h 11867"/>
                <a:gd name="T2" fmla="*/ 0 w 21597"/>
                <a:gd name="T3" fmla="*/ 0 h 11867"/>
                <a:gd name="T4" fmla="*/ 0 w 21597"/>
                <a:gd name="T5" fmla="*/ 0 h 11867"/>
                <a:gd name="T6" fmla="*/ 0 60000 65536"/>
                <a:gd name="T7" fmla="*/ 0 60000 65536"/>
                <a:gd name="T8" fmla="*/ 0 60000 65536"/>
                <a:gd name="T9" fmla="*/ 0 w 21597"/>
                <a:gd name="T10" fmla="*/ 0 h 11867"/>
                <a:gd name="T11" fmla="*/ 21597 w 21597"/>
                <a:gd name="T12" fmla="*/ 11867 h 118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7" h="11867" fill="none" extrusionOk="0">
                  <a:moveTo>
                    <a:pt x="21597" y="355"/>
                  </a:moveTo>
                  <a:cubicBezTo>
                    <a:pt x="21529" y="4451"/>
                    <a:pt x="20298" y="8443"/>
                    <a:pt x="18048" y="11867"/>
                  </a:cubicBezTo>
                </a:path>
                <a:path w="21597" h="11867" stroke="0" extrusionOk="0">
                  <a:moveTo>
                    <a:pt x="21597" y="355"/>
                  </a:moveTo>
                  <a:cubicBezTo>
                    <a:pt x="21529" y="4451"/>
                    <a:pt x="20298" y="8443"/>
                    <a:pt x="18048" y="11867"/>
                  </a:cubicBezTo>
                  <a:lnTo>
                    <a:pt x="0" y="0"/>
                  </a:lnTo>
                  <a:lnTo>
                    <a:pt x="21597" y="355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9956" name="Object 62"/>
            <p:cNvGraphicFramePr>
              <a:graphicFrameLocks noChangeAspect="1"/>
            </p:cNvGraphicFramePr>
            <p:nvPr/>
          </p:nvGraphicFramePr>
          <p:xfrm>
            <a:off x="2352" y="2840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41" name="Equation" r:id="rId23" imgW="266469" imgH="304536" progId="Equation.DSMT4">
                    <p:embed/>
                  </p:oleObj>
                </mc:Choice>
                <mc:Fallback>
                  <p:oleObj name="Equation" r:id="rId23" imgW="266469" imgH="304536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840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7" name="Object 63"/>
            <p:cNvGraphicFramePr>
              <a:graphicFrameLocks noChangeAspect="1"/>
            </p:cNvGraphicFramePr>
            <p:nvPr/>
          </p:nvGraphicFramePr>
          <p:xfrm>
            <a:off x="3456" y="2840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42" name="Equation" r:id="rId25" imgW="266469" imgH="304536" progId="Equation.DSMT4">
                    <p:embed/>
                  </p:oleObj>
                </mc:Choice>
                <mc:Fallback>
                  <p:oleObj name="Equation" r:id="rId25" imgW="266469" imgH="304536" progId="Equation.DSMT4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840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408" name="Rectangle 64"/>
          <p:cNvSpPr>
            <a:spLocks noChangeArrowheads="1"/>
          </p:cNvSpPr>
          <p:nvPr/>
        </p:nvSpPr>
        <p:spPr bwMode="auto">
          <a:xfrm>
            <a:off x="6084888" y="1341438"/>
            <a:ext cx="1841500" cy="52863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晶格常数</a:t>
            </a:r>
            <a:r>
              <a:rPr kumimoji="1"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7409" name="AutoShape 65"/>
          <p:cNvSpPr>
            <a:spLocks noChangeArrowheads="1"/>
          </p:cNvSpPr>
          <p:nvPr/>
        </p:nvSpPr>
        <p:spPr bwMode="auto">
          <a:xfrm>
            <a:off x="3563938" y="692150"/>
            <a:ext cx="1905000" cy="503238"/>
          </a:xfrm>
          <a:prstGeom prst="wedgeEllipseCallout">
            <a:avLst>
              <a:gd name="adj1" fmla="val -66083"/>
              <a:gd name="adj2" fmla="val 167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掠射角</a:t>
            </a:r>
          </a:p>
        </p:txBody>
      </p:sp>
      <p:sp>
        <p:nvSpPr>
          <p:cNvPr id="39952" name="Text Box 66"/>
          <p:cNvSpPr txBox="1">
            <a:spLocks noChangeArrowheads="1"/>
          </p:cNvSpPr>
          <p:nvPr/>
        </p:nvSpPr>
        <p:spPr bwMode="auto">
          <a:xfrm>
            <a:off x="8640763" y="640715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</a:rPr>
              <a:t>14</a:t>
            </a:r>
            <a:endParaRPr lang="en-US" altLang="zh-CN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75"/>
                                        <p:tgtEl>
                                          <p:spTgt spid="57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75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autoUpdateAnimBg="0"/>
      <p:bldP spid="57347" grpId="0" autoUpdateAnimBg="0"/>
      <p:bldP spid="57350" grpId="0" autoUpdateAnimBg="0"/>
      <p:bldP spid="57351" grpId="0" autoUpdateAnimBg="0"/>
      <p:bldP spid="57408" grpId="0" animBg="1" autoUpdateAnimBg="0"/>
      <p:bldP spid="57409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/>
            </a:extLst>
          </p:cNvPr>
          <p:cNvSpPr/>
          <p:nvPr/>
        </p:nvSpPr>
        <p:spPr>
          <a:xfrm>
            <a:off x="5791200" y="2332038"/>
            <a:ext cx="3341688" cy="4075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76200" y="1751013"/>
            <a:ext cx="5075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6.1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圆孔夫琅和费衍射</a:t>
            </a:r>
          </a:p>
        </p:txBody>
      </p:sp>
      <p:pic>
        <p:nvPicPr>
          <p:cNvPr id="40963" name="Picture 3" descr="y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670175"/>
            <a:ext cx="5538787" cy="33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00063" y="215900"/>
            <a:ext cx="82915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</a:rPr>
              <a:t>第</a:t>
            </a:r>
            <a:r>
              <a:rPr kumimoji="1"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6</a:t>
            </a:r>
            <a:r>
              <a:rPr kumimoji="1" lang="zh-CN" altLang="en-US" b="1">
                <a:solidFill>
                  <a:schemeClr val="tx1"/>
                </a:solidFill>
                <a:latin typeface="宋体" panose="02010600030101010101" pitchFamily="2" charset="-122"/>
              </a:rPr>
              <a:t>节 圆孔衍射 光学仪器的分辨率</a:t>
            </a:r>
            <a:endParaRPr kumimoji="1" lang="zh-CN" altLang="en-US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Diffraction by a Circular Aperture 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 of Optical Instruments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252913" y="1919288"/>
            <a:ext cx="1497012" cy="1495425"/>
            <a:chOff x="576" y="2928"/>
            <a:chExt cx="1392" cy="1392"/>
          </a:xfrm>
        </p:grpSpPr>
        <p:pic>
          <p:nvPicPr>
            <p:cNvPr id="4099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8"/>
              <a:ext cx="1392" cy="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93" name="AutoShape 7"/>
            <p:cNvSpPr>
              <a:spLocks noChangeArrowheads="1"/>
            </p:cNvSpPr>
            <p:nvPr/>
          </p:nvSpPr>
          <p:spPr bwMode="auto">
            <a:xfrm>
              <a:off x="1056" y="3312"/>
              <a:ext cx="576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135" y="10800"/>
                  </a:moveTo>
                  <a:cubicBezTo>
                    <a:pt x="8135" y="12272"/>
                    <a:pt x="9328" y="13465"/>
                    <a:pt x="10800" y="13465"/>
                  </a:cubicBezTo>
                  <a:cubicBezTo>
                    <a:pt x="12272" y="13465"/>
                    <a:pt x="13465" y="12272"/>
                    <a:pt x="13465" y="10800"/>
                  </a:cubicBezTo>
                  <a:cubicBezTo>
                    <a:pt x="13465" y="9328"/>
                    <a:pt x="12272" y="8135"/>
                    <a:pt x="10800" y="8135"/>
                  </a:cubicBezTo>
                  <a:cubicBezTo>
                    <a:pt x="9328" y="8135"/>
                    <a:pt x="8135" y="9328"/>
                    <a:pt x="8135" y="1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4" name="AutoShape 8"/>
            <p:cNvSpPr>
              <a:spLocks noChangeArrowheads="1"/>
            </p:cNvSpPr>
            <p:nvPr/>
          </p:nvSpPr>
          <p:spPr bwMode="auto">
            <a:xfrm>
              <a:off x="816" y="3120"/>
              <a:ext cx="1008" cy="9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1 w 21600"/>
                <a:gd name="T25" fmla="*/ 3173 h 21600"/>
                <a:gd name="T26" fmla="*/ 18429 w 21600"/>
                <a:gd name="T27" fmla="*/ 1842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700" y="10800"/>
                  </a:moveTo>
                  <a:cubicBezTo>
                    <a:pt x="2700" y="15274"/>
                    <a:pt x="6326" y="18900"/>
                    <a:pt x="10800" y="18900"/>
                  </a:cubicBezTo>
                  <a:cubicBezTo>
                    <a:pt x="15274" y="18900"/>
                    <a:pt x="18900" y="15274"/>
                    <a:pt x="18900" y="10800"/>
                  </a:cubicBezTo>
                  <a:cubicBezTo>
                    <a:pt x="18900" y="6326"/>
                    <a:pt x="15274" y="2700"/>
                    <a:pt x="10800" y="2700"/>
                  </a:cubicBezTo>
                  <a:cubicBezTo>
                    <a:pt x="6326" y="2700"/>
                    <a:pt x="2700" y="6326"/>
                    <a:pt x="2700" y="1080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7" name="Text Box 12"/>
          <p:cNvSpPr txBox="1">
            <a:spLocks noChangeArrowheads="1"/>
          </p:cNvSpPr>
          <p:nvPr/>
        </p:nvSpPr>
        <p:spPr bwMode="auto">
          <a:xfrm>
            <a:off x="8640763" y="640715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15</a:t>
            </a:r>
            <a:endParaRPr lang="en-US" altLang="zh-CN" sz="1800"/>
          </a:p>
        </p:txBody>
      </p:sp>
      <p:grpSp>
        <p:nvGrpSpPr>
          <p:cNvPr id="10" name="Group 76"/>
          <p:cNvGrpSpPr>
            <a:grpSpLocks/>
          </p:cNvGrpSpPr>
          <p:nvPr/>
        </p:nvGrpSpPr>
        <p:grpSpPr bwMode="auto">
          <a:xfrm>
            <a:off x="6413500" y="4271963"/>
            <a:ext cx="1666875" cy="1906587"/>
            <a:chOff x="3869" y="1343"/>
            <a:chExt cx="1050" cy="1201"/>
          </a:xfrm>
        </p:grpSpPr>
        <p:sp>
          <p:nvSpPr>
            <p:cNvPr id="40985" name="Oval 77"/>
            <p:cNvSpPr>
              <a:spLocks noChangeArrowheads="1"/>
            </p:cNvSpPr>
            <p:nvPr/>
          </p:nvSpPr>
          <p:spPr bwMode="auto">
            <a:xfrm>
              <a:off x="4032" y="1710"/>
              <a:ext cx="722" cy="690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0986" name="Oval 78"/>
            <p:cNvSpPr>
              <a:spLocks noChangeArrowheads="1"/>
            </p:cNvSpPr>
            <p:nvPr/>
          </p:nvSpPr>
          <p:spPr bwMode="auto">
            <a:xfrm>
              <a:off x="3887" y="1556"/>
              <a:ext cx="1032" cy="98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0987" name="Line 79"/>
            <p:cNvSpPr>
              <a:spLocks noChangeShapeType="1"/>
            </p:cNvSpPr>
            <p:nvPr/>
          </p:nvSpPr>
          <p:spPr bwMode="auto">
            <a:xfrm>
              <a:off x="3869" y="1354"/>
              <a:ext cx="0" cy="68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8" name="Line 80"/>
            <p:cNvSpPr>
              <a:spLocks noChangeShapeType="1"/>
            </p:cNvSpPr>
            <p:nvPr/>
          </p:nvSpPr>
          <p:spPr bwMode="auto">
            <a:xfrm>
              <a:off x="4901" y="1343"/>
              <a:ext cx="0" cy="68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9" name="Line 81"/>
            <p:cNvSpPr>
              <a:spLocks noChangeShapeType="1"/>
            </p:cNvSpPr>
            <p:nvPr/>
          </p:nvSpPr>
          <p:spPr bwMode="auto">
            <a:xfrm>
              <a:off x="4004" y="1413"/>
              <a:ext cx="0" cy="6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0" name="Line 82"/>
            <p:cNvSpPr>
              <a:spLocks noChangeShapeType="1"/>
            </p:cNvSpPr>
            <p:nvPr/>
          </p:nvSpPr>
          <p:spPr bwMode="auto">
            <a:xfrm>
              <a:off x="4761" y="1435"/>
              <a:ext cx="0" cy="6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1" name="Rectangle 83"/>
            <p:cNvSpPr>
              <a:spLocks noChangeArrowheads="1"/>
            </p:cNvSpPr>
            <p:nvPr/>
          </p:nvSpPr>
          <p:spPr bwMode="auto">
            <a:xfrm>
              <a:off x="4164" y="1986"/>
              <a:ext cx="540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FFFF00"/>
                  </a:solidFill>
                  <a:ea typeface="黑体" panose="02010609060101010101" pitchFamily="49" charset="-122"/>
                </a:rPr>
                <a:t>爱里斑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02"/>
          <p:cNvGrpSpPr>
            <a:grpSpLocks/>
          </p:cNvGrpSpPr>
          <p:nvPr/>
        </p:nvGrpSpPr>
        <p:grpSpPr bwMode="auto">
          <a:xfrm>
            <a:off x="5646738" y="2670175"/>
            <a:ext cx="3522662" cy="1655763"/>
            <a:chOff x="3379" y="709"/>
            <a:chExt cx="2219" cy="1043"/>
          </a:xfrm>
        </p:grpSpPr>
        <p:sp>
          <p:nvSpPr>
            <p:cNvPr id="40970" name="Rectangle 61"/>
            <p:cNvSpPr>
              <a:spLocks noChangeArrowheads="1"/>
            </p:cNvSpPr>
            <p:nvPr/>
          </p:nvSpPr>
          <p:spPr bwMode="auto">
            <a:xfrm>
              <a:off x="4806" y="1040"/>
              <a:ext cx="681" cy="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0000"/>
                  </a:solidFill>
                </a:rPr>
                <a:t>相对光强曲线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0971" name="Rectangle 62"/>
            <p:cNvSpPr>
              <a:spLocks noChangeArrowheads="1"/>
            </p:cNvSpPr>
            <p:nvPr/>
          </p:nvSpPr>
          <p:spPr bwMode="auto">
            <a:xfrm>
              <a:off x="4513" y="1525"/>
              <a:ext cx="7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1.22(</a:t>
              </a:r>
              <a:r>
                <a:rPr lang="en-US" altLang="zh-CN" sz="2000" b="1" i="1">
                  <a:solidFill>
                    <a:schemeClr val="tx1"/>
                  </a:solidFill>
                  <a:sym typeface="Symbol" panose="05050102010706020507" pitchFamily="18" charset="2"/>
                </a:rPr>
                <a:t></a:t>
              </a:r>
              <a:r>
                <a:rPr lang="en-US" altLang="zh-CN" sz="2000" b="1" i="1">
                  <a:solidFill>
                    <a:schemeClr val="tx1"/>
                  </a:solidFill>
                </a:rPr>
                <a:t>/D</a:t>
              </a:r>
              <a:r>
                <a:rPr lang="en-US" altLang="zh-CN" sz="2000" b="1">
                  <a:solidFill>
                    <a:schemeClr val="tx1"/>
                  </a:solidFill>
                </a:rPr>
                <a:t>)</a:t>
              </a:r>
              <a:endParaRPr lang="en-US" altLang="zh-CN" sz="2000">
                <a:solidFill>
                  <a:schemeClr val="tx1"/>
                </a:solidFill>
              </a:endParaRPr>
            </a:p>
          </p:txBody>
        </p:sp>
        <p:sp>
          <p:nvSpPr>
            <p:cNvPr id="40972" name="Rectangle 63"/>
            <p:cNvSpPr>
              <a:spLocks noChangeArrowheads="1"/>
            </p:cNvSpPr>
            <p:nvPr/>
          </p:nvSpPr>
          <p:spPr bwMode="auto">
            <a:xfrm>
              <a:off x="5239" y="1480"/>
              <a:ext cx="359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</a:rPr>
                <a:t>sin</a:t>
              </a:r>
              <a:r>
                <a:rPr lang="en-US" altLang="zh-CN" sz="1800" b="1" i="1">
                  <a:solidFill>
                    <a:schemeClr val="tx1"/>
                  </a:solidFill>
                  <a:sym typeface="Symbol" panose="05050102010706020507" pitchFamily="18" charset="2"/>
                </a:rPr>
                <a:t>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40973" name="Rectangle 64"/>
            <p:cNvSpPr>
              <a:spLocks noChangeArrowheads="1"/>
            </p:cNvSpPr>
            <p:nvPr/>
          </p:nvSpPr>
          <p:spPr bwMode="auto">
            <a:xfrm>
              <a:off x="4241" y="754"/>
              <a:ext cx="91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FF0000"/>
                  </a:solidFill>
                </a:rPr>
                <a:t>1</a:t>
              </a:r>
              <a:endParaRPr lang="en-US" altLang="zh-CN" sz="1600">
                <a:solidFill>
                  <a:schemeClr val="tx1"/>
                </a:solidFill>
              </a:endParaRPr>
            </a:p>
          </p:txBody>
        </p:sp>
        <p:sp>
          <p:nvSpPr>
            <p:cNvPr id="40974" name="Rectangle 65"/>
            <p:cNvSpPr>
              <a:spLocks noChangeArrowheads="1"/>
            </p:cNvSpPr>
            <p:nvPr/>
          </p:nvSpPr>
          <p:spPr bwMode="auto">
            <a:xfrm>
              <a:off x="4451" y="709"/>
              <a:ext cx="563" cy="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1800" b="1" i="1">
                  <a:solidFill>
                    <a:schemeClr val="tx1"/>
                  </a:solidFill>
                </a:rPr>
                <a:t>I / I</a:t>
              </a:r>
              <a:r>
                <a:rPr lang="en-US" altLang="zh-CN" sz="1800" b="1" baseline="-25000">
                  <a:solidFill>
                    <a:schemeClr val="tx1"/>
                  </a:solidFill>
                </a:rPr>
                <a:t>0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40975" name="Line 66"/>
            <p:cNvSpPr>
              <a:spLocks noChangeShapeType="1"/>
            </p:cNvSpPr>
            <p:nvPr/>
          </p:nvSpPr>
          <p:spPr bwMode="auto">
            <a:xfrm>
              <a:off x="4377" y="754"/>
              <a:ext cx="0" cy="76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lg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6" name="Rectangle 67"/>
            <p:cNvSpPr>
              <a:spLocks noChangeArrowheads="1"/>
            </p:cNvSpPr>
            <p:nvPr/>
          </p:nvSpPr>
          <p:spPr bwMode="auto">
            <a:xfrm>
              <a:off x="4286" y="1525"/>
              <a:ext cx="22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</a:rPr>
                <a:t>0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77" name="Freeform 68"/>
            <p:cNvSpPr>
              <a:spLocks/>
            </p:cNvSpPr>
            <p:nvPr/>
          </p:nvSpPr>
          <p:spPr bwMode="auto">
            <a:xfrm>
              <a:off x="4776" y="1437"/>
              <a:ext cx="227" cy="6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916"/>
                  </a:moveTo>
                  <a:lnTo>
                    <a:pt x="198" y="19244"/>
                  </a:lnTo>
                  <a:lnTo>
                    <a:pt x="372" y="18739"/>
                  </a:lnTo>
                  <a:lnTo>
                    <a:pt x="570" y="17983"/>
                  </a:lnTo>
                  <a:lnTo>
                    <a:pt x="818" y="17479"/>
                  </a:lnTo>
                  <a:lnTo>
                    <a:pt x="1016" y="16723"/>
                  </a:lnTo>
                  <a:lnTo>
                    <a:pt x="1214" y="16134"/>
                  </a:lnTo>
                  <a:lnTo>
                    <a:pt x="1388" y="15630"/>
                  </a:lnTo>
                  <a:lnTo>
                    <a:pt x="1561" y="15042"/>
                  </a:lnTo>
                  <a:lnTo>
                    <a:pt x="1735" y="14454"/>
                  </a:lnTo>
                  <a:lnTo>
                    <a:pt x="1958" y="13697"/>
                  </a:lnTo>
                  <a:lnTo>
                    <a:pt x="2156" y="13277"/>
                  </a:lnTo>
                  <a:lnTo>
                    <a:pt x="2354" y="12689"/>
                  </a:lnTo>
                  <a:lnTo>
                    <a:pt x="2553" y="12017"/>
                  </a:lnTo>
                  <a:lnTo>
                    <a:pt x="2825" y="11513"/>
                  </a:lnTo>
                  <a:lnTo>
                    <a:pt x="2949" y="10924"/>
                  </a:lnTo>
                  <a:lnTo>
                    <a:pt x="3172" y="10336"/>
                  </a:lnTo>
                  <a:lnTo>
                    <a:pt x="3346" y="9748"/>
                  </a:lnTo>
                  <a:lnTo>
                    <a:pt x="3544" y="9244"/>
                  </a:lnTo>
                  <a:lnTo>
                    <a:pt x="3767" y="8739"/>
                  </a:lnTo>
                  <a:lnTo>
                    <a:pt x="3941" y="8319"/>
                  </a:lnTo>
                  <a:lnTo>
                    <a:pt x="4139" y="7731"/>
                  </a:lnTo>
                  <a:lnTo>
                    <a:pt x="4362" y="7143"/>
                  </a:lnTo>
                  <a:lnTo>
                    <a:pt x="4560" y="6723"/>
                  </a:lnTo>
                  <a:lnTo>
                    <a:pt x="4783" y="6303"/>
                  </a:lnTo>
                  <a:lnTo>
                    <a:pt x="4932" y="5714"/>
                  </a:lnTo>
                  <a:lnTo>
                    <a:pt x="5130" y="5462"/>
                  </a:lnTo>
                  <a:lnTo>
                    <a:pt x="5304" y="4874"/>
                  </a:lnTo>
                  <a:lnTo>
                    <a:pt x="5551" y="4454"/>
                  </a:lnTo>
                  <a:lnTo>
                    <a:pt x="5799" y="4118"/>
                  </a:lnTo>
                  <a:lnTo>
                    <a:pt x="5973" y="3866"/>
                  </a:lnTo>
                  <a:lnTo>
                    <a:pt x="6171" y="3445"/>
                  </a:lnTo>
                  <a:lnTo>
                    <a:pt x="6369" y="3109"/>
                  </a:lnTo>
                  <a:lnTo>
                    <a:pt x="6568" y="2689"/>
                  </a:lnTo>
                  <a:lnTo>
                    <a:pt x="6766" y="2353"/>
                  </a:lnTo>
                  <a:lnTo>
                    <a:pt x="6964" y="2101"/>
                  </a:lnTo>
                  <a:lnTo>
                    <a:pt x="7237" y="1681"/>
                  </a:lnTo>
                  <a:lnTo>
                    <a:pt x="7410" y="1513"/>
                  </a:lnTo>
                  <a:lnTo>
                    <a:pt x="7608" y="1176"/>
                  </a:lnTo>
                  <a:lnTo>
                    <a:pt x="7807" y="1092"/>
                  </a:lnTo>
                  <a:lnTo>
                    <a:pt x="7980" y="756"/>
                  </a:lnTo>
                  <a:lnTo>
                    <a:pt x="8253" y="672"/>
                  </a:lnTo>
                  <a:lnTo>
                    <a:pt x="8401" y="504"/>
                  </a:lnTo>
                  <a:lnTo>
                    <a:pt x="8649" y="420"/>
                  </a:lnTo>
                  <a:lnTo>
                    <a:pt x="8848" y="252"/>
                  </a:lnTo>
                  <a:lnTo>
                    <a:pt x="9046" y="84"/>
                  </a:lnTo>
                  <a:lnTo>
                    <a:pt x="9269" y="84"/>
                  </a:lnTo>
                  <a:lnTo>
                    <a:pt x="9442" y="0"/>
                  </a:lnTo>
                  <a:lnTo>
                    <a:pt x="9690" y="0"/>
                  </a:lnTo>
                  <a:lnTo>
                    <a:pt x="9888" y="0"/>
                  </a:lnTo>
                  <a:lnTo>
                    <a:pt x="10112" y="84"/>
                  </a:lnTo>
                  <a:lnTo>
                    <a:pt x="10310" y="84"/>
                  </a:lnTo>
                  <a:lnTo>
                    <a:pt x="10508" y="252"/>
                  </a:lnTo>
                  <a:lnTo>
                    <a:pt x="10781" y="420"/>
                  </a:lnTo>
                  <a:lnTo>
                    <a:pt x="11004" y="672"/>
                  </a:lnTo>
                  <a:lnTo>
                    <a:pt x="11202" y="840"/>
                  </a:lnTo>
                  <a:lnTo>
                    <a:pt x="11475" y="1092"/>
                  </a:lnTo>
                  <a:lnTo>
                    <a:pt x="11698" y="1513"/>
                  </a:lnTo>
                  <a:lnTo>
                    <a:pt x="11995" y="1681"/>
                  </a:lnTo>
                  <a:lnTo>
                    <a:pt x="12193" y="2101"/>
                  </a:lnTo>
                  <a:lnTo>
                    <a:pt x="12441" y="2437"/>
                  </a:lnTo>
                  <a:lnTo>
                    <a:pt x="12689" y="2773"/>
                  </a:lnTo>
                  <a:lnTo>
                    <a:pt x="12912" y="3277"/>
                  </a:lnTo>
                  <a:lnTo>
                    <a:pt x="13209" y="3866"/>
                  </a:lnTo>
                  <a:lnTo>
                    <a:pt x="13432" y="4118"/>
                  </a:lnTo>
                  <a:lnTo>
                    <a:pt x="13680" y="4706"/>
                  </a:lnTo>
                  <a:lnTo>
                    <a:pt x="13953" y="5126"/>
                  </a:lnTo>
                  <a:lnTo>
                    <a:pt x="14176" y="5546"/>
                  </a:lnTo>
                  <a:lnTo>
                    <a:pt x="14399" y="6050"/>
                  </a:lnTo>
                  <a:lnTo>
                    <a:pt x="14696" y="6723"/>
                  </a:lnTo>
                  <a:lnTo>
                    <a:pt x="14895" y="7143"/>
                  </a:lnTo>
                  <a:lnTo>
                    <a:pt x="15192" y="7731"/>
                  </a:lnTo>
                  <a:lnTo>
                    <a:pt x="15415" y="8319"/>
                  </a:lnTo>
                  <a:lnTo>
                    <a:pt x="15638" y="8739"/>
                  </a:lnTo>
                  <a:lnTo>
                    <a:pt x="15911" y="9328"/>
                  </a:lnTo>
                  <a:lnTo>
                    <a:pt x="16084" y="9916"/>
                  </a:lnTo>
                  <a:lnTo>
                    <a:pt x="16332" y="10420"/>
                  </a:lnTo>
                  <a:lnTo>
                    <a:pt x="16605" y="11176"/>
                  </a:lnTo>
                  <a:lnTo>
                    <a:pt x="16803" y="11513"/>
                  </a:lnTo>
                  <a:lnTo>
                    <a:pt x="17051" y="12017"/>
                  </a:lnTo>
                  <a:lnTo>
                    <a:pt x="17249" y="12689"/>
                  </a:lnTo>
                  <a:lnTo>
                    <a:pt x="17472" y="13109"/>
                  </a:lnTo>
                  <a:lnTo>
                    <a:pt x="17670" y="13697"/>
                  </a:lnTo>
                  <a:lnTo>
                    <a:pt x="17918" y="14286"/>
                  </a:lnTo>
                  <a:lnTo>
                    <a:pt x="18116" y="14706"/>
                  </a:lnTo>
                  <a:lnTo>
                    <a:pt x="18290" y="15210"/>
                  </a:lnTo>
                  <a:lnTo>
                    <a:pt x="18463" y="15630"/>
                  </a:lnTo>
                  <a:lnTo>
                    <a:pt x="18686" y="16134"/>
                  </a:lnTo>
                  <a:lnTo>
                    <a:pt x="18810" y="16555"/>
                  </a:lnTo>
                  <a:lnTo>
                    <a:pt x="18984" y="16891"/>
                  </a:lnTo>
                  <a:lnTo>
                    <a:pt x="19133" y="17227"/>
                  </a:lnTo>
                  <a:lnTo>
                    <a:pt x="19306" y="17647"/>
                  </a:lnTo>
                  <a:lnTo>
                    <a:pt x="19480" y="17983"/>
                  </a:lnTo>
                  <a:lnTo>
                    <a:pt x="19603" y="18319"/>
                  </a:lnTo>
                  <a:lnTo>
                    <a:pt x="19703" y="18487"/>
                  </a:lnTo>
                  <a:lnTo>
                    <a:pt x="19851" y="18908"/>
                  </a:lnTo>
                  <a:lnTo>
                    <a:pt x="19975" y="19076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8" name="Freeform 69"/>
            <p:cNvSpPr>
              <a:spLocks/>
            </p:cNvSpPr>
            <p:nvPr/>
          </p:nvSpPr>
          <p:spPr bwMode="auto">
            <a:xfrm>
              <a:off x="4972" y="1469"/>
              <a:ext cx="237" cy="4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62" y="599"/>
                  </a:lnTo>
                  <a:lnTo>
                    <a:pt x="452" y="1317"/>
                  </a:lnTo>
                  <a:lnTo>
                    <a:pt x="523" y="1677"/>
                  </a:lnTo>
                  <a:lnTo>
                    <a:pt x="785" y="2635"/>
                  </a:lnTo>
                  <a:lnTo>
                    <a:pt x="999" y="3353"/>
                  </a:lnTo>
                  <a:lnTo>
                    <a:pt x="1070" y="3832"/>
                  </a:lnTo>
                  <a:lnTo>
                    <a:pt x="1379" y="4072"/>
                  </a:lnTo>
                  <a:lnTo>
                    <a:pt x="1546" y="5030"/>
                  </a:lnTo>
                  <a:lnTo>
                    <a:pt x="1807" y="5389"/>
                  </a:lnTo>
                  <a:lnTo>
                    <a:pt x="1998" y="5988"/>
                  </a:lnTo>
                  <a:lnTo>
                    <a:pt x="2069" y="6467"/>
                  </a:lnTo>
                  <a:lnTo>
                    <a:pt x="2402" y="7066"/>
                  </a:lnTo>
                  <a:lnTo>
                    <a:pt x="2568" y="7665"/>
                  </a:lnTo>
                  <a:lnTo>
                    <a:pt x="2711" y="8383"/>
                  </a:lnTo>
                  <a:lnTo>
                    <a:pt x="2878" y="8862"/>
                  </a:lnTo>
                  <a:lnTo>
                    <a:pt x="3092" y="9461"/>
                  </a:lnTo>
                  <a:lnTo>
                    <a:pt x="3401" y="10060"/>
                  </a:lnTo>
                  <a:lnTo>
                    <a:pt x="3639" y="10659"/>
                  </a:lnTo>
                  <a:lnTo>
                    <a:pt x="3781" y="11018"/>
                  </a:lnTo>
                  <a:lnTo>
                    <a:pt x="3948" y="11497"/>
                  </a:lnTo>
                  <a:lnTo>
                    <a:pt x="4185" y="12096"/>
                  </a:lnTo>
                  <a:lnTo>
                    <a:pt x="4352" y="12455"/>
                  </a:lnTo>
                  <a:lnTo>
                    <a:pt x="4542" y="13054"/>
                  </a:lnTo>
                  <a:lnTo>
                    <a:pt x="4780" y="13653"/>
                  </a:lnTo>
                  <a:lnTo>
                    <a:pt x="4946" y="13892"/>
                  </a:lnTo>
                  <a:lnTo>
                    <a:pt x="5065" y="14491"/>
                  </a:lnTo>
                  <a:lnTo>
                    <a:pt x="5327" y="14850"/>
                  </a:lnTo>
                  <a:lnTo>
                    <a:pt x="5612" y="15090"/>
                  </a:lnTo>
                  <a:lnTo>
                    <a:pt x="5707" y="15689"/>
                  </a:lnTo>
                  <a:lnTo>
                    <a:pt x="5969" y="16048"/>
                  </a:lnTo>
                  <a:lnTo>
                    <a:pt x="6183" y="16407"/>
                  </a:lnTo>
                  <a:lnTo>
                    <a:pt x="6350" y="16527"/>
                  </a:lnTo>
                  <a:lnTo>
                    <a:pt x="6564" y="16886"/>
                  </a:lnTo>
                  <a:lnTo>
                    <a:pt x="6825" y="17126"/>
                  </a:lnTo>
                  <a:lnTo>
                    <a:pt x="6968" y="17844"/>
                  </a:lnTo>
                  <a:lnTo>
                    <a:pt x="7182" y="18084"/>
                  </a:lnTo>
                  <a:lnTo>
                    <a:pt x="7348" y="18084"/>
                  </a:lnTo>
                  <a:lnTo>
                    <a:pt x="7562" y="18683"/>
                  </a:lnTo>
                  <a:lnTo>
                    <a:pt x="7800" y="18683"/>
                  </a:lnTo>
                  <a:lnTo>
                    <a:pt x="7990" y="18683"/>
                  </a:lnTo>
                  <a:lnTo>
                    <a:pt x="8228" y="18922"/>
                  </a:lnTo>
                  <a:lnTo>
                    <a:pt x="8466" y="19162"/>
                  </a:lnTo>
                  <a:lnTo>
                    <a:pt x="8704" y="19162"/>
                  </a:lnTo>
                  <a:lnTo>
                    <a:pt x="8799" y="19521"/>
                  </a:lnTo>
                  <a:lnTo>
                    <a:pt x="8989" y="19880"/>
                  </a:lnTo>
                  <a:lnTo>
                    <a:pt x="9227" y="19880"/>
                  </a:lnTo>
                  <a:lnTo>
                    <a:pt x="9441" y="19880"/>
                  </a:lnTo>
                  <a:lnTo>
                    <a:pt x="9655" y="19880"/>
                  </a:lnTo>
                  <a:lnTo>
                    <a:pt x="9822" y="19880"/>
                  </a:lnTo>
                  <a:lnTo>
                    <a:pt x="10178" y="19880"/>
                  </a:lnTo>
                  <a:lnTo>
                    <a:pt x="10321" y="19521"/>
                  </a:lnTo>
                  <a:lnTo>
                    <a:pt x="10559" y="19162"/>
                  </a:lnTo>
                  <a:lnTo>
                    <a:pt x="10773" y="19162"/>
                  </a:lnTo>
                  <a:lnTo>
                    <a:pt x="11011" y="18922"/>
                  </a:lnTo>
                  <a:lnTo>
                    <a:pt x="11201" y="18683"/>
                  </a:lnTo>
                  <a:lnTo>
                    <a:pt x="11463" y="18683"/>
                  </a:lnTo>
                  <a:lnTo>
                    <a:pt x="11724" y="18443"/>
                  </a:lnTo>
                  <a:lnTo>
                    <a:pt x="12010" y="18084"/>
                  </a:lnTo>
                  <a:lnTo>
                    <a:pt x="12200" y="17844"/>
                  </a:lnTo>
                  <a:lnTo>
                    <a:pt x="12438" y="17126"/>
                  </a:lnTo>
                  <a:lnTo>
                    <a:pt x="12652" y="16886"/>
                  </a:lnTo>
                  <a:lnTo>
                    <a:pt x="12842" y="16527"/>
                  </a:lnTo>
                  <a:lnTo>
                    <a:pt x="13175" y="16048"/>
                  </a:lnTo>
                  <a:lnTo>
                    <a:pt x="13341" y="15689"/>
                  </a:lnTo>
                  <a:lnTo>
                    <a:pt x="13650" y="15090"/>
                  </a:lnTo>
                  <a:lnTo>
                    <a:pt x="13936" y="14491"/>
                  </a:lnTo>
                  <a:lnTo>
                    <a:pt x="14150" y="14132"/>
                  </a:lnTo>
                  <a:lnTo>
                    <a:pt x="14388" y="13653"/>
                  </a:lnTo>
                  <a:lnTo>
                    <a:pt x="14673" y="13054"/>
                  </a:lnTo>
                  <a:lnTo>
                    <a:pt x="14958" y="12814"/>
                  </a:lnTo>
                  <a:lnTo>
                    <a:pt x="15220" y="12096"/>
                  </a:lnTo>
                  <a:lnTo>
                    <a:pt x="15458" y="11497"/>
                  </a:lnTo>
                  <a:lnTo>
                    <a:pt x="15672" y="11018"/>
                  </a:lnTo>
                  <a:lnTo>
                    <a:pt x="15815" y="10659"/>
                  </a:lnTo>
                  <a:lnTo>
                    <a:pt x="16171" y="10060"/>
                  </a:lnTo>
                  <a:lnTo>
                    <a:pt x="16290" y="9102"/>
                  </a:lnTo>
                  <a:lnTo>
                    <a:pt x="16552" y="8862"/>
                  </a:lnTo>
                  <a:lnTo>
                    <a:pt x="16790" y="8383"/>
                  </a:lnTo>
                  <a:lnTo>
                    <a:pt x="17122" y="7665"/>
                  </a:lnTo>
                  <a:lnTo>
                    <a:pt x="17218" y="7066"/>
                  </a:lnTo>
                  <a:lnTo>
                    <a:pt x="17432" y="6467"/>
                  </a:lnTo>
                  <a:lnTo>
                    <a:pt x="17693" y="5988"/>
                  </a:lnTo>
                  <a:lnTo>
                    <a:pt x="17955" y="5629"/>
                  </a:lnTo>
                  <a:lnTo>
                    <a:pt x="18002" y="5030"/>
                  </a:lnTo>
                  <a:lnTo>
                    <a:pt x="18335" y="4671"/>
                  </a:lnTo>
                  <a:lnTo>
                    <a:pt x="18454" y="4072"/>
                  </a:lnTo>
                  <a:lnTo>
                    <a:pt x="18668" y="3832"/>
                  </a:lnTo>
                  <a:lnTo>
                    <a:pt x="18716" y="3353"/>
                  </a:lnTo>
                  <a:lnTo>
                    <a:pt x="19001" y="2994"/>
                  </a:lnTo>
                  <a:lnTo>
                    <a:pt x="19191" y="2635"/>
                  </a:lnTo>
                  <a:lnTo>
                    <a:pt x="19405" y="2036"/>
                  </a:lnTo>
                  <a:lnTo>
                    <a:pt x="19501" y="1677"/>
                  </a:lnTo>
                  <a:lnTo>
                    <a:pt x="19548" y="1677"/>
                  </a:lnTo>
                  <a:lnTo>
                    <a:pt x="19667" y="1317"/>
                  </a:lnTo>
                  <a:lnTo>
                    <a:pt x="19810" y="1317"/>
                  </a:lnTo>
                  <a:lnTo>
                    <a:pt x="19976" y="958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9" name="Freeform 70"/>
            <p:cNvSpPr>
              <a:spLocks/>
            </p:cNvSpPr>
            <p:nvPr/>
          </p:nvSpPr>
          <p:spPr bwMode="auto">
            <a:xfrm>
              <a:off x="4059" y="967"/>
              <a:ext cx="635" cy="49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105"/>
                  </a:moveTo>
                  <a:lnTo>
                    <a:pt x="211" y="18494"/>
                  </a:lnTo>
                  <a:lnTo>
                    <a:pt x="469" y="17894"/>
                  </a:lnTo>
                  <a:lnTo>
                    <a:pt x="680" y="17283"/>
                  </a:lnTo>
                  <a:lnTo>
                    <a:pt x="890" y="16683"/>
                  </a:lnTo>
                  <a:lnTo>
                    <a:pt x="1111" y="16072"/>
                  </a:lnTo>
                  <a:lnTo>
                    <a:pt x="1331" y="15483"/>
                  </a:lnTo>
                  <a:lnTo>
                    <a:pt x="1541" y="14894"/>
                  </a:lnTo>
                  <a:lnTo>
                    <a:pt x="1771" y="14304"/>
                  </a:lnTo>
                  <a:lnTo>
                    <a:pt x="1953" y="13715"/>
                  </a:lnTo>
                  <a:lnTo>
                    <a:pt x="2231" y="13159"/>
                  </a:lnTo>
                  <a:lnTo>
                    <a:pt x="2470" y="12591"/>
                  </a:lnTo>
                  <a:lnTo>
                    <a:pt x="2681" y="12024"/>
                  </a:lnTo>
                  <a:lnTo>
                    <a:pt x="2891" y="11468"/>
                  </a:lnTo>
                  <a:lnTo>
                    <a:pt x="3112" y="10900"/>
                  </a:lnTo>
                  <a:lnTo>
                    <a:pt x="3332" y="10344"/>
                  </a:lnTo>
                  <a:lnTo>
                    <a:pt x="3552" y="9809"/>
                  </a:lnTo>
                  <a:lnTo>
                    <a:pt x="3791" y="9285"/>
                  </a:lnTo>
                  <a:lnTo>
                    <a:pt x="4011" y="8751"/>
                  </a:lnTo>
                  <a:lnTo>
                    <a:pt x="4203" y="8249"/>
                  </a:lnTo>
                  <a:lnTo>
                    <a:pt x="4442" y="7747"/>
                  </a:lnTo>
                  <a:lnTo>
                    <a:pt x="4682" y="7256"/>
                  </a:lnTo>
                  <a:lnTo>
                    <a:pt x="4883" y="6787"/>
                  </a:lnTo>
                  <a:lnTo>
                    <a:pt x="5103" y="6339"/>
                  </a:lnTo>
                  <a:lnTo>
                    <a:pt x="5352" y="5892"/>
                  </a:lnTo>
                  <a:lnTo>
                    <a:pt x="5572" y="5434"/>
                  </a:lnTo>
                  <a:lnTo>
                    <a:pt x="5744" y="4986"/>
                  </a:lnTo>
                  <a:lnTo>
                    <a:pt x="5945" y="4572"/>
                  </a:lnTo>
                  <a:lnTo>
                    <a:pt x="6204" y="4179"/>
                  </a:lnTo>
                  <a:lnTo>
                    <a:pt x="6415" y="3775"/>
                  </a:lnTo>
                  <a:lnTo>
                    <a:pt x="6644" y="3404"/>
                  </a:lnTo>
                  <a:lnTo>
                    <a:pt x="6865" y="3066"/>
                  </a:lnTo>
                  <a:lnTo>
                    <a:pt x="7085" y="2717"/>
                  </a:lnTo>
                  <a:lnTo>
                    <a:pt x="7295" y="2411"/>
                  </a:lnTo>
                  <a:lnTo>
                    <a:pt x="7487" y="2095"/>
                  </a:lnTo>
                  <a:lnTo>
                    <a:pt x="7755" y="1811"/>
                  </a:lnTo>
                  <a:lnTo>
                    <a:pt x="7985" y="1571"/>
                  </a:lnTo>
                  <a:lnTo>
                    <a:pt x="8138" y="1298"/>
                  </a:lnTo>
                  <a:lnTo>
                    <a:pt x="8368" y="1069"/>
                  </a:lnTo>
                  <a:lnTo>
                    <a:pt x="8578" y="873"/>
                  </a:lnTo>
                  <a:lnTo>
                    <a:pt x="8837" y="655"/>
                  </a:lnTo>
                  <a:lnTo>
                    <a:pt x="8990" y="502"/>
                  </a:lnTo>
                  <a:lnTo>
                    <a:pt x="9248" y="382"/>
                  </a:lnTo>
                  <a:lnTo>
                    <a:pt x="9469" y="240"/>
                  </a:lnTo>
                  <a:lnTo>
                    <a:pt x="9631" y="153"/>
                  </a:lnTo>
                  <a:lnTo>
                    <a:pt x="9852" y="87"/>
                  </a:lnTo>
                  <a:lnTo>
                    <a:pt x="10101" y="22"/>
                  </a:lnTo>
                  <a:lnTo>
                    <a:pt x="10321" y="0"/>
                  </a:lnTo>
                  <a:lnTo>
                    <a:pt x="10474" y="22"/>
                  </a:lnTo>
                  <a:lnTo>
                    <a:pt x="10685" y="22"/>
                  </a:lnTo>
                  <a:lnTo>
                    <a:pt x="10962" y="87"/>
                  </a:lnTo>
                  <a:lnTo>
                    <a:pt x="11125" y="207"/>
                  </a:lnTo>
                  <a:lnTo>
                    <a:pt x="11336" y="349"/>
                  </a:lnTo>
                  <a:lnTo>
                    <a:pt x="11546" y="524"/>
                  </a:lnTo>
                  <a:lnTo>
                    <a:pt x="11776" y="742"/>
                  </a:lnTo>
                  <a:lnTo>
                    <a:pt x="11987" y="993"/>
                  </a:lnTo>
                  <a:lnTo>
                    <a:pt x="12226" y="1244"/>
                  </a:lnTo>
                  <a:lnTo>
                    <a:pt x="12504" y="1571"/>
                  </a:lnTo>
                  <a:lnTo>
                    <a:pt x="12695" y="1909"/>
                  </a:lnTo>
                  <a:lnTo>
                    <a:pt x="12915" y="2280"/>
                  </a:lnTo>
                  <a:lnTo>
                    <a:pt x="13145" y="2706"/>
                  </a:lnTo>
                  <a:lnTo>
                    <a:pt x="13404" y="3099"/>
                  </a:lnTo>
                  <a:lnTo>
                    <a:pt x="13585" y="3524"/>
                  </a:lnTo>
                  <a:lnTo>
                    <a:pt x="13806" y="3983"/>
                  </a:lnTo>
                  <a:lnTo>
                    <a:pt x="14102" y="4430"/>
                  </a:lnTo>
                  <a:lnTo>
                    <a:pt x="14275" y="4932"/>
                  </a:lnTo>
                  <a:lnTo>
                    <a:pt x="14552" y="5466"/>
                  </a:lnTo>
                  <a:lnTo>
                    <a:pt x="14725" y="5990"/>
                  </a:lnTo>
                  <a:lnTo>
                    <a:pt x="14983" y="6514"/>
                  </a:lnTo>
                  <a:lnTo>
                    <a:pt x="15184" y="7059"/>
                  </a:lnTo>
                  <a:lnTo>
                    <a:pt x="15433" y="7616"/>
                  </a:lnTo>
                  <a:lnTo>
                    <a:pt x="15711" y="8194"/>
                  </a:lnTo>
                  <a:lnTo>
                    <a:pt x="15912" y="8783"/>
                  </a:lnTo>
                  <a:lnTo>
                    <a:pt x="16103" y="9340"/>
                  </a:lnTo>
                  <a:lnTo>
                    <a:pt x="16324" y="9907"/>
                  </a:lnTo>
                  <a:lnTo>
                    <a:pt x="16534" y="10475"/>
                  </a:lnTo>
                  <a:lnTo>
                    <a:pt x="16726" y="11053"/>
                  </a:lnTo>
                  <a:lnTo>
                    <a:pt x="16946" y="11620"/>
                  </a:lnTo>
                  <a:lnTo>
                    <a:pt x="17157" y="12188"/>
                  </a:lnTo>
                  <a:lnTo>
                    <a:pt x="17338" y="12755"/>
                  </a:lnTo>
                  <a:lnTo>
                    <a:pt x="17530" y="13301"/>
                  </a:lnTo>
                  <a:lnTo>
                    <a:pt x="17741" y="13835"/>
                  </a:lnTo>
                  <a:lnTo>
                    <a:pt x="17894" y="14392"/>
                  </a:lnTo>
                  <a:lnTo>
                    <a:pt x="18124" y="14926"/>
                  </a:lnTo>
                  <a:lnTo>
                    <a:pt x="18267" y="15428"/>
                  </a:lnTo>
                  <a:lnTo>
                    <a:pt x="18468" y="15941"/>
                  </a:lnTo>
                  <a:lnTo>
                    <a:pt x="18593" y="16432"/>
                  </a:lnTo>
                  <a:lnTo>
                    <a:pt x="18842" y="16869"/>
                  </a:lnTo>
                  <a:lnTo>
                    <a:pt x="18947" y="17338"/>
                  </a:lnTo>
                  <a:lnTo>
                    <a:pt x="19110" y="17752"/>
                  </a:lnTo>
                  <a:lnTo>
                    <a:pt x="19244" y="18145"/>
                  </a:lnTo>
                  <a:lnTo>
                    <a:pt x="19387" y="18538"/>
                  </a:lnTo>
                  <a:lnTo>
                    <a:pt x="19512" y="18898"/>
                  </a:lnTo>
                  <a:lnTo>
                    <a:pt x="19627" y="19193"/>
                  </a:lnTo>
                  <a:lnTo>
                    <a:pt x="19789" y="19509"/>
                  </a:lnTo>
                  <a:lnTo>
                    <a:pt x="19876" y="19782"/>
                  </a:lnTo>
                  <a:lnTo>
                    <a:pt x="19990" y="19989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0" name="Freeform 71"/>
            <p:cNvSpPr>
              <a:spLocks/>
            </p:cNvSpPr>
            <p:nvPr/>
          </p:nvSpPr>
          <p:spPr bwMode="auto">
            <a:xfrm>
              <a:off x="4675" y="1447"/>
              <a:ext cx="170" cy="6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9" y="738"/>
                  </a:lnTo>
                  <a:lnTo>
                    <a:pt x="444" y="1148"/>
                  </a:lnTo>
                  <a:lnTo>
                    <a:pt x="512" y="1885"/>
                  </a:lnTo>
                  <a:lnTo>
                    <a:pt x="785" y="2541"/>
                  </a:lnTo>
                  <a:lnTo>
                    <a:pt x="990" y="3115"/>
                  </a:lnTo>
                  <a:lnTo>
                    <a:pt x="1058" y="3852"/>
                  </a:lnTo>
                  <a:lnTo>
                    <a:pt x="1365" y="4262"/>
                  </a:lnTo>
                  <a:lnTo>
                    <a:pt x="1604" y="4918"/>
                  </a:lnTo>
                  <a:lnTo>
                    <a:pt x="1843" y="5328"/>
                  </a:lnTo>
                  <a:lnTo>
                    <a:pt x="2014" y="6148"/>
                  </a:lnTo>
                  <a:lnTo>
                    <a:pt x="2116" y="6803"/>
                  </a:lnTo>
                  <a:lnTo>
                    <a:pt x="2423" y="7213"/>
                  </a:lnTo>
                  <a:lnTo>
                    <a:pt x="2560" y="7869"/>
                  </a:lnTo>
                  <a:lnTo>
                    <a:pt x="2696" y="8443"/>
                  </a:lnTo>
                  <a:lnTo>
                    <a:pt x="2867" y="8934"/>
                  </a:lnTo>
                  <a:lnTo>
                    <a:pt x="3106" y="9590"/>
                  </a:lnTo>
                  <a:lnTo>
                    <a:pt x="3379" y="10082"/>
                  </a:lnTo>
                  <a:lnTo>
                    <a:pt x="3584" y="10574"/>
                  </a:lnTo>
                  <a:lnTo>
                    <a:pt x="3720" y="11148"/>
                  </a:lnTo>
                  <a:lnTo>
                    <a:pt x="3959" y="11639"/>
                  </a:lnTo>
                  <a:lnTo>
                    <a:pt x="4164" y="12131"/>
                  </a:lnTo>
                  <a:lnTo>
                    <a:pt x="4403" y="12705"/>
                  </a:lnTo>
                  <a:lnTo>
                    <a:pt x="4573" y="13115"/>
                  </a:lnTo>
                  <a:lnTo>
                    <a:pt x="4812" y="13607"/>
                  </a:lnTo>
                  <a:lnTo>
                    <a:pt x="5017" y="14098"/>
                  </a:lnTo>
                  <a:lnTo>
                    <a:pt x="5119" y="14672"/>
                  </a:lnTo>
                  <a:lnTo>
                    <a:pt x="5358" y="14918"/>
                  </a:lnTo>
                  <a:lnTo>
                    <a:pt x="5597" y="15328"/>
                  </a:lnTo>
                  <a:lnTo>
                    <a:pt x="5734" y="15738"/>
                  </a:lnTo>
                  <a:lnTo>
                    <a:pt x="5939" y="16148"/>
                  </a:lnTo>
                  <a:lnTo>
                    <a:pt x="6177" y="16393"/>
                  </a:lnTo>
                  <a:lnTo>
                    <a:pt x="6348" y="16885"/>
                  </a:lnTo>
                  <a:lnTo>
                    <a:pt x="6587" y="17131"/>
                  </a:lnTo>
                  <a:lnTo>
                    <a:pt x="6826" y="17459"/>
                  </a:lnTo>
                  <a:lnTo>
                    <a:pt x="6928" y="17705"/>
                  </a:lnTo>
                  <a:lnTo>
                    <a:pt x="7167" y="18115"/>
                  </a:lnTo>
                  <a:lnTo>
                    <a:pt x="7406" y="18361"/>
                  </a:lnTo>
                  <a:lnTo>
                    <a:pt x="7611" y="18689"/>
                  </a:lnTo>
                  <a:lnTo>
                    <a:pt x="7816" y="18852"/>
                  </a:lnTo>
                  <a:lnTo>
                    <a:pt x="7986" y="19098"/>
                  </a:lnTo>
                  <a:lnTo>
                    <a:pt x="8191" y="19262"/>
                  </a:lnTo>
                  <a:lnTo>
                    <a:pt x="8464" y="19262"/>
                  </a:lnTo>
                  <a:lnTo>
                    <a:pt x="8703" y="19590"/>
                  </a:lnTo>
                  <a:lnTo>
                    <a:pt x="8771" y="19672"/>
                  </a:lnTo>
                  <a:lnTo>
                    <a:pt x="8942" y="19754"/>
                  </a:lnTo>
                  <a:lnTo>
                    <a:pt x="9215" y="19754"/>
                  </a:lnTo>
                  <a:lnTo>
                    <a:pt x="9386" y="19918"/>
                  </a:lnTo>
                  <a:lnTo>
                    <a:pt x="9625" y="19918"/>
                  </a:lnTo>
                  <a:lnTo>
                    <a:pt x="9795" y="19918"/>
                  </a:lnTo>
                  <a:lnTo>
                    <a:pt x="10205" y="19754"/>
                  </a:lnTo>
                  <a:lnTo>
                    <a:pt x="10341" y="19672"/>
                  </a:lnTo>
                  <a:lnTo>
                    <a:pt x="10614" y="19590"/>
                  </a:lnTo>
                  <a:lnTo>
                    <a:pt x="10785" y="19344"/>
                  </a:lnTo>
                  <a:lnTo>
                    <a:pt x="11058" y="19262"/>
                  </a:lnTo>
                  <a:lnTo>
                    <a:pt x="11229" y="19098"/>
                  </a:lnTo>
                  <a:lnTo>
                    <a:pt x="11433" y="18852"/>
                  </a:lnTo>
                  <a:lnTo>
                    <a:pt x="11741" y="18443"/>
                  </a:lnTo>
                  <a:lnTo>
                    <a:pt x="12014" y="18115"/>
                  </a:lnTo>
                  <a:lnTo>
                    <a:pt x="12184" y="17705"/>
                  </a:lnTo>
                  <a:lnTo>
                    <a:pt x="12389" y="17295"/>
                  </a:lnTo>
                  <a:lnTo>
                    <a:pt x="12594" y="17049"/>
                  </a:lnTo>
                  <a:lnTo>
                    <a:pt x="12901" y="16639"/>
                  </a:lnTo>
                  <a:lnTo>
                    <a:pt x="13174" y="16148"/>
                  </a:lnTo>
                  <a:lnTo>
                    <a:pt x="13345" y="15738"/>
                  </a:lnTo>
                  <a:lnTo>
                    <a:pt x="13652" y="15246"/>
                  </a:lnTo>
                  <a:lnTo>
                    <a:pt x="13925" y="14754"/>
                  </a:lnTo>
                  <a:lnTo>
                    <a:pt x="14130" y="14344"/>
                  </a:lnTo>
                  <a:lnTo>
                    <a:pt x="14403" y="13689"/>
                  </a:lnTo>
                  <a:lnTo>
                    <a:pt x="14642" y="13115"/>
                  </a:lnTo>
                  <a:lnTo>
                    <a:pt x="14915" y="12787"/>
                  </a:lnTo>
                  <a:lnTo>
                    <a:pt x="15188" y="12131"/>
                  </a:lnTo>
                  <a:lnTo>
                    <a:pt x="15427" y="11639"/>
                  </a:lnTo>
                  <a:lnTo>
                    <a:pt x="15631" y="11148"/>
                  </a:lnTo>
                  <a:lnTo>
                    <a:pt x="15836" y="10574"/>
                  </a:lnTo>
                  <a:lnTo>
                    <a:pt x="16212" y="10082"/>
                  </a:lnTo>
                  <a:lnTo>
                    <a:pt x="16348" y="9426"/>
                  </a:lnTo>
                  <a:lnTo>
                    <a:pt x="16587" y="8852"/>
                  </a:lnTo>
                  <a:lnTo>
                    <a:pt x="16792" y="8361"/>
                  </a:lnTo>
                  <a:lnTo>
                    <a:pt x="17133" y="7869"/>
                  </a:lnTo>
                  <a:lnTo>
                    <a:pt x="17304" y="7213"/>
                  </a:lnTo>
                  <a:lnTo>
                    <a:pt x="17440" y="6803"/>
                  </a:lnTo>
                  <a:lnTo>
                    <a:pt x="17645" y="6148"/>
                  </a:lnTo>
                  <a:lnTo>
                    <a:pt x="17918" y="5656"/>
                  </a:lnTo>
                  <a:lnTo>
                    <a:pt x="17986" y="5164"/>
                  </a:lnTo>
                  <a:lnTo>
                    <a:pt x="18294" y="4754"/>
                  </a:lnTo>
                  <a:lnTo>
                    <a:pt x="18396" y="4262"/>
                  </a:lnTo>
                  <a:lnTo>
                    <a:pt x="18669" y="3852"/>
                  </a:lnTo>
                  <a:lnTo>
                    <a:pt x="18771" y="3361"/>
                  </a:lnTo>
                  <a:lnTo>
                    <a:pt x="19010" y="2951"/>
                  </a:lnTo>
                  <a:lnTo>
                    <a:pt x="19181" y="2705"/>
                  </a:lnTo>
                  <a:lnTo>
                    <a:pt x="19454" y="2295"/>
                  </a:lnTo>
                  <a:lnTo>
                    <a:pt x="19522" y="1885"/>
                  </a:lnTo>
                  <a:lnTo>
                    <a:pt x="19556" y="1639"/>
                  </a:lnTo>
                  <a:lnTo>
                    <a:pt x="19693" y="1230"/>
                  </a:lnTo>
                  <a:lnTo>
                    <a:pt x="19829" y="1066"/>
                  </a:lnTo>
                  <a:lnTo>
                    <a:pt x="19966" y="82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1" name="Freeform 72"/>
            <p:cNvSpPr>
              <a:spLocks/>
            </p:cNvSpPr>
            <p:nvPr/>
          </p:nvSpPr>
          <p:spPr bwMode="auto">
            <a:xfrm>
              <a:off x="3878" y="1434"/>
              <a:ext cx="181" cy="6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19966" y="0"/>
                  </a:moveTo>
                  <a:lnTo>
                    <a:pt x="19727" y="738"/>
                  </a:lnTo>
                  <a:lnTo>
                    <a:pt x="19522" y="1148"/>
                  </a:lnTo>
                  <a:lnTo>
                    <a:pt x="19454" y="1885"/>
                  </a:lnTo>
                  <a:lnTo>
                    <a:pt x="19181" y="2541"/>
                  </a:lnTo>
                  <a:lnTo>
                    <a:pt x="18976" y="3115"/>
                  </a:lnTo>
                  <a:lnTo>
                    <a:pt x="18908" y="3852"/>
                  </a:lnTo>
                  <a:lnTo>
                    <a:pt x="18601" y="4262"/>
                  </a:lnTo>
                  <a:lnTo>
                    <a:pt x="18396" y="4918"/>
                  </a:lnTo>
                  <a:lnTo>
                    <a:pt x="18123" y="5328"/>
                  </a:lnTo>
                  <a:lnTo>
                    <a:pt x="17952" y="6148"/>
                  </a:lnTo>
                  <a:lnTo>
                    <a:pt x="17850" y="6803"/>
                  </a:lnTo>
                  <a:lnTo>
                    <a:pt x="17543" y="7213"/>
                  </a:lnTo>
                  <a:lnTo>
                    <a:pt x="17406" y="7869"/>
                  </a:lnTo>
                  <a:lnTo>
                    <a:pt x="17304" y="8443"/>
                  </a:lnTo>
                  <a:lnTo>
                    <a:pt x="17099" y="8934"/>
                  </a:lnTo>
                  <a:lnTo>
                    <a:pt x="16860" y="9590"/>
                  </a:lnTo>
                  <a:lnTo>
                    <a:pt x="16587" y="10082"/>
                  </a:lnTo>
                  <a:lnTo>
                    <a:pt x="16382" y="10574"/>
                  </a:lnTo>
                  <a:lnTo>
                    <a:pt x="16246" y="11148"/>
                  </a:lnTo>
                  <a:lnTo>
                    <a:pt x="16041" y="11639"/>
                  </a:lnTo>
                  <a:lnTo>
                    <a:pt x="15802" y="12131"/>
                  </a:lnTo>
                  <a:lnTo>
                    <a:pt x="15563" y="12705"/>
                  </a:lnTo>
                  <a:lnTo>
                    <a:pt x="15358" y="13115"/>
                  </a:lnTo>
                  <a:lnTo>
                    <a:pt x="15154" y="13607"/>
                  </a:lnTo>
                  <a:lnTo>
                    <a:pt x="14983" y="14098"/>
                  </a:lnTo>
                  <a:lnTo>
                    <a:pt x="14846" y="14672"/>
                  </a:lnTo>
                  <a:lnTo>
                    <a:pt x="14608" y="14918"/>
                  </a:lnTo>
                  <a:lnTo>
                    <a:pt x="14369" y="15328"/>
                  </a:lnTo>
                  <a:lnTo>
                    <a:pt x="14232" y="15738"/>
                  </a:lnTo>
                  <a:lnTo>
                    <a:pt x="14027" y="16148"/>
                  </a:lnTo>
                  <a:lnTo>
                    <a:pt x="13788" y="16393"/>
                  </a:lnTo>
                  <a:lnTo>
                    <a:pt x="13618" y="16885"/>
                  </a:lnTo>
                  <a:lnTo>
                    <a:pt x="13379" y="17131"/>
                  </a:lnTo>
                  <a:lnTo>
                    <a:pt x="13140" y="17459"/>
                  </a:lnTo>
                  <a:lnTo>
                    <a:pt x="13038" y="17705"/>
                  </a:lnTo>
                  <a:lnTo>
                    <a:pt x="12730" y="18115"/>
                  </a:lnTo>
                  <a:lnTo>
                    <a:pt x="12560" y="18361"/>
                  </a:lnTo>
                  <a:lnTo>
                    <a:pt x="12355" y="18689"/>
                  </a:lnTo>
                  <a:lnTo>
                    <a:pt x="12150" y="18852"/>
                  </a:lnTo>
                  <a:lnTo>
                    <a:pt x="11980" y="19098"/>
                  </a:lnTo>
                  <a:lnTo>
                    <a:pt x="11775" y="19262"/>
                  </a:lnTo>
                  <a:lnTo>
                    <a:pt x="11502" y="19262"/>
                  </a:lnTo>
                  <a:lnTo>
                    <a:pt x="11263" y="19590"/>
                  </a:lnTo>
                  <a:lnTo>
                    <a:pt x="11195" y="19672"/>
                  </a:lnTo>
                  <a:lnTo>
                    <a:pt x="11024" y="19754"/>
                  </a:lnTo>
                  <a:lnTo>
                    <a:pt x="10751" y="19754"/>
                  </a:lnTo>
                  <a:lnTo>
                    <a:pt x="10580" y="19918"/>
                  </a:lnTo>
                  <a:lnTo>
                    <a:pt x="10341" y="19918"/>
                  </a:lnTo>
                  <a:lnTo>
                    <a:pt x="10171" y="19918"/>
                  </a:lnTo>
                  <a:lnTo>
                    <a:pt x="9761" y="19754"/>
                  </a:lnTo>
                  <a:lnTo>
                    <a:pt x="9625" y="19672"/>
                  </a:lnTo>
                  <a:lnTo>
                    <a:pt x="9352" y="19590"/>
                  </a:lnTo>
                  <a:lnTo>
                    <a:pt x="9181" y="19344"/>
                  </a:lnTo>
                  <a:lnTo>
                    <a:pt x="8908" y="19262"/>
                  </a:lnTo>
                  <a:lnTo>
                    <a:pt x="8737" y="19098"/>
                  </a:lnTo>
                  <a:lnTo>
                    <a:pt x="8532" y="18852"/>
                  </a:lnTo>
                  <a:lnTo>
                    <a:pt x="8225" y="18443"/>
                  </a:lnTo>
                  <a:lnTo>
                    <a:pt x="7952" y="18115"/>
                  </a:lnTo>
                  <a:lnTo>
                    <a:pt x="7782" y="17705"/>
                  </a:lnTo>
                  <a:lnTo>
                    <a:pt x="7577" y="17295"/>
                  </a:lnTo>
                  <a:lnTo>
                    <a:pt x="7372" y="17049"/>
                  </a:lnTo>
                  <a:lnTo>
                    <a:pt x="7065" y="16639"/>
                  </a:lnTo>
                  <a:lnTo>
                    <a:pt x="6792" y="16148"/>
                  </a:lnTo>
                  <a:lnTo>
                    <a:pt x="6621" y="15738"/>
                  </a:lnTo>
                  <a:lnTo>
                    <a:pt x="6314" y="15246"/>
                  </a:lnTo>
                  <a:lnTo>
                    <a:pt x="6041" y="14754"/>
                  </a:lnTo>
                  <a:lnTo>
                    <a:pt x="5836" y="14344"/>
                  </a:lnTo>
                  <a:lnTo>
                    <a:pt x="5563" y="13689"/>
                  </a:lnTo>
                  <a:lnTo>
                    <a:pt x="5324" y="13115"/>
                  </a:lnTo>
                  <a:lnTo>
                    <a:pt x="5051" y="12787"/>
                  </a:lnTo>
                  <a:lnTo>
                    <a:pt x="4778" y="12131"/>
                  </a:lnTo>
                  <a:lnTo>
                    <a:pt x="4539" y="11639"/>
                  </a:lnTo>
                  <a:lnTo>
                    <a:pt x="4334" y="11148"/>
                  </a:lnTo>
                  <a:lnTo>
                    <a:pt x="4130" y="10574"/>
                  </a:lnTo>
                  <a:lnTo>
                    <a:pt x="3754" y="10082"/>
                  </a:lnTo>
                  <a:lnTo>
                    <a:pt x="3618" y="9426"/>
                  </a:lnTo>
                  <a:lnTo>
                    <a:pt x="3379" y="8852"/>
                  </a:lnTo>
                  <a:lnTo>
                    <a:pt x="3174" y="8361"/>
                  </a:lnTo>
                  <a:lnTo>
                    <a:pt x="2833" y="7869"/>
                  </a:lnTo>
                  <a:lnTo>
                    <a:pt x="2696" y="7213"/>
                  </a:lnTo>
                  <a:lnTo>
                    <a:pt x="2526" y="6803"/>
                  </a:lnTo>
                  <a:lnTo>
                    <a:pt x="2321" y="6148"/>
                  </a:lnTo>
                  <a:lnTo>
                    <a:pt x="2048" y="5656"/>
                  </a:lnTo>
                  <a:lnTo>
                    <a:pt x="1980" y="5164"/>
                  </a:lnTo>
                  <a:lnTo>
                    <a:pt x="1604" y="4754"/>
                  </a:lnTo>
                  <a:lnTo>
                    <a:pt x="1570" y="4262"/>
                  </a:lnTo>
                  <a:lnTo>
                    <a:pt x="1297" y="3852"/>
                  </a:lnTo>
                  <a:lnTo>
                    <a:pt x="1195" y="3361"/>
                  </a:lnTo>
                  <a:lnTo>
                    <a:pt x="956" y="2951"/>
                  </a:lnTo>
                  <a:lnTo>
                    <a:pt x="785" y="2705"/>
                  </a:lnTo>
                  <a:lnTo>
                    <a:pt x="546" y="2295"/>
                  </a:lnTo>
                  <a:lnTo>
                    <a:pt x="444" y="1885"/>
                  </a:lnTo>
                  <a:lnTo>
                    <a:pt x="410" y="1639"/>
                  </a:lnTo>
                  <a:lnTo>
                    <a:pt x="273" y="1230"/>
                  </a:lnTo>
                  <a:lnTo>
                    <a:pt x="137" y="1066"/>
                  </a:lnTo>
                  <a:lnTo>
                    <a:pt x="0" y="82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2" name="Freeform 74"/>
            <p:cNvSpPr>
              <a:spLocks/>
            </p:cNvSpPr>
            <p:nvPr/>
          </p:nvSpPr>
          <p:spPr bwMode="auto">
            <a:xfrm>
              <a:off x="3470" y="1480"/>
              <a:ext cx="226" cy="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19975" y="0"/>
                  </a:moveTo>
                  <a:lnTo>
                    <a:pt x="19724" y="755"/>
                  </a:lnTo>
                  <a:lnTo>
                    <a:pt x="19523" y="1258"/>
                  </a:lnTo>
                  <a:lnTo>
                    <a:pt x="19447" y="1761"/>
                  </a:lnTo>
                  <a:lnTo>
                    <a:pt x="19196" y="2642"/>
                  </a:lnTo>
                  <a:lnTo>
                    <a:pt x="18970" y="3396"/>
                  </a:lnTo>
                  <a:lnTo>
                    <a:pt x="18894" y="3899"/>
                  </a:lnTo>
                  <a:lnTo>
                    <a:pt x="18593" y="4025"/>
                  </a:lnTo>
                  <a:lnTo>
                    <a:pt x="18442" y="5031"/>
                  </a:lnTo>
                  <a:lnTo>
                    <a:pt x="18166" y="5535"/>
                  </a:lnTo>
                  <a:lnTo>
                    <a:pt x="17990" y="6038"/>
                  </a:lnTo>
                  <a:lnTo>
                    <a:pt x="17915" y="6415"/>
                  </a:lnTo>
                  <a:lnTo>
                    <a:pt x="17563" y="7044"/>
                  </a:lnTo>
                  <a:lnTo>
                    <a:pt x="17412" y="7799"/>
                  </a:lnTo>
                  <a:lnTo>
                    <a:pt x="17261" y="8428"/>
                  </a:lnTo>
                  <a:lnTo>
                    <a:pt x="17111" y="8931"/>
                  </a:lnTo>
                  <a:lnTo>
                    <a:pt x="16884" y="9434"/>
                  </a:lnTo>
                  <a:lnTo>
                    <a:pt x="16583" y="10189"/>
                  </a:lnTo>
                  <a:lnTo>
                    <a:pt x="16332" y="10692"/>
                  </a:lnTo>
                  <a:lnTo>
                    <a:pt x="16206" y="11195"/>
                  </a:lnTo>
                  <a:lnTo>
                    <a:pt x="16030" y="11447"/>
                  </a:lnTo>
                  <a:lnTo>
                    <a:pt x="15779" y="12201"/>
                  </a:lnTo>
                  <a:lnTo>
                    <a:pt x="15628" y="12579"/>
                  </a:lnTo>
                  <a:lnTo>
                    <a:pt x="15427" y="13208"/>
                  </a:lnTo>
                  <a:lnTo>
                    <a:pt x="15201" y="13585"/>
                  </a:lnTo>
                  <a:lnTo>
                    <a:pt x="15025" y="14088"/>
                  </a:lnTo>
                  <a:lnTo>
                    <a:pt x="14899" y="14465"/>
                  </a:lnTo>
                  <a:lnTo>
                    <a:pt x="14648" y="14969"/>
                  </a:lnTo>
                  <a:lnTo>
                    <a:pt x="14372" y="15220"/>
                  </a:lnTo>
                  <a:lnTo>
                    <a:pt x="14271" y="15597"/>
                  </a:lnTo>
                  <a:lnTo>
                    <a:pt x="13995" y="15975"/>
                  </a:lnTo>
                  <a:lnTo>
                    <a:pt x="13794" y="16478"/>
                  </a:lnTo>
                  <a:lnTo>
                    <a:pt x="13618" y="16478"/>
                  </a:lnTo>
                  <a:lnTo>
                    <a:pt x="13417" y="16981"/>
                  </a:lnTo>
                  <a:lnTo>
                    <a:pt x="13141" y="17233"/>
                  </a:lnTo>
                  <a:lnTo>
                    <a:pt x="13015" y="17862"/>
                  </a:lnTo>
                  <a:lnTo>
                    <a:pt x="12789" y="18239"/>
                  </a:lnTo>
                  <a:lnTo>
                    <a:pt x="12638" y="18239"/>
                  </a:lnTo>
                  <a:lnTo>
                    <a:pt x="12412" y="18868"/>
                  </a:lnTo>
                  <a:lnTo>
                    <a:pt x="12186" y="18868"/>
                  </a:lnTo>
                  <a:lnTo>
                    <a:pt x="11985" y="18868"/>
                  </a:lnTo>
                  <a:lnTo>
                    <a:pt x="11759" y="19119"/>
                  </a:lnTo>
                  <a:lnTo>
                    <a:pt x="11508" y="19245"/>
                  </a:lnTo>
                  <a:lnTo>
                    <a:pt x="11281" y="19245"/>
                  </a:lnTo>
                  <a:lnTo>
                    <a:pt x="11181" y="19623"/>
                  </a:lnTo>
                  <a:lnTo>
                    <a:pt x="10980" y="19874"/>
                  </a:lnTo>
                  <a:lnTo>
                    <a:pt x="10754" y="19874"/>
                  </a:lnTo>
                  <a:lnTo>
                    <a:pt x="10528" y="19874"/>
                  </a:lnTo>
                  <a:lnTo>
                    <a:pt x="10327" y="19874"/>
                  </a:lnTo>
                  <a:lnTo>
                    <a:pt x="10151" y="19874"/>
                  </a:lnTo>
                  <a:lnTo>
                    <a:pt x="9799" y="19874"/>
                  </a:lnTo>
                  <a:lnTo>
                    <a:pt x="9648" y="19623"/>
                  </a:lnTo>
                  <a:lnTo>
                    <a:pt x="9422" y="19245"/>
                  </a:lnTo>
                  <a:lnTo>
                    <a:pt x="9196" y="19245"/>
                  </a:lnTo>
                  <a:lnTo>
                    <a:pt x="8970" y="19119"/>
                  </a:lnTo>
                  <a:lnTo>
                    <a:pt x="8769" y="18868"/>
                  </a:lnTo>
                  <a:lnTo>
                    <a:pt x="8518" y="18868"/>
                  </a:lnTo>
                  <a:lnTo>
                    <a:pt x="8241" y="18491"/>
                  </a:lnTo>
                  <a:lnTo>
                    <a:pt x="7965" y="18239"/>
                  </a:lnTo>
                  <a:lnTo>
                    <a:pt x="7789" y="17862"/>
                  </a:lnTo>
                  <a:lnTo>
                    <a:pt x="7538" y="17233"/>
                  </a:lnTo>
                  <a:lnTo>
                    <a:pt x="7337" y="16981"/>
                  </a:lnTo>
                  <a:lnTo>
                    <a:pt x="7136" y="16478"/>
                  </a:lnTo>
                  <a:lnTo>
                    <a:pt x="6809" y="15975"/>
                  </a:lnTo>
                  <a:lnTo>
                    <a:pt x="6633" y="15597"/>
                  </a:lnTo>
                  <a:lnTo>
                    <a:pt x="6332" y="15220"/>
                  </a:lnTo>
                  <a:lnTo>
                    <a:pt x="6030" y="14465"/>
                  </a:lnTo>
                  <a:lnTo>
                    <a:pt x="5829" y="14214"/>
                  </a:lnTo>
                  <a:lnTo>
                    <a:pt x="5578" y="13585"/>
                  </a:lnTo>
                  <a:lnTo>
                    <a:pt x="5302" y="13208"/>
                  </a:lnTo>
                  <a:lnTo>
                    <a:pt x="5025" y="12956"/>
                  </a:lnTo>
                  <a:lnTo>
                    <a:pt x="4749" y="12201"/>
                  </a:lnTo>
                  <a:lnTo>
                    <a:pt x="4523" y="11447"/>
                  </a:lnTo>
                  <a:lnTo>
                    <a:pt x="4296" y="11195"/>
                  </a:lnTo>
                  <a:lnTo>
                    <a:pt x="4171" y="10692"/>
                  </a:lnTo>
                  <a:lnTo>
                    <a:pt x="3794" y="10189"/>
                  </a:lnTo>
                  <a:lnTo>
                    <a:pt x="3693" y="9182"/>
                  </a:lnTo>
                  <a:lnTo>
                    <a:pt x="3417" y="8931"/>
                  </a:lnTo>
                  <a:lnTo>
                    <a:pt x="3191" y="8428"/>
                  </a:lnTo>
                  <a:lnTo>
                    <a:pt x="2864" y="7799"/>
                  </a:lnTo>
                  <a:lnTo>
                    <a:pt x="2764" y="7044"/>
                  </a:lnTo>
                  <a:lnTo>
                    <a:pt x="2538" y="6415"/>
                  </a:lnTo>
                  <a:lnTo>
                    <a:pt x="2286" y="6038"/>
                  </a:lnTo>
                  <a:lnTo>
                    <a:pt x="2010" y="5535"/>
                  </a:lnTo>
                  <a:lnTo>
                    <a:pt x="1985" y="5031"/>
                  </a:lnTo>
                  <a:lnTo>
                    <a:pt x="1633" y="4780"/>
                  </a:lnTo>
                  <a:lnTo>
                    <a:pt x="1533" y="4025"/>
                  </a:lnTo>
                  <a:lnTo>
                    <a:pt x="1307" y="3899"/>
                  </a:lnTo>
                  <a:lnTo>
                    <a:pt x="1256" y="3396"/>
                  </a:lnTo>
                  <a:lnTo>
                    <a:pt x="980" y="3019"/>
                  </a:lnTo>
                  <a:lnTo>
                    <a:pt x="779" y="2642"/>
                  </a:lnTo>
                  <a:lnTo>
                    <a:pt x="578" y="2013"/>
                  </a:lnTo>
                  <a:lnTo>
                    <a:pt x="477" y="1761"/>
                  </a:lnTo>
                  <a:lnTo>
                    <a:pt x="427" y="1761"/>
                  </a:lnTo>
                  <a:lnTo>
                    <a:pt x="302" y="1258"/>
                  </a:lnTo>
                  <a:lnTo>
                    <a:pt x="176" y="1258"/>
                  </a:lnTo>
                  <a:lnTo>
                    <a:pt x="0" y="1006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3" name="Line 75"/>
            <p:cNvSpPr>
              <a:spLocks noChangeShapeType="1"/>
            </p:cNvSpPr>
            <p:nvPr/>
          </p:nvSpPr>
          <p:spPr bwMode="auto">
            <a:xfrm>
              <a:off x="3379" y="1525"/>
              <a:ext cx="193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4" name="Freeform 100"/>
            <p:cNvSpPr>
              <a:spLocks/>
            </p:cNvSpPr>
            <p:nvPr/>
          </p:nvSpPr>
          <p:spPr bwMode="auto">
            <a:xfrm>
              <a:off x="3651" y="1434"/>
              <a:ext cx="318" cy="6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916"/>
                  </a:moveTo>
                  <a:lnTo>
                    <a:pt x="198" y="19244"/>
                  </a:lnTo>
                  <a:lnTo>
                    <a:pt x="372" y="18739"/>
                  </a:lnTo>
                  <a:lnTo>
                    <a:pt x="570" y="17983"/>
                  </a:lnTo>
                  <a:lnTo>
                    <a:pt x="818" y="17479"/>
                  </a:lnTo>
                  <a:lnTo>
                    <a:pt x="1016" y="16723"/>
                  </a:lnTo>
                  <a:lnTo>
                    <a:pt x="1214" y="16134"/>
                  </a:lnTo>
                  <a:lnTo>
                    <a:pt x="1388" y="15630"/>
                  </a:lnTo>
                  <a:lnTo>
                    <a:pt x="1561" y="15042"/>
                  </a:lnTo>
                  <a:lnTo>
                    <a:pt x="1735" y="14454"/>
                  </a:lnTo>
                  <a:lnTo>
                    <a:pt x="1958" y="13697"/>
                  </a:lnTo>
                  <a:lnTo>
                    <a:pt x="2156" y="13277"/>
                  </a:lnTo>
                  <a:lnTo>
                    <a:pt x="2354" y="12689"/>
                  </a:lnTo>
                  <a:lnTo>
                    <a:pt x="2553" y="12017"/>
                  </a:lnTo>
                  <a:lnTo>
                    <a:pt x="2825" y="11513"/>
                  </a:lnTo>
                  <a:lnTo>
                    <a:pt x="2949" y="10924"/>
                  </a:lnTo>
                  <a:lnTo>
                    <a:pt x="3172" y="10336"/>
                  </a:lnTo>
                  <a:lnTo>
                    <a:pt x="3346" y="9748"/>
                  </a:lnTo>
                  <a:lnTo>
                    <a:pt x="3544" y="9244"/>
                  </a:lnTo>
                  <a:lnTo>
                    <a:pt x="3767" y="8739"/>
                  </a:lnTo>
                  <a:lnTo>
                    <a:pt x="3941" y="8319"/>
                  </a:lnTo>
                  <a:lnTo>
                    <a:pt x="4139" y="7731"/>
                  </a:lnTo>
                  <a:lnTo>
                    <a:pt x="4362" y="7143"/>
                  </a:lnTo>
                  <a:lnTo>
                    <a:pt x="4560" y="6723"/>
                  </a:lnTo>
                  <a:lnTo>
                    <a:pt x="4783" y="6303"/>
                  </a:lnTo>
                  <a:lnTo>
                    <a:pt x="4932" y="5714"/>
                  </a:lnTo>
                  <a:lnTo>
                    <a:pt x="5130" y="5462"/>
                  </a:lnTo>
                  <a:lnTo>
                    <a:pt x="5304" y="4874"/>
                  </a:lnTo>
                  <a:lnTo>
                    <a:pt x="5551" y="4454"/>
                  </a:lnTo>
                  <a:lnTo>
                    <a:pt x="5799" y="4118"/>
                  </a:lnTo>
                  <a:lnTo>
                    <a:pt x="5973" y="3866"/>
                  </a:lnTo>
                  <a:lnTo>
                    <a:pt x="6171" y="3445"/>
                  </a:lnTo>
                  <a:lnTo>
                    <a:pt x="6369" y="3109"/>
                  </a:lnTo>
                  <a:lnTo>
                    <a:pt x="6568" y="2689"/>
                  </a:lnTo>
                  <a:lnTo>
                    <a:pt x="6766" y="2353"/>
                  </a:lnTo>
                  <a:lnTo>
                    <a:pt x="6964" y="2101"/>
                  </a:lnTo>
                  <a:lnTo>
                    <a:pt x="7237" y="1681"/>
                  </a:lnTo>
                  <a:lnTo>
                    <a:pt x="7410" y="1513"/>
                  </a:lnTo>
                  <a:lnTo>
                    <a:pt x="7608" y="1176"/>
                  </a:lnTo>
                  <a:lnTo>
                    <a:pt x="7807" y="1092"/>
                  </a:lnTo>
                  <a:lnTo>
                    <a:pt x="7980" y="756"/>
                  </a:lnTo>
                  <a:lnTo>
                    <a:pt x="8253" y="672"/>
                  </a:lnTo>
                  <a:lnTo>
                    <a:pt x="8401" y="504"/>
                  </a:lnTo>
                  <a:lnTo>
                    <a:pt x="8649" y="420"/>
                  </a:lnTo>
                  <a:lnTo>
                    <a:pt x="8848" y="252"/>
                  </a:lnTo>
                  <a:lnTo>
                    <a:pt x="9046" y="84"/>
                  </a:lnTo>
                  <a:lnTo>
                    <a:pt x="9269" y="84"/>
                  </a:lnTo>
                  <a:lnTo>
                    <a:pt x="9442" y="0"/>
                  </a:lnTo>
                  <a:lnTo>
                    <a:pt x="9690" y="0"/>
                  </a:lnTo>
                  <a:lnTo>
                    <a:pt x="9888" y="0"/>
                  </a:lnTo>
                  <a:lnTo>
                    <a:pt x="10112" y="84"/>
                  </a:lnTo>
                  <a:lnTo>
                    <a:pt x="10310" y="84"/>
                  </a:lnTo>
                  <a:lnTo>
                    <a:pt x="10508" y="252"/>
                  </a:lnTo>
                  <a:lnTo>
                    <a:pt x="10781" y="420"/>
                  </a:lnTo>
                  <a:lnTo>
                    <a:pt x="11004" y="672"/>
                  </a:lnTo>
                  <a:lnTo>
                    <a:pt x="11202" y="840"/>
                  </a:lnTo>
                  <a:lnTo>
                    <a:pt x="11475" y="1092"/>
                  </a:lnTo>
                  <a:lnTo>
                    <a:pt x="11698" y="1513"/>
                  </a:lnTo>
                  <a:lnTo>
                    <a:pt x="11995" y="1681"/>
                  </a:lnTo>
                  <a:lnTo>
                    <a:pt x="12193" y="2101"/>
                  </a:lnTo>
                  <a:lnTo>
                    <a:pt x="12441" y="2437"/>
                  </a:lnTo>
                  <a:lnTo>
                    <a:pt x="12689" y="2773"/>
                  </a:lnTo>
                  <a:lnTo>
                    <a:pt x="12912" y="3277"/>
                  </a:lnTo>
                  <a:lnTo>
                    <a:pt x="13209" y="3866"/>
                  </a:lnTo>
                  <a:lnTo>
                    <a:pt x="13432" y="4118"/>
                  </a:lnTo>
                  <a:lnTo>
                    <a:pt x="13680" y="4706"/>
                  </a:lnTo>
                  <a:lnTo>
                    <a:pt x="13953" y="5126"/>
                  </a:lnTo>
                  <a:lnTo>
                    <a:pt x="14176" y="5546"/>
                  </a:lnTo>
                  <a:lnTo>
                    <a:pt x="14399" y="6050"/>
                  </a:lnTo>
                  <a:lnTo>
                    <a:pt x="14696" y="6723"/>
                  </a:lnTo>
                  <a:lnTo>
                    <a:pt x="14895" y="7143"/>
                  </a:lnTo>
                  <a:lnTo>
                    <a:pt x="15192" y="7731"/>
                  </a:lnTo>
                  <a:lnTo>
                    <a:pt x="15415" y="8319"/>
                  </a:lnTo>
                  <a:lnTo>
                    <a:pt x="15638" y="8739"/>
                  </a:lnTo>
                  <a:lnTo>
                    <a:pt x="15911" y="9328"/>
                  </a:lnTo>
                  <a:lnTo>
                    <a:pt x="16084" y="9916"/>
                  </a:lnTo>
                  <a:lnTo>
                    <a:pt x="16332" y="10420"/>
                  </a:lnTo>
                  <a:lnTo>
                    <a:pt x="16605" y="11176"/>
                  </a:lnTo>
                  <a:lnTo>
                    <a:pt x="16803" y="11513"/>
                  </a:lnTo>
                  <a:lnTo>
                    <a:pt x="17051" y="12017"/>
                  </a:lnTo>
                  <a:lnTo>
                    <a:pt x="17249" y="12689"/>
                  </a:lnTo>
                  <a:lnTo>
                    <a:pt x="17472" y="13109"/>
                  </a:lnTo>
                  <a:lnTo>
                    <a:pt x="17670" y="13697"/>
                  </a:lnTo>
                  <a:lnTo>
                    <a:pt x="17918" y="14286"/>
                  </a:lnTo>
                  <a:lnTo>
                    <a:pt x="18116" y="14706"/>
                  </a:lnTo>
                  <a:lnTo>
                    <a:pt x="18290" y="15210"/>
                  </a:lnTo>
                  <a:lnTo>
                    <a:pt x="18463" y="15630"/>
                  </a:lnTo>
                  <a:lnTo>
                    <a:pt x="18686" y="16134"/>
                  </a:lnTo>
                  <a:lnTo>
                    <a:pt x="18810" y="16555"/>
                  </a:lnTo>
                  <a:lnTo>
                    <a:pt x="18984" y="16891"/>
                  </a:lnTo>
                  <a:lnTo>
                    <a:pt x="19133" y="17227"/>
                  </a:lnTo>
                  <a:lnTo>
                    <a:pt x="19306" y="17647"/>
                  </a:lnTo>
                  <a:lnTo>
                    <a:pt x="19480" y="17983"/>
                  </a:lnTo>
                  <a:lnTo>
                    <a:pt x="19603" y="18319"/>
                  </a:lnTo>
                  <a:lnTo>
                    <a:pt x="19703" y="18487"/>
                  </a:lnTo>
                  <a:lnTo>
                    <a:pt x="19851" y="18908"/>
                  </a:lnTo>
                  <a:lnTo>
                    <a:pt x="19975" y="19076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962" grpId="0" autoUpdateAnimBg="0"/>
      <p:bldP spid="4096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76213" y="3367088"/>
            <a:ext cx="54022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能够区分多么近的两个物点，</a:t>
            </a:r>
            <a:r>
              <a:rPr kumimoji="1" lang="zh-CN" altLang="en-US" sz="2800" b="1">
                <a:solidFill>
                  <a:schemeClr val="tx1"/>
                </a:solidFill>
              </a:rPr>
              <a:t>是光学仪器的重要性能。</a:t>
            </a:r>
            <a:endParaRPr kumimoji="1" lang="zh-CN" altLang="en-US" sz="28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725488" y="715963"/>
          <a:ext cx="5622925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3" name="位图图像" r:id="rId3" imgW="6447619" imgH="3333333" progId="Paint.Picture">
                  <p:embed/>
                </p:oleObj>
              </mc:Choice>
              <mc:Fallback>
                <p:oleObj name="位图图像" r:id="rId3" imgW="6447619" imgH="333333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8" y="715963"/>
                        <a:ext cx="5622925" cy="333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6400800" y="654050"/>
          <a:ext cx="11144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4" name="BMP 图象" r:id="rId5" imgW="1009791" imgH="1009791" progId="PBrush">
                  <p:embed/>
                </p:oleObj>
              </mc:Choice>
              <mc:Fallback>
                <p:oleObj name="BMP 图象" r:id="rId5" imgW="1009791" imgH="1009791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654050"/>
                        <a:ext cx="11144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6400800" y="2711450"/>
          <a:ext cx="10668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5" name="BMP 图象" r:id="rId7" imgW="1009791" imgH="1009791" progId="PBrush">
                  <p:embed/>
                </p:oleObj>
              </mc:Choice>
              <mc:Fallback>
                <p:oleObj name="BMP 图象" r:id="rId7" imgW="1009791" imgH="1009791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711450"/>
                        <a:ext cx="10668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Line 6"/>
          <p:cNvSpPr>
            <a:spLocks noChangeShapeType="1"/>
          </p:cNvSpPr>
          <p:nvPr/>
        </p:nvSpPr>
        <p:spPr bwMode="auto">
          <a:xfrm rot="5400000" flipV="1">
            <a:off x="6591300" y="844550"/>
            <a:ext cx="6858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6119813" y="-17463"/>
            <a:ext cx="1577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爱里斑</a:t>
            </a:r>
            <a:endParaRPr kumimoji="1"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0" y="2895600"/>
            <a:ext cx="5076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6.2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光学仪器的分辨率</a:t>
            </a:r>
            <a:endParaRPr kumimoji="1" lang="zh-CN" altLang="en-US" sz="24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533400" y="4306888"/>
            <a:ext cx="4470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）透镜的分辨率</a:t>
            </a:r>
            <a:endParaRPr kumimoji="1" lang="zh-CN" altLang="en-US" sz="24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1994" name="Object 10"/>
          <p:cNvGraphicFramePr>
            <a:graphicFrameLocks noChangeAspect="1"/>
          </p:cNvGraphicFramePr>
          <p:nvPr/>
        </p:nvGraphicFramePr>
        <p:xfrm>
          <a:off x="2986088" y="4873625"/>
          <a:ext cx="12954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6" name="BMP 图象" r:id="rId8" imgW="724001" imgH="457143" progId="PBrush">
                  <p:embed/>
                </p:oleObj>
              </mc:Choice>
              <mc:Fallback>
                <p:oleObj name="BMP 图象" r:id="rId8" imgW="724001" imgH="457143" progId="PBrush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8" y="4873625"/>
                        <a:ext cx="12954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5" name="Object 11"/>
          <p:cNvGraphicFramePr>
            <a:graphicFrameLocks noChangeAspect="1"/>
          </p:cNvGraphicFramePr>
          <p:nvPr/>
        </p:nvGraphicFramePr>
        <p:xfrm>
          <a:off x="4067175" y="4251325"/>
          <a:ext cx="39624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7" name="BMP 图象" r:id="rId10" imgW="2409524" imgH="447856" progId="PBrush">
                  <p:embed/>
                </p:oleObj>
              </mc:Choice>
              <mc:Fallback>
                <p:oleObj name="BMP 图象" r:id="rId10" imgW="2409524" imgH="447856" progId="PBrush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251325"/>
                        <a:ext cx="39624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4462463" y="5081588"/>
            <a:ext cx="33861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刚好可以辨别！</a:t>
            </a:r>
            <a:endParaRPr kumimoji="1"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42000" name="Text Box 16"/>
          <p:cNvSpPr txBox="1">
            <a:spLocks noChangeArrowheads="1"/>
          </p:cNvSpPr>
          <p:nvPr/>
        </p:nvSpPr>
        <p:spPr bwMode="auto">
          <a:xfrm>
            <a:off x="1400175" y="5043488"/>
            <a:ext cx="1644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瑞利判据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aphicFrame>
        <p:nvGraphicFramePr>
          <p:cNvPr id="42001" name="Object 17"/>
          <p:cNvGraphicFramePr>
            <a:graphicFrameLocks noChangeAspect="1"/>
          </p:cNvGraphicFramePr>
          <p:nvPr/>
        </p:nvGraphicFramePr>
        <p:xfrm>
          <a:off x="7467600" y="44450"/>
          <a:ext cx="96202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8" name="BMP 图象" r:id="rId12" imgW="961905" imgH="2647619" progId="PBrush">
                  <p:embed/>
                </p:oleObj>
              </mc:Choice>
              <mc:Fallback>
                <p:oleObj name="BMP 图象" r:id="rId12" imgW="961905" imgH="2647619" progId="PBrush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4450"/>
                        <a:ext cx="962025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2" name="Object 18"/>
          <p:cNvGraphicFramePr>
            <a:graphicFrameLocks noChangeAspect="1"/>
          </p:cNvGraphicFramePr>
          <p:nvPr/>
        </p:nvGraphicFramePr>
        <p:xfrm>
          <a:off x="7467600" y="2254250"/>
          <a:ext cx="96202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9" name="BMP 图象" r:id="rId14" imgW="961905" imgH="2647619" progId="PBrush">
                  <p:embed/>
                </p:oleObj>
              </mc:Choice>
              <mc:Fallback>
                <p:oleObj name="BMP 图象" r:id="rId14" imgW="961905" imgH="2647619" progId="PBrush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2254250"/>
                        <a:ext cx="962025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8" name="Text Box 22"/>
          <p:cNvSpPr txBox="1">
            <a:spLocks noChangeArrowheads="1"/>
          </p:cNvSpPr>
          <p:nvPr/>
        </p:nvSpPr>
        <p:spPr bwMode="auto">
          <a:xfrm>
            <a:off x="8640763" y="640715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</a:rPr>
              <a:t>16</a:t>
            </a:r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28588" y="5653088"/>
            <a:ext cx="85486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1"/>
                </a:solidFill>
              </a:rPr>
              <a:t>对于两个等光强的非相干物点，如果</a:t>
            </a:r>
            <a:r>
              <a:rPr lang="zh-CN" altLang="en-US" sz="2400" b="1">
                <a:solidFill>
                  <a:srgbClr val="FF0000"/>
                </a:solidFill>
              </a:rPr>
              <a:t>其一个象斑的中心恰好落在另一象斑的边缘</a:t>
            </a:r>
            <a:r>
              <a:rPr lang="zh-CN" altLang="en-US" sz="2400" b="1">
                <a:solidFill>
                  <a:schemeClr val="tx1"/>
                </a:solidFill>
              </a:rPr>
              <a:t>（第一暗纹处），则此两物点被认为是刚刚可以分辨。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75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75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75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autoUpdateAnimBg="0"/>
      <p:bldP spid="41990" grpId="0" animBg="1"/>
      <p:bldP spid="41991" grpId="0" autoUpdateAnimBg="0"/>
      <p:bldP spid="41992" grpId="0" autoUpdateAnimBg="0"/>
      <p:bldP spid="41993" grpId="0" autoUpdateAnimBg="0"/>
      <p:bldP spid="41996" grpId="0" autoUpdateAnimBg="0"/>
      <p:bldP spid="42000" grpId="0" autoUpdateAnimBg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02E9CC-32D9-4CBF-BBCC-687CEE1BD76D}" type="slidenum">
              <a:rPr kumimoji="1" lang="zh-CN" altLang="en-US" sz="1200" smtClean="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kumimoji="1" lang="en-US" altLang="zh-CN" sz="1200" smtClean="0">
              <a:solidFill>
                <a:srgbClr val="0000FF"/>
              </a:solidFill>
            </a:endParaRPr>
          </a:p>
        </p:txBody>
      </p:sp>
      <p:pic>
        <p:nvPicPr>
          <p:cNvPr id="45059" name="Picture 2" descr="F27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347913"/>
            <a:ext cx="858043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18-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609600"/>
            <a:ext cx="7926387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AutoShape 3"/>
          <p:cNvSpPr>
            <a:spLocks noChangeArrowheads="1"/>
          </p:cNvSpPr>
          <p:nvPr/>
        </p:nvSpPr>
        <p:spPr bwMode="auto">
          <a:xfrm>
            <a:off x="1042988" y="800100"/>
            <a:ext cx="2005012" cy="609600"/>
          </a:xfrm>
          <a:prstGeom prst="wedgeEllipseCallout">
            <a:avLst>
              <a:gd name="adj1" fmla="val -9935"/>
              <a:gd name="adj2" fmla="val 1971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能分辨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47800" y="3429000"/>
            <a:ext cx="5930900" cy="330200"/>
            <a:chOff x="912" y="2160"/>
            <a:chExt cx="3736" cy="208"/>
          </a:xfrm>
        </p:grpSpPr>
        <p:graphicFrame>
          <p:nvGraphicFramePr>
            <p:cNvPr id="46089" name="Object 5"/>
            <p:cNvGraphicFramePr>
              <a:graphicFrameLocks noChangeAspect="1"/>
            </p:cNvGraphicFramePr>
            <p:nvPr/>
          </p:nvGraphicFramePr>
          <p:xfrm>
            <a:off x="912" y="2208"/>
            <a:ext cx="152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49" name="Equation" r:id="rId4" imgW="241195" imgH="253890" progId="Equation.3">
                    <p:embed/>
                  </p:oleObj>
                </mc:Choice>
                <mc:Fallback>
                  <p:oleObj name="Equation" r:id="rId4" imgW="241195" imgH="25389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208"/>
                          <a:ext cx="152" cy="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0" name="Object 6"/>
            <p:cNvGraphicFramePr>
              <a:graphicFrameLocks noChangeAspect="1"/>
            </p:cNvGraphicFramePr>
            <p:nvPr/>
          </p:nvGraphicFramePr>
          <p:xfrm>
            <a:off x="2688" y="2160"/>
            <a:ext cx="144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50" name="Equation" r:id="rId6" imgW="228600" imgH="330200" progId="Equation.3">
                    <p:embed/>
                  </p:oleObj>
                </mc:Choice>
                <mc:Fallback>
                  <p:oleObj name="Equation" r:id="rId6" imgW="228600" imgH="330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2160"/>
                          <a:ext cx="144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1" name="Object 7"/>
            <p:cNvGraphicFramePr>
              <a:graphicFrameLocks noChangeAspect="1"/>
            </p:cNvGraphicFramePr>
            <p:nvPr/>
          </p:nvGraphicFramePr>
          <p:xfrm>
            <a:off x="4512" y="2208"/>
            <a:ext cx="136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51" name="Equation" r:id="rId8" imgW="215713" imgH="253780" progId="Equation.3">
                    <p:embed/>
                  </p:oleObj>
                </mc:Choice>
                <mc:Fallback>
                  <p:oleObj name="Equation" r:id="rId8" imgW="215713" imgH="25378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208"/>
                          <a:ext cx="136" cy="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16" name="AutoShape 8"/>
          <p:cNvSpPr>
            <a:spLocks noChangeArrowheads="1"/>
          </p:cNvSpPr>
          <p:nvPr/>
        </p:nvSpPr>
        <p:spPr bwMode="auto">
          <a:xfrm>
            <a:off x="6300788" y="549275"/>
            <a:ext cx="2374900" cy="576263"/>
          </a:xfrm>
          <a:prstGeom prst="wedgeEllipseCallout">
            <a:avLst>
              <a:gd name="adj1" fmla="val -12231"/>
              <a:gd name="adj2" fmla="val 1692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不能分辨</a:t>
            </a:r>
          </a:p>
        </p:txBody>
      </p:sp>
      <p:sp>
        <p:nvSpPr>
          <p:cNvPr id="43017" name="AutoShape 9"/>
          <p:cNvSpPr>
            <a:spLocks noChangeArrowheads="1"/>
          </p:cNvSpPr>
          <p:nvPr/>
        </p:nvSpPr>
        <p:spPr bwMode="auto">
          <a:xfrm>
            <a:off x="3348038" y="620713"/>
            <a:ext cx="2362200" cy="685800"/>
          </a:xfrm>
          <a:prstGeom prst="wedgeEllipseCallout">
            <a:avLst>
              <a:gd name="adj1" fmla="val -204"/>
              <a:gd name="adj2" fmla="val 1326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恰能分辨</a:t>
            </a:r>
          </a:p>
        </p:txBody>
      </p:sp>
      <p:sp>
        <p:nvSpPr>
          <p:cNvPr id="46087" name="Text Box 13"/>
          <p:cNvSpPr txBox="1">
            <a:spLocks noChangeArrowheads="1"/>
          </p:cNvSpPr>
          <p:nvPr/>
        </p:nvSpPr>
        <p:spPr bwMode="auto">
          <a:xfrm>
            <a:off x="8640763" y="640715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17</a:t>
            </a:r>
            <a:endParaRPr lang="en-US" altLang="zh-CN" sz="1800"/>
          </a:p>
        </p:txBody>
      </p:sp>
      <p:pic>
        <p:nvPicPr>
          <p:cNvPr id="43020" name="Picture 12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7175" y="558800"/>
            <a:ext cx="8621713" cy="603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 autoUpdateAnimBg="0"/>
      <p:bldP spid="43016" grpId="0" animBg="1" autoUpdateAnimBg="0"/>
      <p:bldP spid="43017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/>
            </a:extLst>
          </p:cNvPr>
          <p:cNvSpPr/>
          <p:nvPr/>
        </p:nvSpPr>
        <p:spPr>
          <a:xfrm>
            <a:off x="319088" y="112713"/>
            <a:ext cx="8678862" cy="3373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03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836613" y="2609850"/>
            <a:ext cx="413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kumimoji="1" lang="en-US" altLang="zh-CN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刚好能分辨时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915988" y="3470275"/>
            <a:ext cx="297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理论证明</a:t>
            </a: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2751138" y="3570288"/>
          <a:ext cx="150018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27" name="Equation" r:id="rId3" imgW="1548728" imgH="431613" progId="Equation.DSMT4">
                  <p:embed/>
                </p:oleObj>
              </mc:Choice>
              <mc:Fallback>
                <p:oleObj name="Equation" r:id="rId3" imgW="1548728" imgH="431613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3570288"/>
                        <a:ext cx="1500187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5897563" y="3524250"/>
            <a:ext cx="181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第一极小</a:t>
            </a:r>
            <a:endParaRPr kumimoji="1" lang="zh-CN" altLang="en-US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500063" y="4117975"/>
            <a:ext cx="5570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光学仪器的分辨率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（分辨本领）：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1271588" y="4752975"/>
            <a:ext cx="2268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定义为：</a:t>
            </a:r>
            <a:endParaRPr kumimoji="1" lang="zh-CN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4802188" y="4802188"/>
            <a:ext cx="2505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越大越好</a:t>
            </a:r>
          </a:p>
        </p:txBody>
      </p:sp>
      <p:sp>
        <p:nvSpPr>
          <p:cNvPr id="44043" name="AutoShape 11"/>
          <p:cNvSpPr>
            <a:spLocks/>
          </p:cNvSpPr>
          <p:nvPr/>
        </p:nvSpPr>
        <p:spPr bwMode="auto">
          <a:xfrm>
            <a:off x="6446838" y="4679950"/>
            <a:ext cx="176212" cy="838200"/>
          </a:xfrm>
          <a:prstGeom prst="leftBrace">
            <a:avLst>
              <a:gd name="adj1" fmla="val 3964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44044" name="Object 12"/>
          <p:cNvGraphicFramePr>
            <a:graphicFrameLocks noChangeAspect="1"/>
          </p:cNvGraphicFramePr>
          <p:nvPr/>
        </p:nvGraphicFramePr>
        <p:xfrm>
          <a:off x="6707188" y="4521200"/>
          <a:ext cx="71913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28" name="Equation" r:id="rId5" imgW="609600" imgH="977900" progId="Equation.DSMT4">
                  <p:embed/>
                </p:oleObj>
              </mc:Choice>
              <mc:Fallback>
                <p:oleObj name="Equation" r:id="rId5" imgW="609600" imgH="9779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7188" y="4521200"/>
                        <a:ext cx="719137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492125" y="5543550"/>
            <a:ext cx="3960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最小分辨距离：</a:t>
            </a:r>
            <a:endParaRPr kumimoji="1" lang="zh-CN" altLang="en-US" sz="2400" b="1">
              <a:solidFill>
                <a:schemeClr val="tx1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44047" name="Text Box 15"/>
          <p:cNvSpPr txBox="1">
            <a:spLocks noChangeArrowheads="1"/>
          </p:cNvSpPr>
          <p:nvPr/>
        </p:nvSpPr>
        <p:spPr bwMode="auto">
          <a:xfrm>
            <a:off x="1711325" y="6111875"/>
            <a:ext cx="17573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另：像距</a:t>
            </a:r>
            <a:endParaRPr kumimoji="1" lang="zh-CN" altLang="en-U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4048" name="Object 16"/>
          <p:cNvGraphicFramePr>
            <a:graphicFrameLocks noChangeAspect="1"/>
          </p:cNvGraphicFramePr>
          <p:nvPr/>
        </p:nvGraphicFramePr>
        <p:xfrm>
          <a:off x="3360738" y="6181725"/>
          <a:ext cx="88741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29" name="Equation" r:id="rId7" imgW="838200" imgH="330200" progId="Equation.DSMT4">
                  <p:embed/>
                </p:oleObj>
              </mc:Choice>
              <mc:Fallback>
                <p:oleObj name="Equation" r:id="rId7" imgW="838200" imgH="3302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738" y="6181725"/>
                        <a:ext cx="887412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838200" y="230188"/>
            <a:ext cx="6604000" cy="2293937"/>
            <a:chOff x="200" y="144"/>
            <a:chExt cx="4475" cy="1536"/>
          </a:xfrm>
        </p:grpSpPr>
        <p:sp>
          <p:nvSpPr>
            <p:cNvPr id="47138" name="Line 18"/>
            <p:cNvSpPr>
              <a:spLocks noChangeShapeType="1"/>
            </p:cNvSpPr>
            <p:nvPr/>
          </p:nvSpPr>
          <p:spPr bwMode="auto">
            <a:xfrm>
              <a:off x="720" y="912"/>
              <a:ext cx="3936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9" name="Line 19"/>
            <p:cNvSpPr>
              <a:spLocks noChangeShapeType="1"/>
            </p:cNvSpPr>
            <p:nvPr/>
          </p:nvSpPr>
          <p:spPr bwMode="auto">
            <a:xfrm>
              <a:off x="768" y="768"/>
              <a:ext cx="3888" cy="62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0" name="Line 20"/>
            <p:cNvSpPr>
              <a:spLocks noChangeShapeType="1"/>
            </p:cNvSpPr>
            <p:nvPr/>
          </p:nvSpPr>
          <p:spPr bwMode="auto">
            <a:xfrm>
              <a:off x="240" y="768"/>
              <a:ext cx="57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1" name="Line 21"/>
            <p:cNvSpPr>
              <a:spLocks noChangeShapeType="1"/>
            </p:cNvSpPr>
            <p:nvPr/>
          </p:nvSpPr>
          <p:spPr bwMode="auto">
            <a:xfrm>
              <a:off x="240" y="912"/>
              <a:ext cx="57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2" name="Line 22"/>
            <p:cNvSpPr>
              <a:spLocks noChangeShapeType="1"/>
            </p:cNvSpPr>
            <p:nvPr/>
          </p:nvSpPr>
          <p:spPr bwMode="auto">
            <a:xfrm>
              <a:off x="480" y="624"/>
              <a:ext cx="0" cy="144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3" name="Line 23"/>
            <p:cNvSpPr>
              <a:spLocks noChangeShapeType="1"/>
            </p:cNvSpPr>
            <p:nvPr/>
          </p:nvSpPr>
          <p:spPr bwMode="auto">
            <a:xfrm rot="10800000">
              <a:off x="480" y="912"/>
              <a:ext cx="0" cy="144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7144" name="Object 24"/>
            <p:cNvGraphicFramePr>
              <a:graphicFrameLocks noChangeAspect="1"/>
            </p:cNvGraphicFramePr>
            <p:nvPr/>
          </p:nvGraphicFramePr>
          <p:xfrm>
            <a:off x="200" y="800"/>
            <a:ext cx="135" cy="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30" name="Equation" r:id="rId9" imgW="215619" imgH="177569" progId="Equation.DSMT4">
                    <p:embed/>
                  </p:oleObj>
                </mc:Choice>
                <mc:Fallback>
                  <p:oleObj name="Equation" r:id="rId9" imgW="215619" imgH="177569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" y="800"/>
                          <a:ext cx="135" cy="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45" name="Object 25"/>
            <p:cNvGraphicFramePr>
              <a:graphicFrameLocks noChangeAspect="1"/>
            </p:cNvGraphicFramePr>
            <p:nvPr/>
          </p:nvGraphicFramePr>
          <p:xfrm>
            <a:off x="671" y="476"/>
            <a:ext cx="104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31" name="Equation" r:id="rId11" imgW="165028" imgH="228501" progId="Equation.DSMT4">
                    <p:embed/>
                  </p:oleObj>
                </mc:Choice>
                <mc:Fallback>
                  <p:oleObj name="Equation" r:id="rId11" imgW="165028" imgH="228501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" y="476"/>
                          <a:ext cx="104" cy="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46" name="Object 26"/>
            <p:cNvGraphicFramePr>
              <a:graphicFrameLocks noChangeAspect="1"/>
            </p:cNvGraphicFramePr>
            <p:nvPr/>
          </p:nvGraphicFramePr>
          <p:xfrm>
            <a:off x="668" y="1004"/>
            <a:ext cx="120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32" name="Equation" r:id="rId13" imgW="190500" imgH="228600" progId="Equation.DSMT4">
                    <p:embed/>
                  </p:oleObj>
                </mc:Choice>
                <mc:Fallback>
                  <p:oleObj name="Equation" r:id="rId13" imgW="190500" imgH="2286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8" y="1004"/>
                          <a:ext cx="120" cy="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47" name="Oval 27"/>
            <p:cNvSpPr>
              <a:spLocks noChangeArrowheads="1"/>
            </p:cNvSpPr>
            <p:nvPr/>
          </p:nvSpPr>
          <p:spPr bwMode="auto">
            <a:xfrm>
              <a:off x="720" y="7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7148" name="Oval 28"/>
            <p:cNvSpPr>
              <a:spLocks noChangeArrowheads="1"/>
            </p:cNvSpPr>
            <p:nvPr/>
          </p:nvSpPr>
          <p:spPr bwMode="auto">
            <a:xfrm>
              <a:off x="720" y="8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7149" name="Oval 29"/>
            <p:cNvSpPr>
              <a:spLocks noChangeArrowheads="1"/>
            </p:cNvSpPr>
            <p:nvPr/>
          </p:nvSpPr>
          <p:spPr bwMode="auto">
            <a:xfrm>
              <a:off x="1584" y="528"/>
              <a:ext cx="96" cy="7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7150" name="Line 30"/>
            <p:cNvSpPr>
              <a:spLocks noChangeShapeType="1"/>
            </p:cNvSpPr>
            <p:nvPr/>
          </p:nvSpPr>
          <p:spPr bwMode="auto">
            <a:xfrm>
              <a:off x="1296" y="528"/>
              <a:ext cx="38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1" name="Line 31"/>
            <p:cNvSpPr>
              <a:spLocks noChangeShapeType="1"/>
            </p:cNvSpPr>
            <p:nvPr/>
          </p:nvSpPr>
          <p:spPr bwMode="auto">
            <a:xfrm>
              <a:off x="1296" y="1296"/>
              <a:ext cx="38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2" name="Rectangle 32"/>
            <p:cNvSpPr>
              <a:spLocks noChangeArrowheads="1"/>
            </p:cNvSpPr>
            <p:nvPr/>
          </p:nvSpPr>
          <p:spPr bwMode="auto">
            <a:xfrm>
              <a:off x="1413" y="893"/>
              <a:ext cx="150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D</a:t>
              </a:r>
              <a:endPara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47153" name="Line 33"/>
            <p:cNvSpPr>
              <a:spLocks noChangeShapeType="1"/>
            </p:cNvSpPr>
            <p:nvPr/>
          </p:nvSpPr>
          <p:spPr bwMode="auto">
            <a:xfrm>
              <a:off x="4656" y="144"/>
              <a:ext cx="0" cy="15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4" name="Line 34"/>
            <p:cNvSpPr>
              <a:spLocks noChangeShapeType="1"/>
            </p:cNvSpPr>
            <p:nvPr/>
          </p:nvSpPr>
          <p:spPr bwMode="auto">
            <a:xfrm>
              <a:off x="1632" y="240"/>
              <a:ext cx="0" cy="2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5" name="Line 35"/>
            <p:cNvSpPr>
              <a:spLocks noChangeShapeType="1"/>
            </p:cNvSpPr>
            <p:nvPr/>
          </p:nvSpPr>
          <p:spPr bwMode="auto">
            <a:xfrm>
              <a:off x="1632" y="384"/>
              <a:ext cx="302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7156" name="Object 36"/>
            <p:cNvGraphicFramePr>
              <a:graphicFrameLocks noChangeAspect="1"/>
            </p:cNvGraphicFramePr>
            <p:nvPr/>
          </p:nvGraphicFramePr>
          <p:xfrm>
            <a:off x="3108" y="188"/>
            <a:ext cx="95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33" name="Equation" r:id="rId15" imgW="152268" imgH="203024" progId="Equation.DSMT4">
                    <p:embed/>
                  </p:oleObj>
                </mc:Choice>
                <mc:Fallback>
                  <p:oleObj name="Equation" r:id="rId15" imgW="152268" imgH="203024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8" y="188"/>
                          <a:ext cx="95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57" name="Line 37"/>
            <p:cNvSpPr>
              <a:spLocks noChangeShapeType="1"/>
            </p:cNvSpPr>
            <p:nvPr/>
          </p:nvSpPr>
          <p:spPr bwMode="auto">
            <a:xfrm>
              <a:off x="720" y="1248"/>
              <a:ext cx="0" cy="38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8" name="Line 38"/>
            <p:cNvSpPr>
              <a:spLocks noChangeShapeType="1"/>
            </p:cNvSpPr>
            <p:nvPr/>
          </p:nvSpPr>
          <p:spPr bwMode="auto">
            <a:xfrm>
              <a:off x="1632" y="1296"/>
              <a:ext cx="0" cy="28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9" name="Line 39"/>
            <p:cNvSpPr>
              <a:spLocks noChangeShapeType="1"/>
            </p:cNvSpPr>
            <p:nvPr/>
          </p:nvSpPr>
          <p:spPr bwMode="auto">
            <a:xfrm>
              <a:off x="720" y="1488"/>
              <a:ext cx="91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7160" name="Object 40"/>
            <p:cNvGraphicFramePr>
              <a:graphicFrameLocks noChangeAspect="1"/>
            </p:cNvGraphicFramePr>
            <p:nvPr/>
          </p:nvGraphicFramePr>
          <p:xfrm>
            <a:off x="1032" y="1320"/>
            <a:ext cx="79" cy="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34" name="Equation" r:id="rId17" imgW="126835" imgH="139518" progId="Equation.DSMT4">
                    <p:embed/>
                  </p:oleObj>
                </mc:Choice>
                <mc:Fallback>
                  <p:oleObj name="Equation" r:id="rId17" imgW="126835" imgH="139518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2" y="1320"/>
                          <a:ext cx="79" cy="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61" name="Object 42"/>
            <p:cNvGraphicFramePr>
              <a:graphicFrameLocks noChangeAspect="1"/>
            </p:cNvGraphicFramePr>
            <p:nvPr/>
          </p:nvGraphicFramePr>
          <p:xfrm>
            <a:off x="4396" y="1389"/>
            <a:ext cx="239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35" name="Equation" r:id="rId19" imgW="380835" imgH="431613" progId="Equation.DSMT4">
                    <p:embed/>
                  </p:oleObj>
                </mc:Choice>
                <mc:Fallback>
                  <p:oleObj name="Equation" r:id="rId19" imgW="380835" imgH="431613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6" y="1389"/>
                          <a:ext cx="239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62" name="Object 43"/>
            <p:cNvGraphicFramePr>
              <a:graphicFrameLocks noChangeAspect="1"/>
            </p:cNvGraphicFramePr>
            <p:nvPr/>
          </p:nvGraphicFramePr>
          <p:xfrm>
            <a:off x="4364" y="604"/>
            <a:ext cx="311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36" name="Equation" r:id="rId21" imgW="495085" imgH="482391" progId="Equation.DSMT4">
                    <p:embed/>
                  </p:oleObj>
                </mc:Choice>
                <mc:Fallback>
                  <p:oleObj name="Equation" r:id="rId21" imgW="495085" imgH="482391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4" y="604"/>
                          <a:ext cx="311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63" name="Line 44"/>
            <p:cNvSpPr>
              <a:spLocks noChangeShapeType="1"/>
            </p:cNvSpPr>
            <p:nvPr/>
          </p:nvSpPr>
          <p:spPr bwMode="auto">
            <a:xfrm rot="10800000">
              <a:off x="1440" y="528"/>
              <a:ext cx="0" cy="288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64" name="Line 45"/>
            <p:cNvSpPr>
              <a:spLocks noChangeShapeType="1"/>
            </p:cNvSpPr>
            <p:nvPr/>
          </p:nvSpPr>
          <p:spPr bwMode="auto">
            <a:xfrm>
              <a:off x="1440" y="1104"/>
              <a:ext cx="0" cy="192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65" name="Arc 46"/>
            <p:cNvSpPr>
              <a:spLocks/>
            </p:cNvSpPr>
            <p:nvPr/>
          </p:nvSpPr>
          <p:spPr bwMode="auto">
            <a:xfrm>
              <a:off x="2256" y="922"/>
              <a:ext cx="576" cy="165"/>
            </a:xfrm>
            <a:custGeom>
              <a:avLst/>
              <a:gdLst>
                <a:gd name="T0" fmla="*/ 0 w 21600"/>
                <a:gd name="T1" fmla="*/ 0 h 4825"/>
                <a:gd name="T2" fmla="*/ 0 w 21600"/>
                <a:gd name="T3" fmla="*/ 0 h 4825"/>
                <a:gd name="T4" fmla="*/ 0 w 21600"/>
                <a:gd name="T5" fmla="*/ 0 h 4825"/>
                <a:gd name="T6" fmla="*/ 0 60000 65536"/>
                <a:gd name="T7" fmla="*/ 0 60000 65536"/>
                <a:gd name="T8" fmla="*/ 0 60000 65536"/>
                <a:gd name="T9" fmla="*/ 0 w 21600"/>
                <a:gd name="T10" fmla="*/ 0 h 4825"/>
                <a:gd name="T11" fmla="*/ 21600 w 21600"/>
                <a:gd name="T12" fmla="*/ 4825 h 4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825" fill="none" extrusionOk="0">
                  <a:moveTo>
                    <a:pt x="21599" y="-1"/>
                  </a:moveTo>
                  <a:cubicBezTo>
                    <a:pt x="21599" y="58"/>
                    <a:pt x="21600" y="117"/>
                    <a:pt x="21600" y="176"/>
                  </a:cubicBezTo>
                  <a:cubicBezTo>
                    <a:pt x="21600" y="1739"/>
                    <a:pt x="21430" y="3298"/>
                    <a:pt x="21093" y="4824"/>
                  </a:cubicBezTo>
                </a:path>
                <a:path w="21600" h="4825" stroke="0" extrusionOk="0">
                  <a:moveTo>
                    <a:pt x="21599" y="-1"/>
                  </a:moveTo>
                  <a:cubicBezTo>
                    <a:pt x="21599" y="58"/>
                    <a:pt x="21600" y="117"/>
                    <a:pt x="21600" y="176"/>
                  </a:cubicBezTo>
                  <a:cubicBezTo>
                    <a:pt x="21600" y="1739"/>
                    <a:pt x="21430" y="3298"/>
                    <a:pt x="21093" y="4824"/>
                  </a:cubicBezTo>
                  <a:lnTo>
                    <a:pt x="0" y="176"/>
                  </a:lnTo>
                  <a:lnTo>
                    <a:pt x="21599" y="-1"/>
                  </a:lnTo>
                  <a:close/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079" name="AutoShape 47"/>
          <p:cNvSpPr>
            <a:spLocks/>
          </p:cNvSpPr>
          <p:nvPr/>
        </p:nvSpPr>
        <p:spPr bwMode="auto">
          <a:xfrm flipH="1">
            <a:off x="7261225" y="1417638"/>
            <a:ext cx="119063" cy="649287"/>
          </a:xfrm>
          <a:prstGeom prst="rightBrace">
            <a:avLst>
              <a:gd name="adj1" fmla="val 45444"/>
              <a:gd name="adj2" fmla="val 50000"/>
            </a:avLst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44080" name="Object 48"/>
          <p:cNvGraphicFramePr>
            <a:graphicFrameLocks noChangeAspect="1"/>
          </p:cNvGraphicFramePr>
          <p:nvPr/>
        </p:nvGraphicFramePr>
        <p:xfrm>
          <a:off x="4283075" y="6170613"/>
          <a:ext cx="1117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37" name="Equation" r:id="rId23" imgW="1269449" imgH="431613" progId="Equation.DSMT4">
                  <p:embed/>
                </p:oleObj>
              </mc:Choice>
              <mc:Fallback>
                <p:oleObj name="Equation" r:id="rId23" imgW="1269449" imgH="431613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075" y="6170613"/>
                        <a:ext cx="1117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81" name="Object 49"/>
          <p:cNvGraphicFramePr>
            <a:graphicFrameLocks noChangeAspect="1"/>
          </p:cNvGraphicFramePr>
          <p:nvPr/>
        </p:nvGraphicFramePr>
        <p:xfrm>
          <a:off x="5473700" y="6062663"/>
          <a:ext cx="133032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38" name="Equation" r:id="rId25" imgW="1524000" imgH="673100" progId="Equation.DSMT4">
                  <p:embed/>
                </p:oleObj>
              </mc:Choice>
              <mc:Fallback>
                <p:oleObj name="Equation" r:id="rId25" imgW="1524000" imgH="6731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062663"/>
                        <a:ext cx="133032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82" name="Object 50"/>
          <p:cNvGraphicFramePr>
            <a:graphicFrameLocks noChangeAspect="1"/>
          </p:cNvGraphicFramePr>
          <p:nvPr/>
        </p:nvGraphicFramePr>
        <p:xfrm>
          <a:off x="6775450" y="1493838"/>
          <a:ext cx="49688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39" name="Equation" r:id="rId27" imgW="545863" imgH="330057" progId="Equation.DSMT4">
                  <p:embed/>
                </p:oleObj>
              </mc:Choice>
              <mc:Fallback>
                <p:oleObj name="Equation" r:id="rId27" imgW="545863" imgH="330057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5450" y="1493838"/>
                        <a:ext cx="496888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83" name="Oval 51"/>
          <p:cNvSpPr>
            <a:spLocks noChangeArrowheads="1"/>
          </p:cNvSpPr>
          <p:nvPr/>
        </p:nvSpPr>
        <p:spPr bwMode="auto">
          <a:xfrm>
            <a:off x="7413625" y="661988"/>
            <a:ext cx="1447800" cy="1404937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4084" name="Oval 52"/>
          <p:cNvSpPr>
            <a:spLocks noChangeArrowheads="1"/>
          </p:cNvSpPr>
          <p:nvPr/>
        </p:nvSpPr>
        <p:spPr bwMode="auto">
          <a:xfrm>
            <a:off x="7413625" y="1304925"/>
            <a:ext cx="1447800" cy="1447800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4085" name="Arc 53"/>
          <p:cNvSpPr>
            <a:spLocks/>
          </p:cNvSpPr>
          <p:nvPr/>
        </p:nvSpPr>
        <p:spPr bwMode="auto">
          <a:xfrm>
            <a:off x="7500938" y="1304925"/>
            <a:ext cx="1296987" cy="762000"/>
          </a:xfrm>
          <a:custGeom>
            <a:avLst/>
            <a:gdLst>
              <a:gd name="T0" fmla="*/ 2147483646 w 38670"/>
              <a:gd name="T1" fmla="*/ 2147483646 h 21600"/>
              <a:gd name="T2" fmla="*/ 0 w 38670"/>
              <a:gd name="T3" fmla="*/ 2147483646 h 21600"/>
              <a:gd name="T4" fmla="*/ 2147483646 w 38670"/>
              <a:gd name="T5" fmla="*/ 0 h 21600"/>
              <a:gd name="T6" fmla="*/ 0 60000 65536"/>
              <a:gd name="T7" fmla="*/ 0 60000 65536"/>
              <a:gd name="T8" fmla="*/ 0 60000 65536"/>
              <a:gd name="T9" fmla="*/ 0 w 38670"/>
              <a:gd name="T10" fmla="*/ 0 h 21600"/>
              <a:gd name="T11" fmla="*/ 38670 w 3867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670" h="21600" fill="none" extrusionOk="0">
                <a:moveTo>
                  <a:pt x="38670" y="9628"/>
                </a:moveTo>
                <a:cubicBezTo>
                  <a:pt x="35017" y="16963"/>
                  <a:pt x="27529" y="21599"/>
                  <a:pt x="19335" y="21600"/>
                </a:cubicBezTo>
                <a:cubicBezTo>
                  <a:pt x="11141" y="21600"/>
                  <a:pt x="3652" y="16963"/>
                  <a:pt x="-1" y="9629"/>
                </a:cubicBezTo>
              </a:path>
              <a:path w="38670" h="21600" stroke="0" extrusionOk="0">
                <a:moveTo>
                  <a:pt x="38670" y="9628"/>
                </a:moveTo>
                <a:cubicBezTo>
                  <a:pt x="35017" y="16963"/>
                  <a:pt x="27529" y="21599"/>
                  <a:pt x="19335" y="21600"/>
                </a:cubicBezTo>
                <a:cubicBezTo>
                  <a:pt x="11141" y="21600"/>
                  <a:pt x="3652" y="16963"/>
                  <a:pt x="-1" y="9629"/>
                </a:cubicBezTo>
                <a:lnTo>
                  <a:pt x="19335" y="0"/>
                </a:lnTo>
                <a:lnTo>
                  <a:pt x="38670" y="9628"/>
                </a:lnTo>
                <a:close/>
              </a:path>
            </a:pathLst>
          </a:cu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>
            <a:off x="8099425" y="1304925"/>
            <a:ext cx="0" cy="7620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4087" name="Object 55"/>
          <p:cNvGraphicFramePr>
            <a:graphicFrameLocks noChangeAspect="1"/>
          </p:cNvGraphicFramePr>
          <p:nvPr/>
        </p:nvGraphicFramePr>
        <p:xfrm>
          <a:off x="8240713" y="1666875"/>
          <a:ext cx="17462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40" name="Equation" r:id="rId29" imgW="152268" imgH="164957" progId="Equation.DSMT4">
                  <p:embed/>
                </p:oleObj>
              </mc:Choice>
              <mc:Fallback>
                <p:oleObj name="Equation" r:id="rId29" imgW="152268" imgH="164957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0713" y="1666875"/>
                        <a:ext cx="174625" cy="18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88" name="Object 56"/>
          <p:cNvGraphicFramePr>
            <a:graphicFrameLocks noChangeAspect="1"/>
          </p:cNvGraphicFramePr>
          <p:nvPr/>
        </p:nvGraphicFramePr>
        <p:xfrm>
          <a:off x="4373563" y="3441700"/>
          <a:ext cx="12080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41" name="Equation" r:id="rId31" imgW="1269449" imgH="672808" progId="Equation.DSMT4">
                  <p:embed/>
                </p:oleObj>
              </mc:Choice>
              <mc:Fallback>
                <p:oleObj name="Equation" r:id="rId31" imgW="1269449" imgH="672808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3563" y="3441700"/>
                        <a:ext cx="120808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92" name="Rectangle 6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384550" y="2389188"/>
            <a:ext cx="3349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28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8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：最小分辨距离 </a:t>
            </a:r>
          </a:p>
        </p:txBody>
      </p:sp>
      <p:sp>
        <p:nvSpPr>
          <p:cNvPr id="44093" name="Rectangle 6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463925" y="2914650"/>
            <a:ext cx="2776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28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kumimoji="1" lang="en-US" altLang="zh-CN" sz="2800" b="1" i="1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zh-CN" altLang="en-US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：最小分辨角</a:t>
            </a:r>
          </a:p>
        </p:txBody>
      </p:sp>
      <p:sp>
        <p:nvSpPr>
          <p:cNvPr id="44094" name="AutoShape 62"/>
          <p:cNvSpPr>
            <a:spLocks/>
          </p:cNvSpPr>
          <p:nvPr/>
        </p:nvSpPr>
        <p:spPr bwMode="auto">
          <a:xfrm>
            <a:off x="3240088" y="2533650"/>
            <a:ext cx="180975" cy="838200"/>
          </a:xfrm>
          <a:prstGeom prst="leftBrace">
            <a:avLst>
              <a:gd name="adj1" fmla="val 38596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7133" name="Text Box 66"/>
          <p:cNvSpPr txBox="1">
            <a:spLocks noChangeArrowheads="1"/>
          </p:cNvSpPr>
          <p:nvPr/>
        </p:nvSpPr>
        <p:spPr bwMode="auto">
          <a:xfrm>
            <a:off x="8640763" y="640715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</a:rPr>
              <a:t>18</a:t>
            </a:r>
            <a:endParaRPr lang="en-US" altLang="zh-CN" sz="1800">
              <a:solidFill>
                <a:schemeClr val="tx1"/>
              </a:solidFill>
            </a:endParaRPr>
          </a:p>
        </p:txBody>
      </p:sp>
      <p:graphicFrame>
        <p:nvGraphicFramePr>
          <p:cNvPr id="61" name="Object 56"/>
          <p:cNvGraphicFramePr>
            <a:graphicFrameLocks noChangeAspect="1"/>
          </p:cNvGraphicFramePr>
          <p:nvPr/>
        </p:nvGraphicFramePr>
        <p:xfrm>
          <a:off x="2733675" y="4679950"/>
          <a:ext cx="42227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42" name="Equation" r:id="rId33" imgW="444307" imgH="761669" progId="Equation.DSMT4">
                  <p:embed/>
                </p:oleObj>
              </mc:Choice>
              <mc:Fallback>
                <p:oleObj name="Equation" r:id="rId33" imgW="444307" imgH="761669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675" y="4679950"/>
                        <a:ext cx="42227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56"/>
          <p:cNvGraphicFramePr>
            <a:graphicFrameLocks noChangeAspect="1"/>
          </p:cNvGraphicFramePr>
          <p:nvPr/>
        </p:nvGraphicFramePr>
        <p:xfrm>
          <a:off x="3228975" y="4697413"/>
          <a:ext cx="11350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43" name="Equation" r:id="rId35" imgW="1193800" imgH="673100" progId="Equation.DSMT4">
                  <p:embed/>
                </p:oleObj>
              </mc:Choice>
              <mc:Fallback>
                <p:oleObj name="Equation" r:id="rId35" imgW="1193800" imgH="6731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5" y="4697413"/>
                        <a:ext cx="11350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56"/>
          <p:cNvGraphicFramePr>
            <a:graphicFrameLocks noChangeAspect="1"/>
          </p:cNvGraphicFramePr>
          <p:nvPr/>
        </p:nvGraphicFramePr>
        <p:xfrm>
          <a:off x="2863850" y="5561013"/>
          <a:ext cx="1320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44" name="Equation" r:id="rId37" imgW="571252" imgH="228501" progId="Equation.DSMT4">
                  <p:embed/>
                </p:oleObj>
              </mc:Choice>
              <mc:Fallback>
                <p:oleObj name="Equation" r:id="rId37" imgW="571252" imgH="22850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5561013"/>
                        <a:ext cx="13208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8" name="Object 43"/>
          <p:cNvGraphicFramePr>
            <a:graphicFrameLocks noChangeAspect="1"/>
          </p:cNvGraphicFramePr>
          <p:nvPr/>
        </p:nvGraphicFramePr>
        <p:xfrm>
          <a:off x="4867275" y="1370013"/>
          <a:ext cx="35401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45" name="Equation" r:id="rId39" imgW="380835" imgH="431613" progId="Equation.DSMT4">
                  <p:embed/>
                </p:oleObj>
              </mc:Choice>
              <mc:Fallback>
                <p:oleObj name="Equation" r:id="rId39" imgW="380835" imgH="431613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1370013"/>
                        <a:ext cx="354013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500"/>
                                        <p:tgtEl>
                                          <p:spTgt spid="4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4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75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75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75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75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75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0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75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4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4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autoUpdateAnimBg="0"/>
      <p:bldP spid="44035" grpId="0" autoUpdateAnimBg="0"/>
      <p:bldP spid="44037" grpId="0" autoUpdateAnimBg="0"/>
      <p:bldP spid="44038" grpId="0" autoUpdateAnimBg="0"/>
      <p:bldP spid="44039" grpId="0" autoUpdateAnimBg="0"/>
      <p:bldP spid="44042" grpId="0" autoUpdateAnimBg="0"/>
      <p:bldP spid="44043" grpId="0" animBg="1"/>
      <p:bldP spid="44045" grpId="0" autoUpdateAnimBg="0"/>
      <p:bldP spid="44047" grpId="0" autoUpdateAnimBg="0"/>
      <p:bldP spid="44079" grpId="0" animBg="1"/>
      <p:bldP spid="44083" grpId="0" animBg="1"/>
      <p:bldP spid="44084" grpId="0" animBg="1"/>
      <p:bldP spid="44085" grpId="0" animBg="1"/>
      <p:bldP spid="44086" grpId="0" animBg="1"/>
      <p:bldP spid="44092" grpId="0" autoUpdateAnimBg="0"/>
      <p:bldP spid="44093" grpId="0" autoUpdateAnimBg="0"/>
      <p:bldP spid="440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ChangeArrowheads="1"/>
          </p:cNvSpPr>
          <p:nvPr/>
        </p:nvSpPr>
        <p:spPr bwMode="auto">
          <a:xfrm>
            <a:off x="2124075" y="2976563"/>
            <a:ext cx="30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 i="1" dirty="0">
                <a:solidFill>
                  <a:schemeClr val="tx1"/>
                </a:solidFill>
                <a:sym typeface="Symbol" panose="05050102010706020507" pitchFamily="18" charset="2"/>
              </a:rPr>
              <a:t></a:t>
            </a:r>
          </a:p>
        </p:txBody>
      </p:sp>
      <p:sp>
        <p:nvSpPr>
          <p:cNvPr id="235523" name="Text Box 3" descr="花束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555875" y="333375"/>
            <a:ext cx="2339975" cy="5191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dist="125724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光栅衍射</a:t>
            </a:r>
          </a:p>
        </p:txBody>
      </p:sp>
      <p:grpSp>
        <p:nvGrpSpPr>
          <p:cNvPr id="235524" name="Group 4"/>
          <p:cNvGrpSpPr>
            <a:grpSpLocks/>
          </p:cNvGrpSpPr>
          <p:nvPr/>
        </p:nvGrpSpPr>
        <p:grpSpPr bwMode="auto">
          <a:xfrm>
            <a:off x="914400" y="2360613"/>
            <a:ext cx="609600" cy="1828800"/>
            <a:chOff x="528" y="1968"/>
            <a:chExt cx="384" cy="1152"/>
          </a:xfrm>
        </p:grpSpPr>
        <p:sp>
          <p:nvSpPr>
            <p:cNvPr id="5163" name="Line 5"/>
            <p:cNvSpPr>
              <a:spLocks noChangeShapeType="1"/>
            </p:cNvSpPr>
            <p:nvPr/>
          </p:nvSpPr>
          <p:spPr bwMode="auto">
            <a:xfrm>
              <a:off x="528" y="1968"/>
              <a:ext cx="384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4" name="Line 6"/>
            <p:cNvSpPr>
              <a:spLocks noChangeShapeType="1"/>
            </p:cNvSpPr>
            <p:nvPr/>
          </p:nvSpPr>
          <p:spPr bwMode="auto">
            <a:xfrm>
              <a:off x="528" y="2256"/>
              <a:ext cx="384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5" name="Line 7"/>
            <p:cNvSpPr>
              <a:spLocks noChangeShapeType="1"/>
            </p:cNvSpPr>
            <p:nvPr/>
          </p:nvSpPr>
          <p:spPr bwMode="auto">
            <a:xfrm>
              <a:off x="528" y="2544"/>
              <a:ext cx="384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6" name="Line 8"/>
            <p:cNvSpPr>
              <a:spLocks noChangeShapeType="1"/>
            </p:cNvSpPr>
            <p:nvPr/>
          </p:nvSpPr>
          <p:spPr bwMode="auto">
            <a:xfrm>
              <a:off x="528" y="2832"/>
              <a:ext cx="384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7" name="Line 9"/>
            <p:cNvSpPr>
              <a:spLocks noChangeShapeType="1"/>
            </p:cNvSpPr>
            <p:nvPr/>
          </p:nvSpPr>
          <p:spPr bwMode="auto">
            <a:xfrm>
              <a:off x="528" y="3120"/>
              <a:ext cx="384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5554" name="Group 34"/>
          <p:cNvGrpSpPr>
            <a:grpSpLocks/>
          </p:cNvGrpSpPr>
          <p:nvPr/>
        </p:nvGrpSpPr>
        <p:grpSpPr bwMode="auto">
          <a:xfrm>
            <a:off x="1676400" y="1903413"/>
            <a:ext cx="5105400" cy="2286000"/>
            <a:chOff x="1008" y="1680"/>
            <a:chExt cx="3216" cy="1440"/>
          </a:xfrm>
        </p:grpSpPr>
        <p:sp>
          <p:nvSpPr>
            <p:cNvPr id="5154" name="Line 35"/>
            <p:cNvSpPr>
              <a:spLocks noChangeShapeType="1"/>
            </p:cNvSpPr>
            <p:nvPr/>
          </p:nvSpPr>
          <p:spPr bwMode="auto">
            <a:xfrm flipV="1">
              <a:off x="1008" y="1680"/>
              <a:ext cx="768" cy="288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5" name="Line 36"/>
            <p:cNvSpPr>
              <a:spLocks noChangeShapeType="1"/>
            </p:cNvSpPr>
            <p:nvPr/>
          </p:nvSpPr>
          <p:spPr bwMode="auto">
            <a:xfrm flipV="1">
              <a:off x="1008" y="1968"/>
              <a:ext cx="768" cy="288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6" name="Line 37"/>
            <p:cNvSpPr>
              <a:spLocks noChangeShapeType="1"/>
            </p:cNvSpPr>
            <p:nvPr/>
          </p:nvSpPr>
          <p:spPr bwMode="auto">
            <a:xfrm flipV="1">
              <a:off x="1008" y="2256"/>
              <a:ext cx="768" cy="288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7" name="Line 38"/>
            <p:cNvSpPr>
              <a:spLocks noChangeShapeType="1"/>
            </p:cNvSpPr>
            <p:nvPr/>
          </p:nvSpPr>
          <p:spPr bwMode="auto">
            <a:xfrm flipV="1">
              <a:off x="1008" y="2832"/>
              <a:ext cx="768" cy="288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8" name="Line 39"/>
            <p:cNvSpPr>
              <a:spLocks noChangeShapeType="1"/>
            </p:cNvSpPr>
            <p:nvPr/>
          </p:nvSpPr>
          <p:spPr bwMode="auto">
            <a:xfrm flipV="1">
              <a:off x="1008" y="1680"/>
              <a:ext cx="3216" cy="1152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9" name="Line 40"/>
            <p:cNvSpPr>
              <a:spLocks noChangeShapeType="1"/>
            </p:cNvSpPr>
            <p:nvPr/>
          </p:nvSpPr>
          <p:spPr bwMode="auto">
            <a:xfrm flipV="1">
              <a:off x="1824" y="1680"/>
              <a:ext cx="2400" cy="1152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0" name="Line 41"/>
            <p:cNvSpPr>
              <a:spLocks noChangeShapeType="1"/>
            </p:cNvSpPr>
            <p:nvPr/>
          </p:nvSpPr>
          <p:spPr bwMode="auto">
            <a:xfrm flipV="1">
              <a:off x="1824" y="1680"/>
              <a:ext cx="2400" cy="288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1" name="Line 42"/>
            <p:cNvSpPr>
              <a:spLocks noChangeShapeType="1"/>
            </p:cNvSpPr>
            <p:nvPr/>
          </p:nvSpPr>
          <p:spPr bwMode="auto">
            <a:xfrm flipV="1">
              <a:off x="1824" y="1680"/>
              <a:ext cx="2400" cy="576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2" name="Line 43"/>
            <p:cNvSpPr>
              <a:spLocks noChangeShapeType="1"/>
            </p:cNvSpPr>
            <p:nvPr/>
          </p:nvSpPr>
          <p:spPr bwMode="auto">
            <a:xfrm>
              <a:off x="1824" y="1680"/>
              <a:ext cx="2400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564" name="Line 44"/>
          <p:cNvSpPr>
            <a:spLocks noChangeShapeType="1"/>
          </p:cNvSpPr>
          <p:nvPr/>
        </p:nvSpPr>
        <p:spPr bwMode="auto">
          <a:xfrm>
            <a:off x="1676400" y="2817813"/>
            <a:ext cx="152400" cy="3810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566" name="Group 46"/>
          <p:cNvGrpSpPr>
            <a:grpSpLocks/>
          </p:cNvGrpSpPr>
          <p:nvPr/>
        </p:nvGrpSpPr>
        <p:grpSpPr bwMode="auto">
          <a:xfrm>
            <a:off x="7315200" y="1065213"/>
            <a:ext cx="1295400" cy="4419600"/>
            <a:chOff x="4608" y="960"/>
            <a:chExt cx="816" cy="2784"/>
          </a:xfrm>
        </p:grpSpPr>
        <p:sp>
          <p:nvSpPr>
            <p:cNvPr id="5146" name="Rectangle 47"/>
            <p:cNvSpPr>
              <a:spLocks noChangeArrowheads="1"/>
            </p:cNvSpPr>
            <p:nvPr/>
          </p:nvSpPr>
          <p:spPr bwMode="auto">
            <a:xfrm>
              <a:off x="4608" y="960"/>
              <a:ext cx="816" cy="278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35568" name="Rectangle 48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968"/>
              <a:ext cx="816" cy="96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5569" name="Rectangle 49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640"/>
              <a:ext cx="816" cy="96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49" name="Rectangle 50"/>
            <p:cNvSpPr>
              <a:spLocks noChangeArrowheads="1"/>
            </p:cNvSpPr>
            <p:nvPr/>
          </p:nvSpPr>
          <p:spPr bwMode="auto">
            <a:xfrm>
              <a:off x="4608" y="3312"/>
              <a:ext cx="816" cy="96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C0C0C0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150" name="Rectangle 51"/>
            <p:cNvSpPr>
              <a:spLocks noChangeArrowheads="1"/>
            </p:cNvSpPr>
            <p:nvPr/>
          </p:nvSpPr>
          <p:spPr bwMode="auto">
            <a:xfrm>
              <a:off x="4608" y="1632"/>
              <a:ext cx="816" cy="96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DDDDDD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35572" name="Rectangle 52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304"/>
              <a:ext cx="816" cy="96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5573" name="Rectangle 53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976"/>
              <a:ext cx="816" cy="96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53" name="Rectangle 54"/>
            <p:cNvSpPr>
              <a:spLocks noChangeArrowheads="1"/>
            </p:cNvSpPr>
            <p:nvPr/>
          </p:nvSpPr>
          <p:spPr bwMode="auto">
            <a:xfrm>
              <a:off x="4608" y="1296"/>
              <a:ext cx="816" cy="96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C0C0C0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235575" name="AutoShape 55"/>
          <p:cNvSpPr>
            <a:spLocks noChangeArrowheads="1"/>
          </p:cNvSpPr>
          <p:nvPr/>
        </p:nvSpPr>
        <p:spPr bwMode="white">
          <a:xfrm>
            <a:off x="107950" y="4510088"/>
            <a:ext cx="1220788" cy="577850"/>
          </a:xfrm>
          <a:prstGeom prst="wedgeRoundRectCallout">
            <a:avLst>
              <a:gd name="adj1" fmla="val 65699"/>
              <a:gd name="adj2" fmla="val -306750"/>
              <a:gd name="adj3" fmla="val 16667"/>
            </a:avLst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d=a+b</a:t>
            </a:r>
          </a:p>
        </p:txBody>
      </p:sp>
      <p:grpSp>
        <p:nvGrpSpPr>
          <p:cNvPr id="235530" name="Group 10"/>
          <p:cNvGrpSpPr>
            <a:grpSpLocks/>
          </p:cNvGrpSpPr>
          <p:nvPr/>
        </p:nvGrpSpPr>
        <p:grpSpPr bwMode="auto">
          <a:xfrm>
            <a:off x="1143000" y="836613"/>
            <a:ext cx="5638800" cy="4724400"/>
            <a:chOff x="672" y="1008"/>
            <a:chExt cx="3552" cy="2976"/>
          </a:xfrm>
        </p:grpSpPr>
        <p:grpSp>
          <p:nvGrpSpPr>
            <p:cNvPr id="5135" name="Group 11"/>
            <p:cNvGrpSpPr>
              <a:grpSpLocks/>
            </p:cNvGrpSpPr>
            <p:nvPr/>
          </p:nvGrpSpPr>
          <p:grpSpPr bwMode="auto">
            <a:xfrm>
              <a:off x="960" y="1008"/>
              <a:ext cx="3264" cy="2976"/>
              <a:chOff x="1200" y="720"/>
              <a:chExt cx="3264" cy="2976"/>
            </a:xfrm>
          </p:grpSpPr>
          <p:sp>
            <p:nvSpPr>
              <p:cNvPr id="4113" name="Oval 12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200"/>
                <a:ext cx="192" cy="2160"/>
              </a:xfrm>
              <a:prstGeom prst="ellipse">
                <a:avLst/>
              </a:prstGeom>
              <a:gradFill rotWithShape="1">
                <a:gsLst>
                  <a:gs pos="0">
                    <a:schemeClr val="accent5">
                      <a:lumMod val="90000"/>
                    </a:schemeClr>
                  </a:gs>
                  <a:gs pos="50000">
                    <a:schemeClr val="accent1">
                      <a:lumMod val="90000"/>
                    </a:schemeClr>
                  </a:gs>
                  <a:gs pos="100000">
                    <a:schemeClr val="accent5">
                      <a:lumMod val="90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138" name="Line 13"/>
              <p:cNvSpPr>
                <a:spLocks noChangeShapeType="1"/>
              </p:cNvSpPr>
              <p:nvPr/>
            </p:nvSpPr>
            <p:spPr bwMode="auto">
              <a:xfrm>
                <a:off x="4464" y="720"/>
                <a:ext cx="0" cy="2976"/>
              </a:xfrm>
              <a:prstGeom prst="line">
                <a:avLst/>
              </a:prstGeom>
              <a:noFill/>
              <a:ln w="57150">
                <a:solidFill>
                  <a:srgbClr val="9966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139" name="Group 14"/>
              <p:cNvGrpSpPr>
                <a:grpSpLocks/>
              </p:cNvGrpSpPr>
              <p:nvPr/>
            </p:nvGrpSpPr>
            <p:grpSpPr bwMode="auto">
              <a:xfrm>
                <a:off x="1200" y="1440"/>
                <a:ext cx="0" cy="1632"/>
                <a:chOff x="1296" y="2304"/>
                <a:chExt cx="0" cy="1632"/>
              </a:xfrm>
            </p:grpSpPr>
            <p:sp>
              <p:nvSpPr>
                <p:cNvPr id="5140" name="Line 15"/>
                <p:cNvSpPr>
                  <a:spLocks noChangeShapeType="1"/>
                </p:cNvSpPr>
                <p:nvPr/>
              </p:nvSpPr>
              <p:spPr bwMode="auto">
                <a:xfrm>
                  <a:off x="1296" y="3168"/>
                  <a:ext cx="0" cy="192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1" name="Line 16"/>
                <p:cNvSpPr>
                  <a:spLocks noChangeShapeType="1"/>
                </p:cNvSpPr>
                <p:nvPr/>
              </p:nvSpPr>
              <p:spPr bwMode="auto">
                <a:xfrm>
                  <a:off x="1296" y="2880"/>
                  <a:ext cx="0" cy="192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2" name="Line 17"/>
                <p:cNvSpPr>
                  <a:spLocks noChangeShapeType="1"/>
                </p:cNvSpPr>
                <p:nvPr/>
              </p:nvSpPr>
              <p:spPr bwMode="auto">
                <a:xfrm>
                  <a:off x="1296" y="2592"/>
                  <a:ext cx="0" cy="192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3" name="Line 18"/>
                <p:cNvSpPr>
                  <a:spLocks noChangeShapeType="1"/>
                </p:cNvSpPr>
                <p:nvPr/>
              </p:nvSpPr>
              <p:spPr bwMode="auto">
                <a:xfrm>
                  <a:off x="1296" y="3456"/>
                  <a:ext cx="0" cy="192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4" name="Line 19"/>
                <p:cNvSpPr>
                  <a:spLocks noChangeShapeType="1"/>
                </p:cNvSpPr>
                <p:nvPr/>
              </p:nvSpPr>
              <p:spPr bwMode="auto">
                <a:xfrm>
                  <a:off x="1296" y="3744"/>
                  <a:ext cx="0" cy="192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5" name="Line 20"/>
                <p:cNvSpPr>
                  <a:spLocks noChangeShapeType="1"/>
                </p:cNvSpPr>
                <p:nvPr/>
              </p:nvSpPr>
              <p:spPr bwMode="auto">
                <a:xfrm>
                  <a:off x="1296" y="2304"/>
                  <a:ext cx="0" cy="192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136" name="Line 21"/>
            <p:cNvSpPr>
              <a:spLocks noChangeShapeType="1"/>
            </p:cNvSpPr>
            <p:nvPr/>
          </p:nvSpPr>
          <p:spPr bwMode="auto">
            <a:xfrm>
              <a:off x="672" y="2544"/>
              <a:ext cx="355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577" name="Text Box 57"/>
          <p:cNvSpPr txBox="1">
            <a:spLocks noChangeArrowheads="1"/>
          </p:cNvSpPr>
          <p:nvPr/>
        </p:nvSpPr>
        <p:spPr bwMode="white">
          <a:xfrm>
            <a:off x="882650" y="6134100"/>
            <a:ext cx="59388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光程差为</a:t>
            </a:r>
            <a:r>
              <a:rPr lang="zh-CN" altLang="en-US" sz="2800" b="1" i="1" dirty="0">
                <a:solidFill>
                  <a:srgbClr val="FF0000"/>
                </a:solidFill>
                <a:sym typeface="Symbol" panose="05050102010706020507" pitchFamily="18" charset="2"/>
              </a:rPr>
              <a:t> 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=(</a:t>
            </a:r>
            <a:r>
              <a:rPr lang="en-US" altLang="zh-CN" sz="2800" b="1" i="1" dirty="0" err="1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zh-CN" sz="2800" b="1" dirty="0" err="1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zh-CN" sz="2800" b="1" i="1" dirty="0" err="1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)sin</a:t>
            </a:r>
            <a:r>
              <a:rPr lang="en-US" altLang="zh-CN" sz="2800" b="1" i="1" dirty="0">
                <a:solidFill>
                  <a:srgbClr val="FF0000"/>
                </a:solidFill>
                <a:sym typeface="Symbol" panose="05050102010706020507" pitchFamily="18" charset="2"/>
              </a:rPr>
              <a:t> 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=</a:t>
            </a:r>
            <a:r>
              <a:rPr lang="en-US" altLang="zh-CN" sz="2800" b="1" i="1" dirty="0" err="1">
                <a:solidFill>
                  <a:srgbClr val="FF0000"/>
                </a:solidFill>
                <a:sym typeface="Symbol" panose="05050102010706020507" pitchFamily="18" charset="2"/>
              </a:rPr>
              <a:t>d</a:t>
            </a:r>
            <a:r>
              <a:rPr lang="en-US" altLang="zh-CN" sz="2800" b="1" dirty="0" err="1">
                <a:solidFill>
                  <a:srgbClr val="FF0000"/>
                </a:solidFill>
                <a:sym typeface="Symbol" panose="05050102010706020507" pitchFamily="18" charset="2"/>
              </a:rPr>
              <a:t>sin</a:t>
            </a:r>
            <a:r>
              <a:rPr lang="en-US" altLang="zh-CN" sz="2800" b="1" i="1" dirty="0">
                <a:solidFill>
                  <a:srgbClr val="FF0000"/>
                </a:solidFill>
                <a:sym typeface="Symbol" panose="05050102010706020507" pitchFamily="18" charset="2"/>
              </a:rPr>
              <a:t></a:t>
            </a:r>
          </a:p>
        </p:txBody>
      </p:sp>
      <p:sp>
        <p:nvSpPr>
          <p:cNvPr id="235565" name="Line 45"/>
          <p:cNvSpPr>
            <a:spLocks noChangeShapeType="1"/>
          </p:cNvSpPr>
          <p:nvPr/>
        </p:nvSpPr>
        <p:spPr bwMode="auto">
          <a:xfrm flipV="1">
            <a:off x="1619250" y="3198813"/>
            <a:ext cx="209550" cy="85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920750" y="5670550"/>
            <a:ext cx="4513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两相邻狭缝光束的光强相同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46" name="Text Box 121"/>
          <p:cNvSpPr txBox="1">
            <a:spLocks noChangeArrowheads="1"/>
          </p:cNvSpPr>
          <p:nvPr/>
        </p:nvSpPr>
        <p:spPr bwMode="auto">
          <a:xfrm>
            <a:off x="6781800" y="1751013"/>
            <a:ext cx="33813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 i="1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5330825" y="236538"/>
            <a:ext cx="2949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P</a:t>
            </a:r>
            <a:r>
              <a:rPr lang="zh-CN" altLang="en-US" sz="2800" b="1">
                <a:solidFill>
                  <a:schemeClr val="tx1"/>
                </a:solidFill>
              </a:rPr>
              <a:t>点光强如何？？</a:t>
            </a:r>
            <a:endParaRPr lang="zh-CN" alt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23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70" decel="100000"/>
                                        <p:tgtEl>
                                          <p:spTgt spid="2355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70" decel="100000"/>
                                        <p:tgtEl>
                                          <p:spTgt spid="23556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3556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2" dur="770" fill="hold"/>
                                        <p:tgtEl>
                                          <p:spTgt spid="235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35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4" dur="770" fill="hold"/>
                                        <p:tgtEl>
                                          <p:spTgt spid="235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35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0"/>
                                        <p:tgtEl>
                                          <p:spTgt spid="23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500"/>
                                        <p:tgtEl>
                                          <p:spTgt spid="235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2" grpId="0" autoUpdateAnimBg="0"/>
      <p:bldP spid="235523" grpId="0" animBg="1" autoUpdateAnimBg="0"/>
      <p:bldP spid="235564" grpId="0" animBg="1"/>
      <p:bldP spid="235575" grpId="0" animBg="1"/>
      <p:bldP spid="235577" grpId="0"/>
      <p:bldP spid="235565" grpId="0" animBg="1"/>
      <p:bldP spid="2" grpId="0"/>
      <p:bldP spid="46" grpId="0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 descr="羊皮纸"/>
          <p:cNvSpPr>
            <a:spLocks noChangeArrowheads="1"/>
          </p:cNvSpPr>
          <p:nvPr/>
        </p:nvSpPr>
        <p:spPr bwMode="auto">
          <a:xfrm>
            <a:off x="0" y="4763"/>
            <a:ext cx="9144000" cy="68453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3906" name="Text Box 2"/>
          <p:cNvSpPr txBox="1">
            <a:spLocks noChangeArrowheads="1"/>
          </p:cNvSpPr>
          <p:nvPr/>
        </p:nvSpPr>
        <p:spPr bwMode="auto">
          <a:xfrm>
            <a:off x="755650" y="1484313"/>
            <a:ext cx="3600450" cy="47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333399"/>
                </a:solidFill>
              </a:rPr>
              <a:t>    1990</a:t>
            </a:r>
            <a:r>
              <a:rPr lang="en-US" altLang="zh-CN" sz="2800" b="1">
                <a:solidFill>
                  <a:schemeClr val="accent2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年发射的哈勃太空望远镜，其凹面镜的直径为 </a:t>
            </a:r>
            <a:r>
              <a:rPr lang="en-US" altLang="zh-CN" sz="2800" b="1">
                <a:solidFill>
                  <a:srgbClr val="333399"/>
                </a:solidFill>
              </a:rPr>
              <a:t>2.4 m</a:t>
            </a:r>
            <a:r>
              <a:rPr lang="en-US" altLang="zh-CN" sz="28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，角分辨率约为 </a:t>
            </a:r>
            <a:r>
              <a:rPr lang="en-US" altLang="zh-CN" sz="2800" b="1">
                <a:solidFill>
                  <a:srgbClr val="333399"/>
                </a:solidFill>
              </a:rPr>
              <a:t>0.1〞</a:t>
            </a:r>
            <a:r>
              <a:rPr lang="zh-CN" altLang="en-US" sz="2800" b="1">
                <a:solidFill>
                  <a:schemeClr val="tx1"/>
                </a:solidFill>
              </a:rPr>
              <a:t>，在大气层外</a:t>
            </a:r>
            <a:r>
              <a:rPr lang="en-US" altLang="zh-CN" sz="2800" b="1">
                <a:solidFill>
                  <a:srgbClr val="333399"/>
                </a:solidFill>
              </a:rPr>
              <a:t>615 km</a:t>
            </a:r>
            <a:r>
              <a:rPr lang="en-US" altLang="zh-CN" sz="28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处绕地球运行，可观察 </a:t>
            </a:r>
            <a:r>
              <a:rPr lang="en-US" altLang="zh-CN" sz="2800" b="1">
                <a:solidFill>
                  <a:srgbClr val="333399"/>
                </a:solidFill>
              </a:rPr>
              <a:t>130 </a:t>
            </a:r>
            <a:r>
              <a:rPr lang="zh-CN" altLang="en-US" sz="2800" b="1">
                <a:solidFill>
                  <a:srgbClr val="333399"/>
                </a:solidFill>
              </a:rPr>
              <a:t>亿光年</a:t>
            </a:r>
            <a:r>
              <a:rPr lang="zh-CN" altLang="en-US" sz="2800" b="1">
                <a:solidFill>
                  <a:schemeClr val="tx1"/>
                </a:solidFill>
              </a:rPr>
              <a:t>远的宇宙深景，发现了 </a:t>
            </a:r>
            <a:r>
              <a:rPr lang="en-US" altLang="zh-CN" sz="2800" b="1">
                <a:solidFill>
                  <a:srgbClr val="333399"/>
                </a:solidFill>
              </a:rPr>
              <a:t>500 </a:t>
            </a:r>
            <a:r>
              <a:rPr lang="zh-CN" altLang="en-US" sz="2800" b="1">
                <a:solidFill>
                  <a:srgbClr val="333399"/>
                </a:solidFill>
              </a:rPr>
              <a:t>亿</a:t>
            </a:r>
            <a:r>
              <a:rPr lang="zh-CN" altLang="en-US" sz="2800" b="1">
                <a:solidFill>
                  <a:schemeClr val="tx1"/>
                </a:solidFill>
              </a:rPr>
              <a:t>个星系。 </a:t>
            </a:r>
          </a:p>
        </p:txBody>
      </p:sp>
      <p:sp>
        <p:nvSpPr>
          <p:cNvPr id="123907" name="Text Box 3" descr="花束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1188" y="549275"/>
            <a:ext cx="3455987" cy="579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dist="125724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哈勃太空望远镜</a:t>
            </a:r>
          </a:p>
        </p:txBody>
      </p:sp>
      <p:grpSp>
        <p:nvGrpSpPr>
          <p:cNvPr id="123908" name="Group 4"/>
          <p:cNvGrpSpPr>
            <a:grpSpLocks/>
          </p:cNvGrpSpPr>
          <p:nvPr/>
        </p:nvGrpSpPr>
        <p:grpSpPr bwMode="auto">
          <a:xfrm>
            <a:off x="4643438" y="549275"/>
            <a:ext cx="3529012" cy="5688013"/>
            <a:chOff x="3515" y="283"/>
            <a:chExt cx="1905" cy="3465"/>
          </a:xfrm>
        </p:grpSpPr>
        <p:pic>
          <p:nvPicPr>
            <p:cNvPr id="48134" name="Picture 5" descr="20061101112140884b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3597" y="201"/>
              <a:ext cx="1741" cy="1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5" name="Picture 6" descr="afd24fbea567de870cac13141e8266f8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" y="2024"/>
              <a:ext cx="1905" cy="1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0" autoUpdateAnimBg="0"/>
      <p:bldP spid="123907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 descr="羊皮纸"/>
          <p:cNvSpPr>
            <a:spLocks noChangeArrowheads="1"/>
          </p:cNvSpPr>
          <p:nvPr/>
        </p:nvSpPr>
        <p:spPr bwMode="auto">
          <a:xfrm>
            <a:off x="0" y="4763"/>
            <a:ext cx="9144000" cy="68453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24930" name="Picture 2" descr="arecibo_na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11017" r="7437" b="6277"/>
          <a:stretch>
            <a:fillRect/>
          </a:stretch>
        </p:blipFill>
        <p:spPr bwMode="auto">
          <a:xfrm>
            <a:off x="5095875" y="860425"/>
            <a:ext cx="352901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487363" y="1004888"/>
            <a:ext cx="453707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      </a:t>
            </a:r>
            <a:r>
              <a:rPr lang="zh-CN" altLang="en-US" sz="2800" b="1">
                <a:solidFill>
                  <a:schemeClr val="tx1"/>
                </a:solidFill>
              </a:rPr>
              <a:t>美国建造了直径达</a:t>
            </a:r>
            <a:r>
              <a:rPr lang="en-US" altLang="zh-CN" sz="2800" b="1">
                <a:solidFill>
                  <a:srgbClr val="333399"/>
                </a:solidFill>
              </a:rPr>
              <a:t>305</a:t>
            </a:r>
            <a:r>
              <a:rPr lang="zh-CN" altLang="en-US" sz="2800" b="1">
                <a:solidFill>
                  <a:srgbClr val="333399"/>
                </a:solidFill>
              </a:rPr>
              <a:t>米</a:t>
            </a:r>
            <a:r>
              <a:rPr lang="zh-CN" altLang="en-US" sz="2800" b="1">
                <a:solidFill>
                  <a:schemeClr val="tx1"/>
                </a:solidFill>
              </a:rPr>
              <a:t>的抛物面射电望远镜，不能转动，是当时世界上最大的单孔径射电望远镜。</a:t>
            </a:r>
          </a:p>
        </p:txBody>
      </p:sp>
      <p:pic>
        <p:nvPicPr>
          <p:cNvPr id="124932" name="Picture 4" descr="tbdg100msdwy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381375"/>
            <a:ext cx="35274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342900" y="3452813"/>
            <a:ext cx="4608513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      </a:t>
            </a:r>
            <a:r>
              <a:rPr lang="zh-CN" altLang="en-US" sz="2800" b="1">
                <a:solidFill>
                  <a:schemeClr val="tx1"/>
                </a:solidFill>
              </a:rPr>
              <a:t>德国建造了</a:t>
            </a:r>
            <a:r>
              <a:rPr lang="en-US" altLang="zh-CN" sz="2800" b="1">
                <a:solidFill>
                  <a:srgbClr val="333399"/>
                </a:solidFill>
              </a:rPr>
              <a:t>100</a:t>
            </a:r>
            <a:r>
              <a:rPr lang="zh-CN" altLang="en-US" sz="2800" b="1">
                <a:solidFill>
                  <a:srgbClr val="333399"/>
                </a:solidFill>
              </a:rPr>
              <a:t>米</a:t>
            </a:r>
            <a:r>
              <a:rPr lang="zh-CN" altLang="en-US" sz="2800" b="1">
                <a:solidFill>
                  <a:schemeClr val="tx1"/>
                </a:solidFill>
              </a:rPr>
              <a:t>直径的全向转动抛物面射电望远镜，是世界上最大的可转动单天线射电望远镜。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/>
      <p:bldP spid="1249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 descr="羊皮纸"/>
          <p:cNvSpPr>
            <a:spLocks noChangeArrowheads="1"/>
          </p:cNvSpPr>
          <p:nvPr/>
        </p:nvSpPr>
        <p:spPr bwMode="auto">
          <a:xfrm>
            <a:off x="0" y="4763"/>
            <a:ext cx="9144000" cy="68453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4934" name="Text Box 6">
            <a:hlinkClick r:id="rId3" action="ppaction://hlinkfile"/>
          </p:cNvPr>
          <p:cNvSpPr txBox="1">
            <a:spLocks noChangeArrowheads="1"/>
          </p:cNvSpPr>
          <p:nvPr/>
        </p:nvSpPr>
        <p:spPr bwMode="auto">
          <a:xfrm>
            <a:off x="623888" y="222250"/>
            <a:ext cx="8099425" cy="16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我国科学家在贵州南部喀斯特洼地建造的“</a:t>
            </a:r>
            <a:r>
              <a:rPr lang="zh-CN" altLang="en-US" sz="2800" b="1">
                <a:solidFill>
                  <a:srgbClr val="333399"/>
                </a:solidFill>
              </a:rPr>
              <a:t>天眼</a:t>
            </a:r>
            <a:r>
              <a:rPr lang="zh-CN" altLang="en-US" sz="2800" b="1">
                <a:solidFill>
                  <a:schemeClr val="tx1"/>
                </a:solidFill>
              </a:rPr>
              <a:t>”</a:t>
            </a:r>
            <a:r>
              <a:rPr lang="en-US" altLang="zh-CN" sz="2800" b="1">
                <a:solidFill>
                  <a:srgbClr val="333399"/>
                </a:solidFill>
              </a:rPr>
              <a:t> FAST(500</a:t>
            </a:r>
            <a:r>
              <a:rPr lang="zh-CN" altLang="en-US" sz="2800" b="1">
                <a:solidFill>
                  <a:srgbClr val="333399"/>
                </a:solidFill>
              </a:rPr>
              <a:t>米口径球面射电望远镜</a:t>
            </a:r>
            <a:r>
              <a:rPr lang="en-US" altLang="zh-CN" sz="2800" b="1">
                <a:solidFill>
                  <a:srgbClr val="333399"/>
                </a:solidFill>
              </a:rPr>
              <a:t>)</a:t>
            </a:r>
            <a:r>
              <a:rPr lang="zh-CN" altLang="en-US" sz="2800" b="1">
                <a:solidFill>
                  <a:schemeClr val="tx1"/>
                </a:solidFill>
              </a:rPr>
              <a:t>，是一个接收面积达</a:t>
            </a:r>
            <a:r>
              <a:rPr lang="en-US" altLang="zh-CN" sz="2800" b="1">
                <a:solidFill>
                  <a:srgbClr val="333399"/>
                </a:solidFill>
              </a:rPr>
              <a:t>1 km</a:t>
            </a:r>
            <a:r>
              <a:rPr lang="en-US" altLang="zh-CN" sz="2800" b="1" baseline="30000">
                <a:solidFill>
                  <a:srgbClr val="333399"/>
                </a:solidFill>
              </a:rPr>
              <a:t>2</a:t>
            </a:r>
            <a:r>
              <a:rPr lang="zh-CN" altLang="en-US" sz="2800" b="1">
                <a:solidFill>
                  <a:schemeClr val="tx1"/>
                </a:solidFill>
              </a:rPr>
              <a:t>、世界上最大的射电望远镜</a:t>
            </a:r>
            <a:r>
              <a:rPr lang="en-US" altLang="zh-CN" sz="2800" b="1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0180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2025650"/>
            <a:ext cx="5718175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/>
            </a:extLst>
          </p:cNvPr>
          <p:cNvSpPr/>
          <p:nvPr/>
        </p:nvSpPr>
        <p:spPr>
          <a:xfrm>
            <a:off x="6019800" y="176213"/>
            <a:ext cx="2986088" cy="1887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203" name="Text Box 22"/>
          <p:cNvSpPr txBox="1">
            <a:spLocks noChangeArrowheads="1"/>
          </p:cNvSpPr>
          <p:nvPr/>
        </p:nvSpPr>
        <p:spPr bwMode="auto">
          <a:xfrm>
            <a:off x="179388" y="908050"/>
            <a:ext cx="5600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假设</a:t>
            </a:r>
            <a:r>
              <a:rPr lang="en-US" altLang="zh-CN" sz="2800" b="1">
                <a:solidFill>
                  <a:srgbClr val="0000FF"/>
                </a:solidFill>
              </a:rPr>
              <a:t>D=3mm, </a:t>
            </a:r>
            <a:r>
              <a:rPr lang="el-GR" altLang="zh-CN" sz="2800" b="1">
                <a:solidFill>
                  <a:srgbClr val="0000FF"/>
                </a:solidFill>
              </a:rPr>
              <a:t>λ</a:t>
            </a:r>
            <a:r>
              <a:rPr lang="en-US" altLang="zh-CN" sz="2800" b="1">
                <a:solidFill>
                  <a:srgbClr val="0000FF"/>
                </a:solidFill>
              </a:rPr>
              <a:t>=550 nm</a:t>
            </a:r>
            <a:r>
              <a:rPr lang="en-US" altLang="zh-CN" sz="2800" b="1">
                <a:solidFill>
                  <a:schemeClr val="tx1"/>
                </a:solidFill>
              </a:rPr>
              <a:t>,</a:t>
            </a:r>
            <a:r>
              <a:rPr lang="zh-CN" altLang="en-US" sz="2800" b="1">
                <a:solidFill>
                  <a:schemeClr val="tx1"/>
                </a:solidFill>
              </a:rPr>
              <a:t>                  </a:t>
            </a:r>
          </a:p>
        </p:txBody>
      </p:sp>
      <p:sp>
        <p:nvSpPr>
          <p:cNvPr id="51204" name="Text Box 2"/>
          <p:cNvSpPr txBox="1">
            <a:spLocks noChangeArrowheads="1"/>
          </p:cNvSpPr>
          <p:nvPr/>
        </p:nvSpPr>
        <p:spPr bwMode="auto">
          <a:xfrm>
            <a:off x="500063" y="260350"/>
            <a:ext cx="5553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>
                <a:solidFill>
                  <a:srgbClr val="0000FF"/>
                </a:solidFill>
                <a:ea typeface="黑体" panose="02010609060101010101" pitchFamily="49" charset="-122"/>
              </a:rPr>
              <a:t>7.</a:t>
            </a:r>
            <a:r>
              <a:rPr lang="en-US" altLang="zh-CN" sz="2800" b="1">
                <a:solidFill>
                  <a:schemeClr val="tx1"/>
                </a:solidFill>
              </a:rPr>
              <a:t>  (1) </a:t>
            </a:r>
            <a:r>
              <a:rPr lang="zh-CN" altLang="en-US" sz="2800" b="1">
                <a:solidFill>
                  <a:schemeClr val="tx1"/>
                </a:solidFill>
              </a:rPr>
              <a:t>估算人瞳孔的最小分辨角</a:t>
            </a:r>
          </a:p>
        </p:txBody>
      </p:sp>
      <p:sp>
        <p:nvSpPr>
          <p:cNvPr id="51205" name="Text Box 10"/>
          <p:cNvSpPr txBox="1">
            <a:spLocks noChangeArrowheads="1"/>
          </p:cNvSpPr>
          <p:nvPr/>
        </p:nvSpPr>
        <p:spPr bwMode="auto">
          <a:xfrm>
            <a:off x="250825" y="1989138"/>
            <a:ext cx="4113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要能分辨最多离人多远？</a:t>
            </a:r>
          </a:p>
        </p:txBody>
      </p:sp>
      <p:sp>
        <p:nvSpPr>
          <p:cNvPr id="51206" name="Text Box 9"/>
          <p:cNvSpPr txBox="1">
            <a:spLocks noChangeArrowheads="1"/>
          </p:cNvSpPr>
          <p:nvPr/>
        </p:nvSpPr>
        <p:spPr bwMode="auto">
          <a:xfrm>
            <a:off x="615950" y="1484313"/>
            <a:ext cx="4495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(2)  </a:t>
            </a:r>
            <a:r>
              <a:rPr lang="zh-CN" altLang="en-US" sz="2800" b="1">
                <a:solidFill>
                  <a:schemeClr val="tx1"/>
                </a:solidFill>
              </a:rPr>
              <a:t>若两物点相距</a:t>
            </a:r>
            <a:r>
              <a:rPr lang="el-GR" altLang="zh-CN" sz="2800" b="1">
                <a:solidFill>
                  <a:srgbClr val="0000FF"/>
                </a:solidFill>
              </a:rPr>
              <a:t>Δ</a:t>
            </a:r>
            <a:r>
              <a:rPr lang="en-US" altLang="zh-CN" sz="2800" b="1">
                <a:solidFill>
                  <a:srgbClr val="0000FF"/>
                </a:solidFill>
              </a:rPr>
              <a:t>y=2mm</a:t>
            </a:r>
            <a:endParaRPr lang="zh-CN" altLang="en-US" sz="2800" b="1">
              <a:solidFill>
                <a:srgbClr val="0000FF"/>
              </a:solidFill>
            </a:endParaRPr>
          </a:p>
        </p:txBody>
      </p:sp>
      <p:sp>
        <p:nvSpPr>
          <p:cNvPr id="64524" name="Oval 12"/>
          <p:cNvSpPr>
            <a:spLocks noChangeArrowheads="1"/>
          </p:cNvSpPr>
          <p:nvPr/>
        </p:nvSpPr>
        <p:spPr bwMode="auto">
          <a:xfrm>
            <a:off x="7808913" y="595313"/>
            <a:ext cx="152400" cy="914400"/>
          </a:xfrm>
          <a:prstGeom prst="ellipse">
            <a:avLst/>
          </a:prstGeom>
          <a:solidFill>
            <a:srgbClr val="FF7C80"/>
          </a:solidFill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4525" name="Line 13"/>
          <p:cNvSpPr>
            <a:spLocks noChangeShapeType="1"/>
          </p:cNvSpPr>
          <p:nvPr/>
        </p:nvSpPr>
        <p:spPr bwMode="auto">
          <a:xfrm>
            <a:off x="6513513" y="1052513"/>
            <a:ext cx="23622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6" name="Line 14"/>
          <p:cNvSpPr>
            <a:spLocks noChangeShapeType="1"/>
          </p:cNvSpPr>
          <p:nvPr/>
        </p:nvSpPr>
        <p:spPr bwMode="auto">
          <a:xfrm flipV="1">
            <a:off x="6513513" y="823913"/>
            <a:ext cx="2286000" cy="533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7" name="Line 15"/>
          <p:cNvSpPr>
            <a:spLocks noChangeShapeType="1"/>
          </p:cNvSpPr>
          <p:nvPr/>
        </p:nvSpPr>
        <p:spPr bwMode="auto">
          <a:xfrm>
            <a:off x="6513513" y="135731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8" name="Line 16"/>
          <p:cNvSpPr>
            <a:spLocks noChangeShapeType="1"/>
          </p:cNvSpPr>
          <p:nvPr/>
        </p:nvSpPr>
        <p:spPr bwMode="auto">
          <a:xfrm>
            <a:off x="7808913" y="135731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9" name="Line 17"/>
          <p:cNvSpPr>
            <a:spLocks noChangeShapeType="1"/>
          </p:cNvSpPr>
          <p:nvPr/>
        </p:nvSpPr>
        <p:spPr bwMode="auto">
          <a:xfrm>
            <a:off x="6513513" y="1509713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2" name="Line 20"/>
          <p:cNvSpPr>
            <a:spLocks noChangeShapeType="1"/>
          </p:cNvSpPr>
          <p:nvPr/>
        </p:nvSpPr>
        <p:spPr bwMode="auto">
          <a:xfrm>
            <a:off x="6513513" y="105251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5" name="Line 23"/>
          <p:cNvSpPr>
            <a:spLocks noChangeShapeType="1"/>
          </p:cNvSpPr>
          <p:nvPr/>
        </p:nvSpPr>
        <p:spPr bwMode="auto">
          <a:xfrm>
            <a:off x="8266113" y="976313"/>
            <a:ext cx="0" cy="76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4536" name="Group 24"/>
          <p:cNvGrpSpPr>
            <a:grpSpLocks/>
          </p:cNvGrpSpPr>
          <p:nvPr/>
        </p:nvGrpSpPr>
        <p:grpSpPr bwMode="auto">
          <a:xfrm>
            <a:off x="7808913" y="595313"/>
            <a:ext cx="0" cy="914400"/>
            <a:chOff x="4464" y="480"/>
            <a:chExt cx="0" cy="576"/>
          </a:xfrm>
        </p:grpSpPr>
        <p:sp>
          <p:nvSpPr>
            <p:cNvPr id="51224" name="Line 25"/>
            <p:cNvSpPr>
              <a:spLocks noChangeShapeType="1"/>
            </p:cNvSpPr>
            <p:nvPr/>
          </p:nvSpPr>
          <p:spPr bwMode="auto">
            <a:xfrm>
              <a:off x="4464" y="480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5" name="Line 26"/>
            <p:cNvSpPr>
              <a:spLocks noChangeShapeType="1"/>
            </p:cNvSpPr>
            <p:nvPr/>
          </p:nvSpPr>
          <p:spPr bwMode="auto">
            <a:xfrm>
              <a:off x="4464" y="864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543" name="Text Box 31"/>
          <p:cNvSpPr txBox="1">
            <a:spLocks noChangeArrowheads="1"/>
          </p:cNvSpPr>
          <p:nvPr/>
        </p:nvSpPr>
        <p:spPr bwMode="auto">
          <a:xfrm>
            <a:off x="569913" y="2636838"/>
            <a:ext cx="54149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ea typeface="黑体" panose="02010609060101010101" pitchFamily="49" charset="-122"/>
              </a:rPr>
              <a:t>解：</a:t>
            </a:r>
            <a:r>
              <a:rPr lang="en-US" altLang="zh-CN" sz="2800" b="1">
                <a:solidFill>
                  <a:schemeClr val="tx1"/>
                </a:solidFill>
              </a:rPr>
              <a:t>(1) </a:t>
            </a:r>
            <a:r>
              <a:rPr lang="zh-CN" altLang="en-US" sz="2800" b="1">
                <a:solidFill>
                  <a:schemeClr val="tx1"/>
                </a:solidFill>
              </a:rPr>
              <a:t>估算人瞳孔的最小分辨角</a:t>
            </a:r>
          </a:p>
        </p:txBody>
      </p:sp>
      <p:sp>
        <p:nvSpPr>
          <p:cNvPr id="64544" name="Text Box 32"/>
          <p:cNvSpPr txBox="1">
            <a:spLocks noChangeArrowheads="1"/>
          </p:cNvSpPr>
          <p:nvPr/>
        </p:nvSpPr>
        <p:spPr bwMode="auto">
          <a:xfrm>
            <a:off x="1331913" y="3933825"/>
            <a:ext cx="7632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(2) </a:t>
            </a:r>
            <a:r>
              <a:rPr lang="zh-CN" altLang="en-US" sz="2800" b="1">
                <a:solidFill>
                  <a:schemeClr val="tx1"/>
                </a:solidFill>
              </a:rPr>
              <a:t>要分辨相距 </a:t>
            </a:r>
            <a:r>
              <a:rPr lang="en-US" altLang="zh-CN" sz="2800" b="1">
                <a:solidFill>
                  <a:schemeClr val="tx1"/>
                </a:solidFill>
              </a:rPr>
              <a:t>2 mm </a:t>
            </a:r>
            <a:r>
              <a:rPr lang="zh-CN" altLang="en-US" sz="2800" b="1">
                <a:solidFill>
                  <a:schemeClr val="tx1"/>
                </a:solidFill>
              </a:rPr>
              <a:t>的两个物点人最远距离为</a:t>
            </a:r>
          </a:p>
        </p:txBody>
      </p:sp>
      <p:sp>
        <p:nvSpPr>
          <p:cNvPr id="4" name="矩形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8996" y="3024858"/>
            <a:ext cx="6563848" cy="908967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9469" y="4442453"/>
            <a:ext cx="2101408" cy="900503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87510" y="4442453"/>
            <a:ext cx="6577103" cy="97436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084888" y="955675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zh-CN" sz="1800" b="1">
                <a:solidFill>
                  <a:schemeClr val="tx1"/>
                </a:solidFill>
              </a:rPr>
              <a:t>Δ</a:t>
            </a:r>
            <a:r>
              <a:rPr lang="en-US" altLang="zh-CN" sz="1800" b="1">
                <a:solidFill>
                  <a:schemeClr val="tx1"/>
                </a:solidFill>
              </a:rPr>
              <a:t>y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07702" y="801469"/>
            <a:ext cx="534249" cy="369332"/>
          </a:xfrm>
          <a:prstGeom prst="rect">
            <a:avLst/>
          </a:prstGeom>
          <a:blipFill rotWithShape="0">
            <a:blip r:embed="rId5"/>
            <a:stretch>
              <a:fillRect b="-1475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6" name="矩形 3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87642" y="1494468"/>
            <a:ext cx="328230" cy="369332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4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4524" grpId="0" animBg="1"/>
      <p:bldP spid="64525" grpId="0" animBg="1"/>
      <p:bldP spid="64526" grpId="0" animBg="1"/>
      <p:bldP spid="64527" grpId="0" animBg="1"/>
      <p:bldP spid="64528" grpId="0" animBg="1"/>
      <p:bldP spid="64529" grpId="0" animBg="1"/>
      <p:bldP spid="64532" grpId="0" animBg="1"/>
      <p:bldP spid="64535" grpId="0" animBg="1"/>
      <p:bldP spid="64543" grpId="0" autoUpdateAnimBg="0"/>
      <p:bldP spid="64544" grpId="0" autoUpdateAnimBg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684213" y="2636838"/>
            <a:ext cx="381635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ea typeface="黑体" panose="02010609060101010101" pitchFamily="49" charset="-122"/>
              </a:rPr>
              <a:t>例如：</a:t>
            </a:r>
            <a:r>
              <a:rPr lang="zh-CN" altLang="en-US" sz="2800" b="1">
                <a:solidFill>
                  <a:schemeClr val="tx1"/>
                </a:solidFill>
              </a:rPr>
              <a:t>对 </a:t>
            </a:r>
            <a:r>
              <a:rPr lang="en-US" altLang="zh-CN" sz="2800" b="1">
                <a:solidFill>
                  <a:schemeClr val="tx1"/>
                </a:solidFill>
              </a:rPr>
              <a:t>Na </a:t>
            </a:r>
            <a:r>
              <a:rPr lang="zh-CN" altLang="en-US" sz="2800" b="1">
                <a:solidFill>
                  <a:schemeClr val="tx1"/>
                </a:solidFill>
              </a:rPr>
              <a:t>双线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1692275" y="3141663"/>
            <a:ext cx="641985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  <a:sym typeface="Symbol" panose="05050102010706020507" pitchFamily="18" charset="2"/>
              </a:rPr>
              <a:t> </a:t>
            </a:r>
            <a:r>
              <a:rPr lang="en-US" altLang="zh-CN" sz="2800" b="1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en-US" altLang="zh-CN" sz="2800" b="1">
                <a:solidFill>
                  <a:schemeClr val="tx1"/>
                </a:solidFill>
                <a:sym typeface="Symbol" panose="05050102010706020507" pitchFamily="18" charset="2"/>
              </a:rPr>
              <a:t> =589 nm</a:t>
            </a:r>
            <a:r>
              <a:rPr lang="en-US" altLang="zh-CN" sz="2800" b="1">
                <a:solidFill>
                  <a:schemeClr val="tx1"/>
                </a:solidFill>
                <a:sym typeface="MS LineDraw" pitchFamily="49" charset="2"/>
              </a:rPr>
              <a:t> , </a:t>
            </a:r>
            <a:r>
              <a:rPr lang="en-US" altLang="zh-CN" sz="2800" b="1" i="1">
                <a:solidFill>
                  <a:schemeClr val="tx1"/>
                </a:solidFill>
                <a:sym typeface="Symbol" panose="05050102010706020507" pitchFamily="18" charset="2"/>
              </a:rPr>
              <a:t> </a:t>
            </a:r>
            <a:r>
              <a:rPr lang="en-US" altLang="zh-CN" sz="2800" b="1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r>
              <a:rPr lang="en-US" altLang="zh-CN" sz="2800" b="1">
                <a:solidFill>
                  <a:schemeClr val="tx1"/>
                </a:solidFill>
                <a:sym typeface="Symbol" panose="05050102010706020507" pitchFamily="18" charset="2"/>
              </a:rPr>
              <a:t> =</a:t>
            </a:r>
            <a:r>
              <a:rPr lang="en-US" altLang="zh-CN" sz="2800" b="1" i="1">
                <a:solidFill>
                  <a:schemeClr val="tx1"/>
                </a:solidFill>
                <a:sym typeface="Symbol" panose="05050102010706020507" pitchFamily="18" charset="2"/>
              </a:rPr>
              <a:t> </a:t>
            </a:r>
            <a:r>
              <a:rPr lang="en-US" altLang="zh-CN" sz="2800" b="1">
                <a:solidFill>
                  <a:schemeClr val="tx1"/>
                </a:solidFill>
                <a:sym typeface="Symbol" panose="05050102010706020507" pitchFamily="18" charset="2"/>
              </a:rPr>
              <a:t>+</a:t>
            </a:r>
            <a:r>
              <a:rPr lang="en-US" altLang="zh-CN" sz="2800" b="1" i="1">
                <a:solidFill>
                  <a:schemeClr val="tx1"/>
                </a:solidFill>
                <a:sym typeface="Symbol" panose="05050102010706020507" pitchFamily="18" charset="2"/>
              </a:rPr>
              <a:t> </a:t>
            </a:r>
            <a:r>
              <a:rPr lang="en-US" altLang="zh-CN" sz="2800" b="1">
                <a:solidFill>
                  <a:schemeClr val="tx1"/>
                </a:solidFill>
                <a:sym typeface="Symbol" panose="05050102010706020507" pitchFamily="18" charset="2"/>
              </a:rPr>
              <a:t>=589.6nm</a:t>
            </a:r>
            <a:r>
              <a:rPr lang="en-US" altLang="zh-CN" sz="2800" b="1">
                <a:solidFill>
                  <a:schemeClr val="tx1"/>
                </a:solidFill>
                <a:sym typeface="MS LineDraw" pitchFamily="49" charset="2"/>
              </a:rPr>
              <a:t> </a:t>
            </a:r>
          </a:p>
        </p:txBody>
      </p:sp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1763713" y="4581525"/>
            <a:ext cx="6673850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k</a:t>
            </a:r>
            <a:r>
              <a:rPr lang="en-US" altLang="zh-CN" sz="2800" b="1">
                <a:solidFill>
                  <a:schemeClr val="tx1"/>
                </a:solidFill>
              </a:rPr>
              <a:t>=1, </a:t>
            </a:r>
            <a:r>
              <a:rPr lang="en-US" altLang="zh-CN" sz="2800" b="1" i="1">
                <a:solidFill>
                  <a:schemeClr val="tx1"/>
                </a:solidFill>
              </a:rPr>
              <a:t>N </a:t>
            </a:r>
            <a:r>
              <a:rPr lang="en-US" altLang="zh-CN" sz="2800" b="1">
                <a:solidFill>
                  <a:schemeClr val="tx1"/>
                </a:solidFill>
                <a:sym typeface="Symbol" panose="05050102010706020507" pitchFamily="18" charset="2"/>
              </a:rPr>
              <a:t> </a:t>
            </a:r>
            <a:r>
              <a:rPr lang="en-US" altLang="zh-CN" sz="2800" b="1">
                <a:solidFill>
                  <a:schemeClr val="tx1"/>
                </a:solidFill>
              </a:rPr>
              <a:t>982</a:t>
            </a:r>
            <a:r>
              <a:rPr lang="zh-CN" altLang="en-US" sz="2800" b="1">
                <a:solidFill>
                  <a:schemeClr val="tx1"/>
                </a:solidFill>
              </a:rPr>
              <a:t>，可分辨开 </a:t>
            </a:r>
            <a:r>
              <a:rPr lang="en-US" altLang="zh-CN" sz="2800" b="1">
                <a:solidFill>
                  <a:schemeClr val="tx1"/>
                </a:solidFill>
              </a:rPr>
              <a:t>Na </a:t>
            </a:r>
            <a:r>
              <a:rPr lang="zh-CN" altLang="en-US" sz="2800" b="1">
                <a:solidFill>
                  <a:schemeClr val="tx1"/>
                </a:solidFill>
              </a:rPr>
              <a:t>双线</a:t>
            </a:r>
          </a:p>
        </p:txBody>
      </p:sp>
      <p:sp>
        <p:nvSpPr>
          <p:cNvPr id="52229" name="Text Box 6"/>
          <p:cNvSpPr txBox="1">
            <a:spLocks noChangeArrowheads="1"/>
          </p:cNvSpPr>
          <p:nvPr/>
        </p:nvSpPr>
        <p:spPr bwMode="auto">
          <a:xfrm>
            <a:off x="539750" y="333375"/>
            <a:ext cx="3313113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）光栅的分辨率</a:t>
            </a:r>
          </a:p>
        </p:txBody>
      </p:sp>
      <p:sp>
        <p:nvSpPr>
          <p:cNvPr id="66572" name="Text Box 12"/>
          <p:cNvSpPr txBox="1">
            <a:spLocks noChangeArrowheads="1"/>
          </p:cNvSpPr>
          <p:nvPr/>
        </p:nvSpPr>
        <p:spPr bwMode="auto">
          <a:xfrm>
            <a:off x="1763713" y="5157788"/>
            <a:ext cx="5967412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k</a:t>
            </a:r>
            <a:r>
              <a:rPr lang="en-US" altLang="zh-CN" sz="2800" b="1">
                <a:solidFill>
                  <a:schemeClr val="tx1"/>
                </a:solidFill>
              </a:rPr>
              <a:t>=2, </a:t>
            </a:r>
            <a:r>
              <a:rPr lang="en-US" altLang="zh-CN" sz="2800" b="1" i="1">
                <a:solidFill>
                  <a:schemeClr val="tx1"/>
                </a:solidFill>
              </a:rPr>
              <a:t>N </a:t>
            </a:r>
            <a:r>
              <a:rPr lang="en-US" altLang="zh-CN" sz="2800" b="1">
                <a:solidFill>
                  <a:schemeClr val="tx1"/>
                </a:solidFill>
                <a:sym typeface="Symbol" panose="05050102010706020507" pitchFamily="18" charset="2"/>
              </a:rPr>
              <a:t> </a:t>
            </a:r>
            <a:r>
              <a:rPr lang="en-US" altLang="zh-CN" sz="2800" b="1">
                <a:solidFill>
                  <a:schemeClr val="tx1"/>
                </a:solidFill>
              </a:rPr>
              <a:t>491</a:t>
            </a:r>
            <a:r>
              <a:rPr lang="zh-CN" altLang="en-US" sz="2800" b="1">
                <a:solidFill>
                  <a:schemeClr val="tx1"/>
                </a:solidFill>
              </a:rPr>
              <a:t>，可分辨开 </a:t>
            </a:r>
            <a:r>
              <a:rPr lang="en-US" altLang="zh-CN" sz="2800" b="1">
                <a:solidFill>
                  <a:schemeClr val="tx1"/>
                </a:solidFill>
              </a:rPr>
              <a:t>Na </a:t>
            </a:r>
            <a:r>
              <a:rPr lang="zh-CN" altLang="en-US" sz="2800" b="1">
                <a:solidFill>
                  <a:schemeClr val="tx1"/>
                </a:solidFill>
              </a:rPr>
              <a:t>双线</a:t>
            </a:r>
          </a:p>
        </p:txBody>
      </p:sp>
      <p:sp>
        <p:nvSpPr>
          <p:cNvPr id="66573" name="Text Box 13"/>
          <p:cNvSpPr txBox="1">
            <a:spLocks noChangeArrowheads="1"/>
          </p:cNvSpPr>
          <p:nvPr/>
        </p:nvSpPr>
        <p:spPr bwMode="auto">
          <a:xfrm>
            <a:off x="1763713" y="5734050"/>
            <a:ext cx="6818312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k</a:t>
            </a:r>
            <a:r>
              <a:rPr lang="en-US" altLang="zh-CN" sz="2800" b="1">
                <a:solidFill>
                  <a:schemeClr val="tx1"/>
                </a:solidFill>
              </a:rPr>
              <a:t>=3, </a:t>
            </a:r>
            <a:r>
              <a:rPr lang="en-US" altLang="zh-CN" sz="2800" b="1" i="1">
                <a:solidFill>
                  <a:schemeClr val="tx1"/>
                </a:solidFill>
              </a:rPr>
              <a:t>N </a:t>
            </a:r>
            <a:r>
              <a:rPr lang="en-US" altLang="zh-CN" sz="2800" b="1">
                <a:solidFill>
                  <a:schemeClr val="tx1"/>
                </a:solidFill>
                <a:sym typeface="Symbol" panose="05050102010706020507" pitchFamily="18" charset="2"/>
              </a:rPr>
              <a:t> </a:t>
            </a:r>
            <a:r>
              <a:rPr lang="en-US" altLang="zh-CN" sz="2800" b="1">
                <a:solidFill>
                  <a:schemeClr val="tx1"/>
                </a:solidFill>
              </a:rPr>
              <a:t>327</a:t>
            </a:r>
            <a:r>
              <a:rPr lang="zh-CN" altLang="en-US" sz="2800" b="1">
                <a:solidFill>
                  <a:schemeClr val="tx1"/>
                </a:solidFill>
              </a:rPr>
              <a:t>，可分辨开 </a:t>
            </a:r>
            <a:r>
              <a:rPr lang="en-US" altLang="zh-CN" sz="2800" b="1">
                <a:solidFill>
                  <a:schemeClr val="tx1"/>
                </a:solidFill>
              </a:rPr>
              <a:t>Na </a:t>
            </a:r>
            <a:r>
              <a:rPr lang="zh-CN" altLang="en-US" sz="2800" b="1">
                <a:solidFill>
                  <a:schemeClr val="tx1"/>
                </a:solidFill>
              </a:rPr>
              <a:t>双线</a:t>
            </a:r>
          </a:p>
        </p:txBody>
      </p:sp>
      <p:sp>
        <p:nvSpPr>
          <p:cNvPr id="66574" name="Text Box 14"/>
          <p:cNvSpPr txBox="1">
            <a:spLocks noChangeArrowheads="1"/>
          </p:cNvSpPr>
          <p:nvPr/>
        </p:nvSpPr>
        <p:spPr bwMode="auto">
          <a:xfrm>
            <a:off x="1974850" y="6237288"/>
            <a:ext cx="6159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tx1"/>
                </a:solidFill>
                <a:sym typeface="Symbol" panose="05050102010706020507" pitchFamily="18" charset="2"/>
              </a:rPr>
              <a:t>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52233" name="AutoShape 19"/>
          <p:cNvSpPr>
            <a:spLocks/>
          </p:cNvSpPr>
          <p:nvPr/>
        </p:nvSpPr>
        <p:spPr bwMode="auto">
          <a:xfrm>
            <a:off x="3492500" y="981075"/>
            <a:ext cx="287338" cy="1655763"/>
          </a:xfrm>
          <a:prstGeom prst="rightBrace">
            <a:avLst>
              <a:gd name="adj1" fmla="val 48020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75190" y="812718"/>
            <a:ext cx="2468240" cy="856901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9340" y="1691377"/>
            <a:ext cx="2791020" cy="85600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150938"/>
            <a:ext cx="1995488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50" y="1104900"/>
            <a:ext cx="21621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63713" y="3717581"/>
            <a:ext cx="1266116" cy="794769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02345" y="3717581"/>
            <a:ext cx="2087366" cy="793679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2917" y="3904531"/>
            <a:ext cx="1005916" cy="461665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6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2" grpId="0"/>
      <p:bldP spid="66563" grpId="0"/>
      <p:bldP spid="66565" grpId="0"/>
      <p:bldP spid="66572" grpId="0"/>
      <p:bldP spid="66573" grpId="0"/>
      <p:bldP spid="6657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684213" y="4652963"/>
            <a:ext cx="3041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ea typeface="黑体" panose="02010609060101010101" pitchFamily="49" charset="-122"/>
              </a:rPr>
              <a:t>显微镜的鉴别距离</a:t>
            </a: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647700" y="2852738"/>
            <a:ext cx="849630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ea typeface="黑体" panose="02010609060101010101" pitchFamily="49" charset="-122"/>
              </a:rPr>
              <a:t>物镜的数值孔径</a:t>
            </a:r>
            <a:r>
              <a:rPr lang="en-US" altLang="zh-CN" sz="2800" b="1">
                <a:solidFill>
                  <a:schemeClr val="tx1"/>
                </a:solidFill>
                <a:ea typeface="黑体" panose="02010609060101010101" pitchFamily="49" charset="-122"/>
              </a:rPr>
              <a:t>(</a:t>
            </a:r>
            <a:r>
              <a:rPr lang="en-US" altLang="en-US" sz="2800" b="1" i="1">
                <a:solidFill>
                  <a:schemeClr val="tx1"/>
                </a:solidFill>
                <a:ea typeface="黑体" panose="02010609060101010101" pitchFamily="49" charset="-122"/>
              </a:rPr>
              <a:t>N.</a:t>
            </a:r>
            <a:r>
              <a:rPr lang="en-US" altLang="zh-CN" sz="2800" b="1" i="1">
                <a:solidFill>
                  <a:schemeClr val="tx1"/>
                </a:solidFill>
                <a:ea typeface="黑体" panose="02010609060101010101" pitchFamily="49" charset="-122"/>
              </a:rPr>
              <a:t> </a:t>
            </a:r>
            <a:r>
              <a:rPr lang="en-US" altLang="en-US" sz="2800" b="1" i="1">
                <a:solidFill>
                  <a:schemeClr val="tx1"/>
                </a:solidFill>
                <a:ea typeface="黑体" panose="02010609060101010101" pitchFamily="49" charset="-122"/>
              </a:rPr>
              <a:t>A</a:t>
            </a:r>
            <a:r>
              <a:rPr lang="en-US" altLang="zh-CN" sz="2800" b="1">
                <a:solidFill>
                  <a:schemeClr val="tx1"/>
                </a:solidFill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250825" y="5300663"/>
            <a:ext cx="8569325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     </a:t>
            </a:r>
            <a:r>
              <a:rPr lang="zh-CN" altLang="en-US" sz="2800" b="1">
                <a:solidFill>
                  <a:srgbClr val="0000FF"/>
                </a:solidFill>
              </a:rPr>
              <a:t>数值孔径越大</a:t>
            </a:r>
            <a:r>
              <a:rPr lang="zh-CN" altLang="en-US" sz="2800" b="1">
                <a:solidFill>
                  <a:schemeClr val="tx1"/>
                </a:solidFill>
              </a:rPr>
              <a:t>（油浸物镜）或利用</a:t>
            </a:r>
            <a:r>
              <a:rPr lang="zh-CN" altLang="en-US" sz="2800" b="1">
                <a:solidFill>
                  <a:srgbClr val="0000FF"/>
                </a:solidFill>
              </a:rPr>
              <a:t>波长越短</a:t>
            </a:r>
            <a:r>
              <a:rPr lang="zh-CN" altLang="en-US" sz="2800" b="1">
                <a:solidFill>
                  <a:schemeClr val="tx1"/>
                </a:solidFill>
              </a:rPr>
              <a:t>的入射光（紫外光</a:t>
            </a:r>
            <a:r>
              <a:rPr lang="en-US" altLang="zh-CN" sz="2800" b="1">
                <a:solidFill>
                  <a:schemeClr val="tx1"/>
                </a:solidFill>
              </a:rPr>
              <a:t>, </a:t>
            </a:r>
            <a:r>
              <a:rPr lang="zh-CN" altLang="en-US" sz="2800" b="1">
                <a:solidFill>
                  <a:schemeClr val="tx1"/>
                </a:solidFill>
              </a:rPr>
              <a:t>电子显微镜）</a:t>
            </a:r>
            <a:r>
              <a:rPr lang="en-US" altLang="zh-CN" sz="2800" b="1">
                <a:solidFill>
                  <a:schemeClr val="tx1"/>
                </a:solidFill>
              </a:rPr>
              <a:t>, </a:t>
            </a:r>
            <a:r>
              <a:rPr lang="zh-CN" altLang="en-US" sz="2800" b="1">
                <a:solidFill>
                  <a:schemeClr val="tx1"/>
                </a:solidFill>
              </a:rPr>
              <a:t>显微镜的鉴别距离越小</a:t>
            </a:r>
            <a:r>
              <a:rPr lang="en-US" altLang="zh-CN" sz="2800" b="1">
                <a:solidFill>
                  <a:schemeClr val="tx1"/>
                </a:solidFill>
              </a:rPr>
              <a:t>, </a:t>
            </a:r>
            <a:r>
              <a:rPr lang="zh-CN" altLang="en-US" sz="2800" b="1">
                <a:solidFill>
                  <a:srgbClr val="0000FF"/>
                </a:solidFill>
              </a:rPr>
              <a:t>分辨本领就越大</a:t>
            </a:r>
            <a:r>
              <a:rPr lang="en-US" altLang="zh-CN" sz="28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2916238" y="2420938"/>
            <a:ext cx="3041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干物镜与油浸物镜</a:t>
            </a:r>
          </a:p>
        </p:txBody>
      </p:sp>
      <p:sp>
        <p:nvSpPr>
          <p:cNvPr id="107523" name="Text Box 3"/>
          <p:cNvSpPr txBox="1">
            <a:spLocks noChangeArrowheads="1"/>
          </p:cNvSpPr>
          <p:nvPr/>
        </p:nvSpPr>
        <p:spPr bwMode="auto">
          <a:xfrm>
            <a:off x="539750" y="260350"/>
            <a:ext cx="61658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显微镜的分辨本领</a:t>
            </a:r>
            <a:r>
              <a:rPr lang="en-US" altLang="zh-CN" sz="2800" b="1">
                <a:solidFill>
                  <a:srgbClr val="0000FF"/>
                </a:solidFill>
                <a:ea typeface="黑体" panose="02010609060101010101" pitchFamily="49" charset="-122"/>
              </a:rPr>
              <a:t>(resolving  power)</a:t>
            </a:r>
          </a:p>
        </p:txBody>
      </p:sp>
      <p:sp>
        <p:nvSpPr>
          <p:cNvPr id="107533" name="Text Box 13"/>
          <p:cNvSpPr txBox="1">
            <a:spLocks noChangeArrowheads="1"/>
          </p:cNvSpPr>
          <p:nvPr/>
        </p:nvSpPr>
        <p:spPr bwMode="auto">
          <a:xfrm>
            <a:off x="684213" y="3429000"/>
            <a:ext cx="817245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n </a:t>
            </a:r>
            <a:r>
              <a:rPr lang="zh-CN" altLang="en-US" sz="2800" b="1" noProof="1">
                <a:solidFill>
                  <a:schemeClr val="tx1"/>
                </a:solidFill>
              </a:rPr>
              <a:t>为物体与物镜之间媒质的折射率</a:t>
            </a:r>
            <a:r>
              <a:rPr lang="zh-CN" altLang="en-US" sz="2800" b="1">
                <a:solidFill>
                  <a:schemeClr val="tx1"/>
                </a:solidFill>
              </a:rPr>
              <a:t>，</a:t>
            </a:r>
            <a:r>
              <a:rPr lang="zh-CN" altLang="en-US" sz="2800" b="1" i="1">
                <a:solidFill>
                  <a:schemeClr val="tx1"/>
                </a:solidFill>
                <a:sym typeface="Symbol" panose="05050102010706020507" pitchFamily="18" charset="2"/>
              </a:rPr>
              <a:t> </a:t>
            </a:r>
            <a:r>
              <a:rPr lang="en-US" altLang="zh-CN" sz="2800" b="1">
                <a:solidFill>
                  <a:schemeClr val="tx1"/>
                </a:solidFill>
              </a:rPr>
              <a:t>为从被观察物体射到物镜边缘与主光轴的夹角。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pic>
        <p:nvPicPr>
          <p:cNvPr id="107595" name="Picture 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765175"/>
            <a:ext cx="6913562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03798" y="2890886"/>
            <a:ext cx="2380460" cy="5232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25863" y="4388423"/>
            <a:ext cx="3411960" cy="984693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 autoUpdateAnimBg="0"/>
      <p:bldP spid="107527" grpId="0" autoUpdateAnimBg="0"/>
      <p:bldP spid="107529" grpId="0"/>
      <p:bldP spid="107523" grpId="0" autoUpdateAnimBg="0"/>
      <p:bldP spid="10753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文本框 1"/>
          <p:cNvSpPr txBox="1">
            <a:spLocks noChangeArrowheads="1"/>
          </p:cNvSpPr>
          <p:nvPr/>
        </p:nvSpPr>
        <p:spPr bwMode="auto">
          <a:xfrm>
            <a:off x="2925763" y="117475"/>
            <a:ext cx="3570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小测验</a:t>
            </a:r>
          </a:p>
        </p:txBody>
      </p:sp>
      <p:pic>
        <p:nvPicPr>
          <p:cNvPr id="5427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8" y="566738"/>
            <a:ext cx="5884862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4989513"/>
            <a:ext cx="621030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633663"/>
            <a:ext cx="5713412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344488"/>
            <a:ext cx="2638425" cy="287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3565525" y="31750"/>
            <a:ext cx="25606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内容回顾</a:t>
            </a:r>
          </a:p>
        </p:txBody>
      </p:sp>
      <p:sp>
        <p:nvSpPr>
          <p:cNvPr id="11268" name="Rectangle 2"/>
          <p:cNvSpPr>
            <a:spLocks noChangeArrowheads="1"/>
          </p:cNvSpPr>
          <p:nvPr/>
        </p:nvSpPr>
        <p:spPr bwMode="auto">
          <a:xfrm>
            <a:off x="52388" y="430213"/>
            <a:ext cx="4651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多缝衍射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光栅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52388" y="1374775"/>
            <a:ext cx="5838825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水平入射</a:t>
            </a:r>
            <a:r>
              <a:rPr lang="zh-CN" altLang="en-US" sz="2800" b="1">
                <a:solidFill>
                  <a:schemeClr val="tx1"/>
                </a:solidFill>
              </a:rPr>
              <a:t>平行光经多缝衍射，每缝在屏上产生的</a:t>
            </a:r>
            <a:r>
              <a:rPr lang="zh-CN" altLang="en-US" sz="2800" b="1">
                <a:solidFill>
                  <a:srgbClr val="FF0000"/>
                </a:solidFill>
              </a:rPr>
              <a:t>振幅</a:t>
            </a:r>
            <a:r>
              <a:rPr lang="zh-CN" altLang="en-US" sz="2800" b="1">
                <a:solidFill>
                  <a:schemeClr val="tx1"/>
                </a:solidFill>
              </a:rPr>
              <a:t>为  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2388" y="2368550"/>
            <a:ext cx="16271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单缝衍射</a:t>
            </a:r>
          </a:p>
        </p:txBody>
      </p:sp>
      <p:sp>
        <p:nvSpPr>
          <p:cNvPr id="11" name="Text Box 57"/>
          <p:cNvSpPr txBox="1">
            <a:spLocks noChangeArrowheads="1"/>
          </p:cNvSpPr>
          <p:nvPr/>
        </p:nvSpPr>
        <p:spPr bwMode="auto">
          <a:xfrm>
            <a:off x="52388" y="2963863"/>
            <a:ext cx="45497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相邻缝在</a:t>
            </a:r>
            <a:r>
              <a:rPr lang="en-US" altLang="zh-CN" sz="2800" b="1">
                <a:solidFill>
                  <a:schemeClr val="tx1"/>
                </a:solidFill>
              </a:rPr>
              <a:t>P</a:t>
            </a:r>
            <a:r>
              <a:rPr lang="zh-CN" altLang="en-US" sz="2800" b="1">
                <a:solidFill>
                  <a:schemeClr val="tx1"/>
                </a:solidFill>
              </a:rPr>
              <a:t>点振动</a:t>
            </a:r>
            <a:r>
              <a:rPr lang="zh-CN" altLang="en-US" sz="2800" b="1">
                <a:solidFill>
                  <a:srgbClr val="FF0000"/>
                </a:solidFill>
              </a:rPr>
              <a:t>位相差</a:t>
            </a:r>
            <a:r>
              <a:rPr lang="zh-CN" altLang="en-US" sz="2800" b="1">
                <a:solidFill>
                  <a:schemeClr val="tx1"/>
                </a:solidFill>
              </a:rPr>
              <a:t>为</a:t>
            </a:r>
          </a:p>
        </p:txBody>
      </p:sp>
      <p:sp>
        <p:nvSpPr>
          <p:cNvPr id="12" name="矩形 1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52743" y="2235962"/>
            <a:ext cx="2338397" cy="787652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4" name="Text Box 57"/>
          <p:cNvSpPr txBox="1">
            <a:spLocks noChangeArrowheads="1"/>
          </p:cNvSpPr>
          <p:nvPr/>
        </p:nvSpPr>
        <p:spPr bwMode="auto">
          <a:xfrm>
            <a:off x="106363" y="3621088"/>
            <a:ext cx="6640512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P</a:t>
            </a:r>
            <a:r>
              <a:rPr lang="zh-CN" altLang="en-US" sz="2800" b="1">
                <a:solidFill>
                  <a:schemeClr val="tx1"/>
                </a:solidFill>
              </a:rPr>
              <a:t>点光振动即为</a:t>
            </a:r>
            <a:r>
              <a:rPr lang="en-US" altLang="zh-CN" sz="2800" b="1">
                <a:solidFill>
                  <a:schemeClr val="tx1"/>
                </a:solidFill>
              </a:rPr>
              <a:t>N</a:t>
            </a:r>
            <a:r>
              <a:rPr lang="zh-CN" altLang="en-US" sz="2800" b="1">
                <a:solidFill>
                  <a:schemeClr val="tx1"/>
                </a:solidFill>
              </a:rPr>
              <a:t>个</a:t>
            </a:r>
            <a:r>
              <a:rPr lang="zh-CN" altLang="en-US" sz="2800" b="1">
                <a:solidFill>
                  <a:srgbClr val="FF0000"/>
                </a:solidFill>
              </a:rPr>
              <a:t>同频率、同方向、依次相差一恒位相差</a:t>
            </a:r>
            <a:r>
              <a:rPr lang="zh-CN" altLang="en-US" sz="2800" b="1">
                <a:solidFill>
                  <a:schemeClr val="tx1"/>
                </a:solidFill>
              </a:rPr>
              <a:t>的简谐振动的合成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3298825"/>
            <a:ext cx="2620963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2388" y="4589463"/>
            <a:ext cx="1266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合振幅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4330" y="5062274"/>
            <a:ext cx="2731132" cy="1334533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0" name="Rectangle 306"/>
          <p:cNvSpPr>
            <a:spLocks noChangeArrowheads="1"/>
          </p:cNvSpPr>
          <p:nvPr/>
        </p:nvSpPr>
        <p:spPr bwMode="auto">
          <a:xfrm>
            <a:off x="4632325" y="6235700"/>
            <a:ext cx="21145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</a:rPr>
              <a:t>单缝衍射因子</a:t>
            </a:r>
          </a:p>
        </p:txBody>
      </p:sp>
      <p:sp>
        <p:nvSpPr>
          <p:cNvPr id="21" name="Rectangle 308"/>
          <p:cNvSpPr>
            <a:spLocks noChangeArrowheads="1"/>
          </p:cNvSpPr>
          <p:nvPr/>
        </p:nvSpPr>
        <p:spPr bwMode="auto">
          <a:xfrm>
            <a:off x="6575425" y="6208713"/>
            <a:ext cx="20415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</a:rPr>
              <a:t>多缝干涉因子</a:t>
            </a:r>
          </a:p>
        </p:txBody>
      </p:sp>
      <p:sp>
        <p:nvSpPr>
          <p:cNvPr id="22" name="Line 309"/>
          <p:cNvSpPr>
            <a:spLocks noChangeShapeType="1"/>
          </p:cNvSpPr>
          <p:nvPr/>
        </p:nvSpPr>
        <p:spPr bwMode="auto">
          <a:xfrm>
            <a:off x="5173663" y="6203950"/>
            <a:ext cx="13017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310"/>
          <p:cNvSpPr>
            <a:spLocks noChangeShapeType="1"/>
          </p:cNvSpPr>
          <p:nvPr/>
        </p:nvSpPr>
        <p:spPr bwMode="auto">
          <a:xfrm>
            <a:off x="6575425" y="6194425"/>
            <a:ext cx="1154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矩形 2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32789" y="5079920"/>
            <a:ext cx="4608506" cy="100457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3443288" y="4587875"/>
            <a:ext cx="1265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合光强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1283" name="矩形 25"/>
          <p:cNvSpPr>
            <a:spLocks noChangeArrowheads="1"/>
          </p:cNvSpPr>
          <p:nvPr/>
        </p:nvSpPr>
        <p:spPr bwMode="auto">
          <a:xfrm>
            <a:off x="52388" y="898525"/>
            <a:ext cx="2809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光栅光强公式</a:t>
            </a:r>
          </a:p>
        </p:txBody>
      </p:sp>
      <p:sp>
        <p:nvSpPr>
          <p:cNvPr id="13" name="矩形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51482" y="2822988"/>
            <a:ext cx="2389821" cy="786241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4" grpId="0"/>
      <p:bldP spid="17" grpId="0"/>
      <p:bldP spid="20" grpId="0"/>
      <p:bldP spid="21" grpId="0"/>
      <p:bldP spid="22" grpId="0" animBg="1"/>
      <p:bldP spid="23" grpId="0" animBg="1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52388" y="441325"/>
            <a:ext cx="4651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多缝衍射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光栅</a:t>
            </a:r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3565525" y="96838"/>
            <a:ext cx="25606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内容回顾</a:t>
            </a:r>
          </a:p>
        </p:txBody>
      </p:sp>
      <p:sp>
        <p:nvSpPr>
          <p:cNvPr id="4101" name="Rectangle 41"/>
          <p:cNvSpPr>
            <a:spLocks noChangeArrowheads="1"/>
          </p:cNvSpPr>
          <p:nvPr/>
        </p:nvSpPr>
        <p:spPr bwMode="auto">
          <a:xfrm>
            <a:off x="112713" y="939800"/>
            <a:ext cx="2725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光强分布</a:t>
            </a:r>
          </a:p>
        </p:txBody>
      </p:sp>
      <p:grpSp>
        <p:nvGrpSpPr>
          <p:cNvPr id="4102" name="组合 1"/>
          <p:cNvGrpSpPr>
            <a:grpSpLocks/>
          </p:cNvGrpSpPr>
          <p:nvPr/>
        </p:nvGrpSpPr>
        <p:grpSpPr bwMode="auto">
          <a:xfrm>
            <a:off x="5781675" y="184150"/>
            <a:ext cx="3025775" cy="2481263"/>
            <a:chOff x="778284" y="1407076"/>
            <a:chExt cx="5738405" cy="3494088"/>
          </a:xfrm>
        </p:grpSpPr>
        <p:sp>
          <p:nvSpPr>
            <p:cNvPr id="39" name="矩形 3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93338" y="1498732"/>
              <a:ext cx="5723351" cy="33711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2024" name="Picture 7" descr="n8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284" y="1407076"/>
              <a:ext cx="5724527" cy="349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3" name="Rectangle 41"/>
          <p:cNvSpPr>
            <a:spLocks noChangeArrowheads="1"/>
          </p:cNvSpPr>
          <p:nvPr/>
        </p:nvSpPr>
        <p:spPr bwMode="auto">
          <a:xfrm>
            <a:off x="112713" y="2178050"/>
            <a:ext cx="2725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明暗条件</a:t>
            </a:r>
          </a:p>
        </p:txBody>
      </p:sp>
      <p:sp>
        <p:nvSpPr>
          <p:cNvPr id="4104" name="Text Box 25"/>
          <p:cNvSpPr txBox="1">
            <a:spLocks noChangeArrowheads="1"/>
          </p:cNvSpPr>
          <p:nvPr/>
        </p:nvSpPr>
        <p:spPr bwMode="auto">
          <a:xfrm>
            <a:off x="144463" y="2747963"/>
            <a:ext cx="17557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tx1"/>
                </a:solidFill>
              </a:rPr>
              <a:t>主极大：</a:t>
            </a:r>
          </a:p>
        </p:txBody>
      </p:sp>
      <p:sp>
        <p:nvSpPr>
          <p:cNvPr id="4106" name="AutoShape 52"/>
          <p:cNvSpPr>
            <a:spLocks noChangeArrowheads="1"/>
          </p:cNvSpPr>
          <p:nvPr/>
        </p:nvSpPr>
        <p:spPr bwMode="auto">
          <a:xfrm>
            <a:off x="2836863" y="2835275"/>
            <a:ext cx="457200" cy="381000"/>
          </a:xfrm>
          <a:prstGeom prst="rightArrow">
            <a:avLst>
              <a:gd name="adj1" fmla="val 35833"/>
              <a:gd name="adj2" fmla="val 30000"/>
            </a:avLst>
          </a:prstGeom>
          <a:solidFill>
            <a:srgbClr val="FF0000"/>
          </a:solidFill>
          <a:ln w="9525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108" name="矩形 2"/>
          <p:cNvSpPr>
            <a:spLocks noChangeArrowheads="1"/>
          </p:cNvSpPr>
          <p:nvPr/>
        </p:nvSpPr>
        <p:spPr bwMode="auto">
          <a:xfrm>
            <a:off x="3798888" y="2292350"/>
            <a:ext cx="1479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tx1"/>
                </a:solidFill>
                <a:ea typeface="黑体" panose="02010609060101010101" pitchFamily="49" charset="-122"/>
              </a:rPr>
              <a:t>光栅方程</a:t>
            </a:r>
          </a:p>
        </p:txBody>
      </p:sp>
      <p:sp>
        <p:nvSpPr>
          <p:cNvPr id="4" name="矩形 3">
            <a:extLst>
              <a:ext uri="{FF2B5EF4-FFF2-40B4-BE49-F238E27FC236}"/>
            </a:extLst>
          </p:cNvPr>
          <p:cNvSpPr/>
          <p:nvPr/>
        </p:nvSpPr>
        <p:spPr>
          <a:xfrm>
            <a:off x="3451225" y="2754313"/>
            <a:ext cx="2174875" cy="58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10" name="矩形 6"/>
          <p:cNvSpPr>
            <a:spLocks noChangeArrowheads="1"/>
          </p:cNvSpPr>
          <p:nvPr/>
        </p:nvSpPr>
        <p:spPr bwMode="auto">
          <a:xfrm>
            <a:off x="144463" y="3481388"/>
            <a:ext cx="1731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1"/>
                </a:solidFill>
              </a:rPr>
              <a:t>干涉极小：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113" name="Text Box 45"/>
          <p:cNvSpPr txBox="1">
            <a:spLocks noChangeArrowheads="1"/>
          </p:cNvSpPr>
          <p:nvPr/>
        </p:nvSpPr>
        <p:spPr bwMode="auto">
          <a:xfrm>
            <a:off x="5551488" y="3692525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i="1">
                <a:solidFill>
                  <a:schemeClr val="tx1"/>
                </a:solidFill>
              </a:rPr>
              <a:t>k </a:t>
            </a:r>
            <a:r>
              <a:rPr lang="en-US" altLang="zh-CN" sz="2400" b="1">
                <a:solidFill>
                  <a:schemeClr val="tx1"/>
                </a:solidFill>
              </a:rPr>
              <a:t>= 0, 1, 2, 3…</a:t>
            </a:r>
          </a:p>
        </p:txBody>
      </p:sp>
      <p:sp>
        <p:nvSpPr>
          <p:cNvPr id="4114" name="Text Box 46"/>
          <p:cNvSpPr txBox="1">
            <a:spLocks noChangeArrowheads="1"/>
          </p:cNvSpPr>
          <p:nvPr/>
        </p:nvSpPr>
        <p:spPr bwMode="auto">
          <a:xfrm>
            <a:off x="5514975" y="4144963"/>
            <a:ext cx="34147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i="1">
                <a:solidFill>
                  <a:schemeClr val="tx1"/>
                </a:solidFill>
              </a:rPr>
              <a:t>m </a:t>
            </a:r>
            <a:r>
              <a:rPr lang="en-US" altLang="zh-CN" sz="2400" b="1">
                <a:solidFill>
                  <a:schemeClr val="tx1"/>
                </a:solidFill>
              </a:rPr>
              <a:t>= 1, 2, 3… </a:t>
            </a:r>
            <a:r>
              <a:rPr lang="en-US" altLang="zh-CN" sz="2400" b="1" i="1">
                <a:solidFill>
                  <a:schemeClr val="tx1"/>
                </a:solidFill>
              </a:rPr>
              <a:t>N</a:t>
            </a:r>
            <a:r>
              <a:rPr lang="en-US" altLang="zh-CN" sz="2400" b="1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24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15" name="AutoShape 60"/>
          <p:cNvSpPr>
            <a:spLocks/>
          </p:cNvSpPr>
          <p:nvPr/>
        </p:nvSpPr>
        <p:spPr bwMode="auto">
          <a:xfrm>
            <a:off x="5297488" y="3910013"/>
            <a:ext cx="288925" cy="511175"/>
          </a:xfrm>
          <a:prstGeom prst="leftBrace">
            <a:avLst>
              <a:gd name="adj1" fmla="val 2078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116" name="AutoShape 52"/>
          <p:cNvSpPr>
            <a:spLocks noChangeArrowheads="1"/>
          </p:cNvSpPr>
          <p:nvPr/>
        </p:nvSpPr>
        <p:spPr bwMode="auto">
          <a:xfrm>
            <a:off x="896938" y="4078288"/>
            <a:ext cx="457200" cy="381000"/>
          </a:xfrm>
          <a:prstGeom prst="rightArrow">
            <a:avLst>
              <a:gd name="adj1" fmla="val 35833"/>
              <a:gd name="adj2" fmla="val 30000"/>
            </a:avLst>
          </a:prstGeom>
          <a:solidFill>
            <a:srgbClr val="FF0000"/>
          </a:solidFill>
          <a:ln w="9525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117" name="Text Box 47"/>
          <p:cNvSpPr txBox="1">
            <a:spLocks noChangeArrowheads="1"/>
          </p:cNvSpPr>
          <p:nvPr/>
        </p:nvSpPr>
        <p:spPr bwMode="auto">
          <a:xfrm>
            <a:off x="227013" y="4745038"/>
            <a:ext cx="8682037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ea typeface="黑体" panose="02010609060101010101" pitchFamily="49" charset="-122"/>
              </a:rPr>
              <a:t>相邻主极大间有 </a:t>
            </a:r>
            <a:r>
              <a:rPr lang="en-US" altLang="zh-CN" sz="2400" b="1" i="1">
                <a:solidFill>
                  <a:srgbClr val="0000FF"/>
                </a:solidFill>
                <a:ea typeface="黑体" panose="02010609060101010101" pitchFamily="49" charset="-122"/>
              </a:rPr>
              <a:t>N</a:t>
            </a:r>
            <a:r>
              <a:rPr lang="zh-CN" altLang="en-US" sz="1600" b="1">
                <a:solidFill>
                  <a:srgbClr val="0000FF"/>
                </a:solidFill>
              </a:rPr>
              <a:t>－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49" charset="-122"/>
              </a:rPr>
              <a:t>1 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49" charset="-122"/>
              </a:rPr>
              <a:t>个极小，</a:t>
            </a:r>
            <a:r>
              <a:rPr lang="zh-CN" altLang="en-US" sz="2400" b="1">
                <a:solidFill>
                  <a:schemeClr val="tx1"/>
                </a:solidFill>
              </a:rPr>
              <a:t>相邻两个极小之间有一个次极大</a:t>
            </a:r>
            <a:endParaRPr lang="zh-CN" altLang="en-US" sz="2400" b="1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118" name="Text Box 256"/>
          <p:cNvSpPr txBox="1">
            <a:spLocks noChangeArrowheads="1"/>
          </p:cNvSpPr>
          <p:nvPr/>
        </p:nvSpPr>
        <p:spPr bwMode="auto">
          <a:xfrm>
            <a:off x="88900" y="5856288"/>
            <a:ext cx="23542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tx1"/>
                </a:solidFill>
              </a:rPr>
              <a:t>缺级</a:t>
            </a:r>
          </a:p>
        </p:txBody>
      </p:sp>
      <p:sp>
        <p:nvSpPr>
          <p:cNvPr id="4119" name="AutoShape 274"/>
          <p:cNvSpPr>
            <a:spLocks noChangeArrowheads="1"/>
          </p:cNvSpPr>
          <p:nvPr/>
        </p:nvSpPr>
        <p:spPr bwMode="auto">
          <a:xfrm>
            <a:off x="4094163" y="6032500"/>
            <a:ext cx="360362" cy="287338"/>
          </a:xfrm>
          <a:prstGeom prst="rightArrow">
            <a:avLst>
              <a:gd name="adj1" fmla="val 50000"/>
              <a:gd name="adj2" fmla="val 31353"/>
            </a:avLst>
          </a:prstGeom>
          <a:solidFill>
            <a:srgbClr val="FF0000"/>
          </a:solidFill>
          <a:ln w="9525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4120" name="Group 275"/>
          <p:cNvGrpSpPr>
            <a:grpSpLocks/>
          </p:cNvGrpSpPr>
          <p:nvPr/>
        </p:nvGrpSpPr>
        <p:grpSpPr bwMode="auto">
          <a:xfrm>
            <a:off x="4498975" y="5703888"/>
            <a:ext cx="1120775" cy="892175"/>
            <a:chOff x="2954" y="3623"/>
            <a:chExt cx="706" cy="562"/>
          </a:xfrm>
        </p:grpSpPr>
        <p:sp>
          <p:nvSpPr>
            <p:cNvPr id="42017" name="Line 276"/>
            <p:cNvSpPr>
              <a:spLocks noChangeShapeType="1"/>
            </p:cNvSpPr>
            <p:nvPr/>
          </p:nvSpPr>
          <p:spPr bwMode="auto">
            <a:xfrm>
              <a:off x="3509" y="3908"/>
              <a:ext cx="151" cy="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8" name="Rectangle 277"/>
            <p:cNvSpPr>
              <a:spLocks noChangeArrowheads="1"/>
            </p:cNvSpPr>
            <p:nvPr/>
          </p:nvSpPr>
          <p:spPr bwMode="auto">
            <a:xfrm>
              <a:off x="3525" y="3914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tx1"/>
                  </a:solidFill>
                </a:rPr>
                <a:t>a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42019" name="Rectangle 278"/>
            <p:cNvSpPr>
              <a:spLocks noChangeArrowheads="1"/>
            </p:cNvSpPr>
            <p:nvPr/>
          </p:nvSpPr>
          <p:spPr bwMode="auto">
            <a:xfrm>
              <a:off x="3518" y="3623"/>
              <a:ext cx="13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tx1"/>
                  </a:solidFill>
                </a:rPr>
                <a:t>d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42020" name="Rectangle 279"/>
            <p:cNvSpPr>
              <a:spLocks noChangeArrowheads="1"/>
            </p:cNvSpPr>
            <p:nvPr/>
          </p:nvSpPr>
          <p:spPr bwMode="auto">
            <a:xfrm>
              <a:off x="3302" y="3768"/>
              <a:ext cx="18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tx1"/>
                  </a:solidFill>
                </a:rPr>
                <a:t>k’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42021" name="Rectangle 280"/>
            <p:cNvSpPr>
              <a:spLocks noChangeArrowheads="1"/>
            </p:cNvSpPr>
            <p:nvPr/>
          </p:nvSpPr>
          <p:spPr bwMode="auto">
            <a:xfrm>
              <a:off x="2954" y="3768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tx1"/>
                  </a:solidFill>
                </a:rPr>
                <a:t>k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42022" name="Rectangle 281"/>
            <p:cNvSpPr>
              <a:spLocks noChangeArrowheads="1"/>
            </p:cNvSpPr>
            <p:nvPr/>
          </p:nvSpPr>
          <p:spPr bwMode="auto">
            <a:xfrm>
              <a:off x="3115" y="3742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tx1"/>
                  </a:solidFill>
                  <a:latin typeface="Symbol" panose="05050102010706020507" pitchFamily="18" charset="2"/>
                </a:rPr>
                <a:t>=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</p:grpSp>
      <p:sp>
        <p:nvSpPr>
          <p:cNvPr id="4121" name="Text Box 283"/>
          <p:cNvSpPr txBox="1">
            <a:spLocks noChangeArrowheads="1"/>
          </p:cNvSpPr>
          <p:nvPr/>
        </p:nvSpPr>
        <p:spPr bwMode="auto">
          <a:xfrm>
            <a:off x="5638800" y="5888038"/>
            <a:ext cx="29479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=</a:t>
            </a:r>
            <a:r>
              <a:rPr lang="zh-CN" altLang="en-US" sz="2800" b="1">
                <a:solidFill>
                  <a:schemeClr val="tx1"/>
                </a:solidFill>
              </a:rPr>
              <a:t>整数，</a:t>
            </a:r>
            <a:r>
              <a:rPr lang="en-US" altLang="zh-CN" sz="2800" b="1" i="1">
                <a:solidFill>
                  <a:schemeClr val="tx1"/>
                </a:solidFill>
              </a:rPr>
              <a:t>k</a:t>
            </a:r>
            <a:r>
              <a:rPr lang="en-US" altLang="zh-CN" sz="2800" b="1" i="1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sym typeface="Symbol" panose="05050102010706020507" pitchFamily="18" charset="2"/>
              </a:rPr>
              <a:t>为缺级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4123" name="AutoShape 293"/>
          <p:cNvSpPr>
            <a:spLocks/>
          </p:cNvSpPr>
          <p:nvPr/>
        </p:nvSpPr>
        <p:spPr bwMode="auto">
          <a:xfrm>
            <a:off x="1604963" y="5827713"/>
            <a:ext cx="215900" cy="647700"/>
          </a:xfrm>
          <a:prstGeom prst="leftBrace">
            <a:avLst>
              <a:gd name="adj1" fmla="val 25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126" name="Text Box 38"/>
          <p:cNvSpPr txBox="1">
            <a:spLocks noChangeArrowheads="1"/>
          </p:cNvSpPr>
          <p:nvPr/>
        </p:nvSpPr>
        <p:spPr bwMode="auto">
          <a:xfrm>
            <a:off x="5749925" y="2627313"/>
            <a:ext cx="9699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latin typeface="方正书宋简体"/>
              </a:rPr>
              <a:t>光强</a:t>
            </a:r>
            <a:endParaRPr lang="zh-CN" altLang="en-US" sz="2000" b="1">
              <a:solidFill>
                <a:schemeClr val="tx1"/>
              </a:solidFill>
              <a:latin typeface="方正书宋简体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193675" y="5175250"/>
            <a:ext cx="1731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1"/>
                </a:solidFill>
              </a:rPr>
              <a:t>衍射极小：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4463" y="1221950"/>
            <a:ext cx="4608506" cy="100457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02019" y="2699171"/>
            <a:ext cx="1729127" cy="52322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43881" y="2756749"/>
            <a:ext cx="2405595" cy="52322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33009" y="2701669"/>
            <a:ext cx="3075970" cy="1156599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83288" y="3461406"/>
            <a:ext cx="3561039" cy="52322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22317" y="4002339"/>
            <a:ext cx="3732112" cy="833562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9" name="矩形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19946" y="5122863"/>
            <a:ext cx="2397579" cy="52322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0" name="矩形 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25690" y="5588816"/>
            <a:ext cx="2405595" cy="52322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26129" y="6115844"/>
            <a:ext cx="2490554" cy="52322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101" grpId="0"/>
      <p:bldP spid="4103" grpId="0"/>
      <p:bldP spid="4104" grpId="0"/>
      <p:bldP spid="4106" grpId="0" animBg="1"/>
      <p:bldP spid="4108" grpId="0"/>
      <p:bldP spid="4" grpId="0" animBg="1"/>
      <p:bldP spid="4110" grpId="0"/>
      <p:bldP spid="4113" grpId="0"/>
      <p:bldP spid="4114" grpId="0"/>
      <p:bldP spid="4115" grpId="0" animBg="1"/>
      <p:bldP spid="4116" grpId="0" animBg="1"/>
      <p:bldP spid="4117" grpId="0"/>
      <p:bldP spid="4118" grpId="0"/>
      <p:bldP spid="4119" grpId="0" animBg="1"/>
      <p:bldP spid="4121" grpId="0"/>
      <p:bldP spid="4123" grpId="0" animBg="1"/>
      <p:bldP spid="4126" grpId="0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/>
            </a:extLst>
          </p:cNvPr>
          <p:cNvSpPr/>
          <p:nvPr/>
        </p:nvSpPr>
        <p:spPr>
          <a:xfrm>
            <a:off x="5202238" y="2724150"/>
            <a:ext cx="3763962" cy="34829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3011" name="Text Box 2"/>
          <p:cNvSpPr txBox="1">
            <a:spLocks noChangeArrowheads="1"/>
          </p:cNvSpPr>
          <p:nvPr/>
        </p:nvSpPr>
        <p:spPr bwMode="auto">
          <a:xfrm>
            <a:off x="76200" y="630238"/>
            <a:ext cx="449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tx1"/>
                </a:solidFill>
              </a:rPr>
              <a:t>主极大的半角宽</a:t>
            </a:r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 rot="10800000">
            <a:off x="7410450" y="14716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6259513" y="1193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179388" y="1277938"/>
            <a:ext cx="220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chemeClr val="tx1"/>
                </a:solidFill>
              </a:rPr>
              <a:t>k </a:t>
            </a:r>
            <a:r>
              <a:rPr lang="zh-CN" altLang="en-US" sz="2800" b="1">
                <a:solidFill>
                  <a:schemeClr val="tx1"/>
                </a:solidFill>
              </a:rPr>
              <a:t>主极大：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117475" y="179070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邻近极小：</a:t>
            </a:r>
          </a:p>
        </p:txBody>
      </p:sp>
      <p:grpSp>
        <p:nvGrpSpPr>
          <p:cNvPr id="14" name="Group 28"/>
          <p:cNvGrpSpPr>
            <a:grpSpLocks/>
          </p:cNvGrpSpPr>
          <p:nvPr/>
        </p:nvGrpSpPr>
        <p:grpSpPr bwMode="auto">
          <a:xfrm>
            <a:off x="5640388" y="1647825"/>
            <a:ext cx="357187" cy="820738"/>
            <a:chOff x="4176" y="1576"/>
            <a:chExt cx="225" cy="517"/>
          </a:xfrm>
        </p:grpSpPr>
        <p:sp>
          <p:nvSpPr>
            <p:cNvPr id="43065" name="Line 29"/>
            <p:cNvSpPr>
              <a:spLocks noChangeShapeType="1"/>
            </p:cNvSpPr>
            <p:nvPr/>
          </p:nvSpPr>
          <p:spPr bwMode="auto">
            <a:xfrm>
              <a:off x="4176" y="1837"/>
              <a:ext cx="225" cy="1"/>
            </a:xfrm>
            <a:prstGeom prst="line">
              <a:avLst/>
            </a:prstGeom>
            <a:noFill/>
            <a:ln w="1270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" name="Rectangle 30"/>
            <p:cNvSpPr>
              <a:spLocks noChangeArrowheads="1"/>
            </p:cNvSpPr>
            <p:nvPr/>
          </p:nvSpPr>
          <p:spPr bwMode="auto">
            <a:xfrm>
              <a:off x="4176" y="1824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tx1"/>
                  </a:solidFill>
                </a:rPr>
                <a:t>N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43067" name="Rectangle 31"/>
            <p:cNvSpPr>
              <a:spLocks noChangeArrowheads="1"/>
            </p:cNvSpPr>
            <p:nvPr/>
          </p:nvSpPr>
          <p:spPr bwMode="auto">
            <a:xfrm>
              <a:off x="4224" y="1576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tx1"/>
                  </a:solidFill>
                </a:rPr>
                <a:t>1</a:t>
              </a:r>
              <a:endParaRPr lang="en-US" altLang="zh-CN" sz="1800">
                <a:solidFill>
                  <a:schemeClr val="tx1"/>
                </a:solidFill>
              </a:endParaRPr>
            </a:p>
          </p:txBody>
        </p:sp>
      </p:grpSp>
      <p:sp>
        <p:nvSpPr>
          <p:cNvPr id="18" name="矩形 17">
            <a:extLst>
              <a:ext uri="{FF2B5EF4-FFF2-40B4-BE49-F238E27FC236}"/>
            </a:extLst>
          </p:cNvPr>
          <p:cNvSpPr/>
          <p:nvPr/>
        </p:nvSpPr>
        <p:spPr>
          <a:xfrm>
            <a:off x="8483600" y="1465263"/>
            <a:ext cx="376238" cy="50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右箭头 18">
            <a:extLst>
              <a:ext uri="{FF2B5EF4-FFF2-40B4-BE49-F238E27FC236}"/>
            </a:extLst>
          </p:cNvPr>
          <p:cNvSpPr/>
          <p:nvPr/>
        </p:nvSpPr>
        <p:spPr>
          <a:xfrm>
            <a:off x="5546725" y="1166813"/>
            <a:ext cx="625475" cy="381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179388" y="2387600"/>
            <a:ext cx="2881312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tx1"/>
                </a:solidFill>
              </a:rPr>
              <a:t>光栅色散</a:t>
            </a:r>
          </a:p>
        </p:txBody>
      </p:sp>
      <p:sp>
        <p:nvSpPr>
          <p:cNvPr id="23" name="AutoShape 95"/>
          <p:cNvSpPr>
            <a:spLocks noChangeArrowheads="1"/>
          </p:cNvSpPr>
          <p:nvPr/>
        </p:nvSpPr>
        <p:spPr bwMode="auto">
          <a:xfrm>
            <a:off x="2490788" y="3965575"/>
            <a:ext cx="360362" cy="287338"/>
          </a:xfrm>
          <a:prstGeom prst="rightArrow">
            <a:avLst>
              <a:gd name="adj1" fmla="val 50000"/>
              <a:gd name="adj2" fmla="val 3135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5567363" y="2762250"/>
            <a:ext cx="2895600" cy="3346450"/>
            <a:chOff x="4537099" y="2532217"/>
            <a:chExt cx="2895600" cy="3346450"/>
          </a:xfrm>
        </p:grpSpPr>
        <p:grpSp>
          <p:nvGrpSpPr>
            <p:cNvPr id="43036" name="Group 37"/>
            <p:cNvGrpSpPr>
              <a:grpSpLocks/>
            </p:cNvGrpSpPr>
            <p:nvPr/>
          </p:nvGrpSpPr>
          <p:grpSpPr bwMode="auto">
            <a:xfrm>
              <a:off x="6137299" y="3440267"/>
              <a:ext cx="1588" cy="2286000"/>
              <a:chOff x="2160" y="912"/>
              <a:chExt cx="0" cy="1440"/>
            </a:xfrm>
          </p:grpSpPr>
          <p:sp>
            <p:nvSpPr>
              <p:cNvPr id="43061" name="Line 38"/>
              <p:cNvSpPr>
                <a:spLocks noChangeShapeType="1"/>
              </p:cNvSpPr>
              <p:nvPr/>
            </p:nvSpPr>
            <p:spPr bwMode="auto">
              <a:xfrm>
                <a:off x="2160" y="91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2" name="Line 39"/>
              <p:cNvSpPr>
                <a:spLocks noChangeShapeType="1"/>
              </p:cNvSpPr>
              <p:nvPr/>
            </p:nvSpPr>
            <p:spPr bwMode="auto">
              <a:xfrm>
                <a:off x="2160" y="1296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3" name="Line 40"/>
              <p:cNvSpPr>
                <a:spLocks noChangeShapeType="1"/>
              </p:cNvSpPr>
              <p:nvPr/>
            </p:nvSpPr>
            <p:spPr bwMode="auto">
              <a:xfrm>
                <a:off x="2160" y="1728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4" name="Line 41"/>
              <p:cNvSpPr>
                <a:spLocks noChangeShapeType="1"/>
              </p:cNvSpPr>
              <p:nvPr/>
            </p:nvSpPr>
            <p:spPr bwMode="auto">
              <a:xfrm>
                <a:off x="2160" y="216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37" name="Line 42"/>
            <p:cNvSpPr>
              <a:spLocks noChangeShapeType="1"/>
            </p:cNvSpPr>
            <p:nvPr/>
          </p:nvSpPr>
          <p:spPr bwMode="auto">
            <a:xfrm>
              <a:off x="7380312" y="2532217"/>
              <a:ext cx="52387" cy="311785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3038" name="Object 43"/>
            <p:cNvGraphicFramePr>
              <a:graphicFrameLocks noChangeAspect="1"/>
            </p:cNvGraphicFramePr>
            <p:nvPr/>
          </p:nvGraphicFramePr>
          <p:xfrm>
            <a:off x="5235599" y="3770467"/>
            <a:ext cx="1143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82" name="Equation" r:id="rId3" imgW="114250" imgH="228501" progId="Equation.DSMT4">
                    <p:embed/>
                  </p:oleObj>
                </mc:Choice>
                <mc:Fallback>
                  <p:oleObj name="Equation" r:id="rId3" imgW="114250" imgH="228501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5599" y="3770467"/>
                          <a:ext cx="114300" cy="22860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39" name="Object 44"/>
            <p:cNvGraphicFramePr>
              <a:graphicFrameLocks noChangeAspect="1"/>
            </p:cNvGraphicFramePr>
            <p:nvPr/>
          </p:nvGraphicFramePr>
          <p:xfrm>
            <a:off x="6143649" y="4264179"/>
            <a:ext cx="173038" cy="2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83" name="Equation" r:id="rId5" imgW="241091" imgH="317225" progId="Equation.DSMT4">
                    <p:embed/>
                  </p:oleObj>
                </mc:Choice>
                <mc:Fallback>
                  <p:oleObj name="Equation" r:id="rId5" imgW="241091" imgH="317225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3649" y="4264179"/>
                          <a:ext cx="173038" cy="22701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40" name="Line 45"/>
            <p:cNvSpPr>
              <a:spLocks noChangeShapeType="1"/>
            </p:cNvSpPr>
            <p:nvPr/>
          </p:nvSpPr>
          <p:spPr bwMode="auto">
            <a:xfrm>
              <a:off x="6137299" y="4049867"/>
              <a:ext cx="609600" cy="76200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3041" name="Group 46"/>
            <p:cNvGrpSpPr>
              <a:grpSpLocks/>
            </p:cNvGrpSpPr>
            <p:nvPr/>
          </p:nvGrpSpPr>
          <p:grpSpPr bwMode="auto">
            <a:xfrm>
              <a:off x="4918099" y="3440267"/>
              <a:ext cx="1219200" cy="1981200"/>
              <a:chOff x="480" y="768"/>
              <a:chExt cx="768" cy="1248"/>
            </a:xfrm>
          </p:grpSpPr>
          <p:sp>
            <p:nvSpPr>
              <p:cNvPr id="43058" name="Line 47"/>
              <p:cNvSpPr>
                <a:spLocks noChangeShapeType="1"/>
              </p:cNvSpPr>
              <p:nvPr/>
            </p:nvSpPr>
            <p:spPr bwMode="auto">
              <a:xfrm>
                <a:off x="480" y="768"/>
                <a:ext cx="768" cy="384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9" name="Line 48"/>
              <p:cNvSpPr>
                <a:spLocks noChangeShapeType="1"/>
              </p:cNvSpPr>
              <p:nvPr/>
            </p:nvSpPr>
            <p:spPr bwMode="auto">
              <a:xfrm>
                <a:off x="480" y="1200"/>
                <a:ext cx="768" cy="384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0" name="Line 49"/>
              <p:cNvSpPr>
                <a:spLocks noChangeShapeType="1"/>
              </p:cNvSpPr>
              <p:nvPr/>
            </p:nvSpPr>
            <p:spPr bwMode="auto">
              <a:xfrm>
                <a:off x="480" y="1632"/>
                <a:ext cx="768" cy="384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42" name="Line 50"/>
            <p:cNvSpPr>
              <a:spLocks noChangeShapeType="1"/>
            </p:cNvSpPr>
            <p:nvPr/>
          </p:nvSpPr>
          <p:spPr bwMode="auto">
            <a:xfrm flipH="1">
              <a:off x="4689499" y="4049867"/>
              <a:ext cx="137160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3" name="Line 51"/>
            <p:cNvSpPr>
              <a:spLocks noChangeShapeType="1"/>
            </p:cNvSpPr>
            <p:nvPr/>
          </p:nvSpPr>
          <p:spPr bwMode="auto">
            <a:xfrm flipH="1">
              <a:off x="5756299" y="4049867"/>
              <a:ext cx="304800" cy="53340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4" name="Line 52"/>
            <p:cNvSpPr>
              <a:spLocks noChangeShapeType="1"/>
            </p:cNvSpPr>
            <p:nvPr/>
          </p:nvSpPr>
          <p:spPr bwMode="auto">
            <a:xfrm>
              <a:off x="5756299" y="4583267"/>
              <a:ext cx="381000" cy="15240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3045" name="Group 54"/>
            <p:cNvGrpSpPr>
              <a:grpSpLocks/>
            </p:cNvGrpSpPr>
            <p:nvPr/>
          </p:nvGrpSpPr>
          <p:grpSpPr bwMode="auto">
            <a:xfrm>
              <a:off x="6137299" y="2754467"/>
              <a:ext cx="1295400" cy="2667000"/>
              <a:chOff x="4320" y="288"/>
              <a:chExt cx="816" cy="1680"/>
            </a:xfrm>
          </p:grpSpPr>
          <p:sp>
            <p:nvSpPr>
              <p:cNvPr id="43055" name="Line 55"/>
              <p:cNvSpPr>
                <a:spLocks noChangeShapeType="1"/>
              </p:cNvSpPr>
              <p:nvPr/>
            </p:nvSpPr>
            <p:spPr bwMode="auto">
              <a:xfrm flipV="1">
                <a:off x="4320" y="288"/>
                <a:ext cx="816" cy="81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6" name="Line 56"/>
              <p:cNvSpPr>
                <a:spLocks noChangeShapeType="1"/>
              </p:cNvSpPr>
              <p:nvPr/>
            </p:nvSpPr>
            <p:spPr bwMode="auto">
              <a:xfrm flipV="1">
                <a:off x="4320" y="720"/>
                <a:ext cx="816" cy="81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7" name="Line 57"/>
              <p:cNvSpPr>
                <a:spLocks noChangeShapeType="1"/>
              </p:cNvSpPr>
              <p:nvPr/>
            </p:nvSpPr>
            <p:spPr bwMode="auto">
              <a:xfrm flipV="1">
                <a:off x="4320" y="1152"/>
                <a:ext cx="816" cy="81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46" name="Line 63"/>
            <p:cNvSpPr>
              <a:spLocks noChangeShapeType="1"/>
            </p:cNvSpPr>
            <p:nvPr/>
          </p:nvSpPr>
          <p:spPr bwMode="auto">
            <a:xfrm flipV="1">
              <a:off x="6137299" y="4430867"/>
              <a:ext cx="304800" cy="30480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3047" name="Group 65"/>
            <p:cNvGrpSpPr>
              <a:grpSpLocks/>
            </p:cNvGrpSpPr>
            <p:nvPr/>
          </p:nvGrpSpPr>
          <p:grpSpPr bwMode="auto">
            <a:xfrm>
              <a:off x="6137299" y="5269067"/>
              <a:ext cx="1143000" cy="609600"/>
              <a:chOff x="1008" y="2544"/>
              <a:chExt cx="720" cy="384"/>
            </a:xfrm>
          </p:grpSpPr>
          <p:sp>
            <p:nvSpPr>
              <p:cNvPr id="43053" name="AutoShape 66"/>
              <p:cNvSpPr>
                <a:spLocks noChangeArrowheads="1"/>
              </p:cNvSpPr>
              <p:nvPr/>
            </p:nvSpPr>
            <p:spPr bwMode="auto">
              <a:xfrm>
                <a:off x="1008" y="2544"/>
                <a:ext cx="720" cy="384"/>
              </a:xfrm>
              <a:prstGeom prst="wedgeEllipseCallout">
                <a:avLst>
                  <a:gd name="adj1" fmla="val -36667"/>
                  <a:gd name="adj2" fmla="val -165884"/>
                </a:avLst>
              </a:prstGeom>
              <a:solidFill>
                <a:srgbClr val="FFFF99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kumimoji="1" lang="zh-CN" altLang="zh-CN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43054" name="Object 67"/>
              <p:cNvGraphicFramePr>
                <a:graphicFrameLocks noChangeAspect="1"/>
              </p:cNvGraphicFramePr>
              <p:nvPr/>
            </p:nvGraphicFramePr>
            <p:xfrm>
              <a:off x="1092" y="2620"/>
              <a:ext cx="552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184" name="Equation" r:id="rId7" imgW="875920" imgH="393529" progId="Equation.DSMT4">
                      <p:embed/>
                    </p:oleObj>
                  </mc:Choice>
                  <mc:Fallback>
                    <p:oleObj name="Equation" r:id="rId7" imgW="875920" imgH="393529" progId="Equation.DSMT4">
                      <p:embed/>
                      <p:pic>
                        <p:nvPicPr>
                          <p:cNvPr id="0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2" y="2620"/>
                            <a:ext cx="552" cy="24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048" name="Group 68"/>
            <p:cNvGrpSpPr>
              <a:grpSpLocks/>
            </p:cNvGrpSpPr>
            <p:nvPr/>
          </p:nvGrpSpPr>
          <p:grpSpPr bwMode="auto">
            <a:xfrm>
              <a:off x="4537099" y="5116667"/>
              <a:ext cx="1295400" cy="609600"/>
              <a:chOff x="0" y="2448"/>
              <a:chExt cx="816" cy="384"/>
            </a:xfrm>
          </p:grpSpPr>
          <p:sp>
            <p:nvSpPr>
              <p:cNvPr id="43051" name="AutoShape 69"/>
              <p:cNvSpPr>
                <a:spLocks noChangeArrowheads="1"/>
              </p:cNvSpPr>
              <p:nvPr/>
            </p:nvSpPr>
            <p:spPr bwMode="auto">
              <a:xfrm>
                <a:off x="0" y="2448"/>
                <a:ext cx="816" cy="384"/>
              </a:xfrm>
              <a:prstGeom prst="wedgeEllipseCallout">
                <a:avLst>
                  <a:gd name="adj1" fmla="val 52819"/>
                  <a:gd name="adj2" fmla="val -127606"/>
                </a:avLst>
              </a:prstGeom>
              <a:solidFill>
                <a:srgbClr val="FFFF99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kumimoji="1" lang="zh-CN" altLang="zh-CN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43052" name="Object 70"/>
              <p:cNvGraphicFramePr>
                <a:graphicFrameLocks noChangeAspect="1"/>
              </p:cNvGraphicFramePr>
              <p:nvPr/>
            </p:nvGraphicFramePr>
            <p:xfrm>
              <a:off x="184" y="2524"/>
              <a:ext cx="504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185" name="Equation" r:id="rId9" imgW="799753" imgH="393529" progId="Equation.DSMT4">
                      <p:embed/>
                    </p:oleObj>
                  </mc:Choice>
                  <mc:Fallback>
                    <p:oleObj name="Equation" r:id="rId9" imgW="799753" imgH="393529" progId="Equation.DSMT4">
                      <p:embed/>
                      <p:pic>
                        <p:nvPicPr>
                          <p:cNvPr id="0" name="Object 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" y="2524"/>
                            <a:ext cx="504" cy="24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3049" name="Object 78"/>
            <p:cNvGraphicFramePr>
              <a:graphicFrameLocks noChangeAspect="1"/>
            </p:cNvGraphicFramePr>
            <p:nvPr/>
          </p:nvGraphicFramePr>
          <p:xfrm>
            <a:off x="6202387" y="3243417"/>
            <a:ext cx="35560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86" name="Equation" r:id="rId11" imgW="95357" imgH="171450" progId="Equation.DSMT4">
                    <p:embed/>
                  </p:oleObj>
                </mc:Choice>
                <mc:Fallback>
                  <p:oleObj name="Equation" r:id="rId11" imgW="95357" imgH="171450" progId="Equation.DSMT4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2387" y="3243417"/>
                          <a:ext cx="355600" cy="32226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50" name="Object 78"/>
            <p:cNvGraphicFramePr>
              <a:graphicFrameLocks noChangeAspect="1"/>
            </p:cNvGraphicFramePr>
            <p:nvPr/>
          </p:nvGraphicFramePr>
          <p:xfrm>
            <a:off x="5770587" y="3249767"/>
            <a:ext cx="301625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87" name="Equation" r:id="rId13" imgW="57268" imgH="171450" progId="Equation.DSMT4">
                    <p:embed/>
                  </p:oleObj>
                </mc:Choice>
                <mc:Fallback>
                  <p:oleObj name="Equation" r:id="rId13" imgW="57268" imgH="171450" progId="Equation.DSMT4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70587" y="3249767"/>
                          <a:ext cx="301625" cy="32067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179388" y="4592638"/>
            <a:ext cx="5083175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tx1"/>
                </a:solidFill>
              </a:rPr>
              <a:t>一般情况下的光栅方程</a:t>
            </a:r>
          </a:p>
        </p:txBody>
      </p:sp>
      <p:sp>
        <p:nvSpPr>
          <p:cNvPr id="43023" name="Rectangle 2"/>
          <p:cNvSpPr>
            <a:spLocks noChangeArrowheads="1"/>
          </p:cNvSpPr>
          <p:nvPr/>
        </p:nvSpPr>
        <p:spPr bwMode="auto">
          <a:xfrm>
            <a:off x="3565525" y="179388"/>
            <a:ext cx="25606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内容回顾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76213" y="3878263"/>
            <a:ext cx="1112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tx1"/>
                </a:solidFill>
              </a:rPr>
              <a:t>角色散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101725" y="3513138"/>
            <a:ext cx="3302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224088" y="3502025"/>
            <a:ext cx="3302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2"/>
          <p:cNvSpPr txBox="1">
            <a:spLocks noChangeArrowheads="1"/>
          </p:cNvSpPr>
          <p:nvPr/>
        </p:nvSpPr>
        <p:spPr bwMode="auto">
          <a:xfrm>
            <a:off x="179388" y="6196013"/>
            <a:ext cx="3386137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tx1"/>
                </a:solidFill>
              </a:rPr>
              <a:t>布喇格衍射公式</a:t>
            </a:r>
          </a:p>
        </p:txBody>
      </p:sp>
      <p:sp>
        <p:nvSpPr>
          <p:cNvPr id="4" name="矩形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91242" y="1275238"/>
            <a:ext cx="2313069" cy="523220"/>
          </a:xfrm>
          <a:prstGeom prst="rect">
            <a:avLst/>
          </a:prstGeom>
          <a:blipFill rotWithShape="0">
            <a:blip r:embed="rId1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3" name="矩形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0490" y="1751362"/>
            <a:ext cx="4817473" cy="575799"/>
          </a:xfrm>
          <a:prstGeom prst="rect">
            <a:avLst/>
          </a:prstGeom>
          <a:blipFill rotWithShape="0">
            <a:blip r:embed="rId1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5" name="矩形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95015" y="894960"/>
            <a:ext cx="2845715" cy="984308"/>
          </a:xfrm>
          <a:prstGeom prst="rect">
            <a:avLst/>
          </a:prstGeom>
          <a:blipFill rotWithShape="0">
            <a:blip r:embed="rId1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6" name="矩形 1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5374" y="3049339"/>
            <a:ext cx="2405595" cy="523220"/>
          </a:xfrm>
          <a:prstGeom prst="rect">
            <a:avLst/>
          </a:prstGeom>
          <a:blipFill rotWithShape="0">
            <a:blip r:embed="rId1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4" name="矩形 2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33906" y="3620532"/>
            <a:ext cx="1440587" cy="912686"/>
          </a:xfrm>
          <a:prstGeom prst="rect">
            <a:avLst/>
          </a:prstGeom>
          <a:blipFill rotWithShape="0">
            <a:blip r:embed="rId1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5" name="矩形 2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56751" y="3666946"/>
            <a:ext cx="2146357" cy="983283"/>
          </a:xfrm>
          <a:prstGeom prst="rect">
            <a:avLst/>
          </a:prstGeom>
          <a:blipFill rotWithShape="0">
            <a:blip r:embed="rId20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6" name="矩形 2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16076" y="5279679"/>
            <a:ext cx="4581767" cy="884281"/>
          </a:xfrm>
          <a:prstGeom prst="rect">
            <a:avLst/>
          </a:prstGeom>
          <a:blipFill rotWithShape="0">
            <a:blip r:embed="rId21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7" name="矩形 2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8671" y="6163700"/>
            <a:ext cx="4874411" cy="575799"/>
          </a:xfrm>
          <a:prstGeom prst="rect">
            <a:avLst/>
          </a:prstGeom>
          <a:blipFill rotWithShape="0">
            <a:blip r:embed="rId2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/>
      <p:bldP spid="11" grpId="0"/>
      <p:bldP spid="18" grpId="0" animBg="1"/>
      <p:bldP spid="19" grpId="0" animBg="1"/>
      <p:bldP spid="20" grpId="0"/>
      <p:bldP spid="23" grpId="0" animBg="1"/>
      <p:bldP spid="55" grpId="0"/>
      <p:bldP spid="3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226127" y="592371"/>
            <a:ext cx="5084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设</a:t>
            </a:r>
            <a:r>
              <a:rPr lang="en-US" altLang="zh-CN" sz="2800" b="1" i="1" dirty="0">
                <a:solidFill>
                  <a:schemeClr val="tx1"/>
                </a:solidFill>
              </a:rPr>
              <a:t>N</a:t>
            </a:r>
            <a:r>
              <a:rPr lang="zh-CN" altLang="en-US" sz="2800" b="1" dirty="0">
                <a:solidFill>
                  <a:schemeClr val="tx1"/>
                </a:solidFill>
              </a:rPr>
              <a:t>个等宽等间距的很小的缝，</a:t>
            </a:r>
          </a:p>
        </p:txBody>
      </p:sp>
      <p:sp>
        <p:nvSpPr>
          <p:cNvPr id="6163" name="Text Box 54"/>
          <p:cNvSpPr txBox="1">
            <a:spLocks noChangeArrowheads="1"/>
          </p:cNvSpPr>
          <p:nvPr/>
        </p:nvSpPr>
        <p:spPr bwMode="auto">
          <a:xfrm>
            <a:off x="230095" y="1105087"/>
            <a:ext cx="552372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每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缝经过单缝衍射在</a:t>
            </a:r>
            <a:r>
              <a:rPr lang="zh-CN" altLang="en-US" sz="2800" b="1" dirty="0">
                <a:solidFill>
                  <a:schemeClr val="tx1"/>
                </a:solidFill>
              </a:rPr>
              <a:t>屏上产生的振幅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为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6155" name="Text Box 57"/>
          <p:cNvSpPr txBox="1">
            <a:spLocks noChangeArrowheads="1"/>
          </p:cNvSpPr>
          <p:nvPr/>
        </p:nvSpPr>
        <p:spPr bwMode="auto">
          <a:xfrm>
            <a:off x="185736" y="4242274"/>
            <a:ext cx="45497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相邻缝在</a:t>
            </a:r>
            <a:r>
              <a:rPr lang="en-US" altLang="zh-CN" sz="2800" b="1" dirty="0">
                <a:solidFill>
                  <a:schemeClr val="tx1"/>
                </a:solidFill>
              </a:rPr>
              <a:t>P</a:t>
            </a:r>
            <a:r>
              <a:rPr lang="zh-CN" altLang="en-US" sz="2800" b="1" dirty="0">
                <a:solidFill>
                  <a:schemeClr val="tx1"/>
                </a:solidFill>
              </a:rPr>
              <a:t>点振动</a:t>
            </a:r>
            <a:r>
              <a:rPr lang="zh-CN" altLang="en-US" sz="2800" b="1" dirty="0">
                <a:solidFill>
                  <a:srgbClr val="FF0000"/>
                </a:solidFill>
              </a:rPr>
              <a:t>位相差</a:t>
            </a:r>
            <a:r>
              <a:rPr lang="zh-CN" altLang="en-US" sz="2800" b="1" dirty="0">
                <a:solidFill>
                  <a:schemeClr val="tx1"/>
                </a:solidFill>
              </a:rPr>
              <a:t>为</a:t>
            </a:r>
          </a:p>
        </p:txBody>
      </p:sp>
      <p:sp>
        <p:nvSpPr>
          <p:cNvPr id="6150" name="Text Box 4"/>
          <p:cNvSpPr txBox="1">
            <a:spLocks noChangeArrowheads="1"/>
          </p:cNvSpPr>
          <p:nvPr/>
        </p:nvSpPr>
        <p:spPr bwMode="auto">
          <a:xfrm>
            <a:off x="271463" y="56826"/>
            <a:ext cx="4378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4.2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光栅光强公式</a:t>
            </a:r>
          </a:p>
        </p:txBody>
      </p:sp>
      <p:pic>
        <p:nvPicPr>
          <p:cNvPr id="6160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424" y="740230"/>
            <a:ext cx="3125787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501553"/>
              </p:ext>
            </p:extLst>
          </p:nvPr>
        </p:nvGraphicFramePr>
        <p:xfrm>
          <a:off x="4519144" y="4155660"/>
          <a:ext cx="3018173" cy="75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" name="MathType 6.0 Equation" r:id="rId4" imgW="1968500" imgH="596900" progId="Equation.DSMT4">
                  <p:embed/>
                </p:oleObj>
              </mc:Choice>
              <mc:Fallback>
                <p:oleObj name="MathType 6.0 Equation" r:id="rId4" imgW="1968500" imgH="596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9144" y="4155660"/>
                        <a:ext cx="3018173" cy="753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224561"/>
              </p:ext>
            </p:extLst>
          </p:nvPr>
        </p:nvGraphicFramePr>
        <p:xfrm>
          <a:off x="277925" y="1927539"/>
          <a:ext cx="2364849" cy="726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" name="Equation" r:id="rId6" imgW="1942920" imgH="596880" progId="Equation.DSMT4">
                  <p:embed/>
                </p:oleObj>
              </mc:Choice>
              <mc:Fallback>
                <p:oleObj name="Equation" r:id="rId6" imgW="194292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7925" y="1927539"/>
                        <a:ext cx="2364849" cy="726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725289"/>
              </p:ext>
            </p:extLst>
          </p:nvPr>
        </p:nvGraphicFramePr>
        <p:xfrm>
          <a:off x="2669769" y="1959510"/>
          <a:ext cx="3457654" cy="694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Equation" r:id="rId8" imgW="2971800" imgH="596880" progId="Equation.DSMT4">
                  <p:embed/>
                </p:oleObj>
              </mc:Choice>
              <mc:Fallback>
                <p:oleObj name="Equation" r:id="rId8" imgW="297180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69769" y="1959510"/>
                        <a:ext cx="3457654" cy="694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54"/>
          <p:cNvSpPr txBox="1">
            <a:spLocks noChangeArrowheads="1"/>
          </p:cNvSpPr>
          <p:nvPr/>
        </p:nvSpPr>
        <p:spPr bwMode="auto">
          <a:xfrm>
            <a:off x="183962" y="2682159"/>
            <a:ext cx="507682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假设第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1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个缝在任意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P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点产生的光振动为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442270"/>
              </p:ext>
            </p:extLst>
          </p:nvPr>
        </p:nvGraphicFramePr>
        <p:xfrm>
          <a:off x="234753" y="3511148"/>
          <a:ext cx="4200734" cy="739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Equation" r:id="rId10" imgW="3390840" imgH="596880" progId="Equation.DSMT4">
                  <p:embed/>
                </p:oleObj>
              </mc:Choice>
              <mc:Fallback>
                <p:oleObj name="Equation" r:id="rId10" imgW="33908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4753" y="3511148"/>
                        <a:ext cx="4200734" cy="739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57"/>
          <p:cNvSpPr txBox="1">
            <a:spLocks noChangeArrowheads="1"/>
          </p:cNvSpPr>
          <p:nvPr/>
        </p:nvSpPr>
        <p:spPr bwMode="auto">
          <a:xfrm>
            <a:off x="245193" y="4852764"/>
            <a:ext cx="69156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因此其它缝在</a:t>
            </a:r>
            <a:r>
              <a:rPr lang="en-US" altLang="zh-CN" sz="2800" b="1" dirty="0">
                <a:solidFill>
                  <a:schemeClr val="tx1"/>
                </a:solidFill>
              </a:rPr>
              <a:t>P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点产生的光振动可依次写作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55341"/>
              </p:ext>
            </p:extLst>
          </p:nvPr>
        </p:nvGraphicFramePr>
        <p:xfrm>
          <a:off x="351252" y="5434059"/>
          <a:ext cx="41021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6" name="Equation" r:id="rId12" imgW="4101840" imgH="596880" progId="Equation.DSMT4">
                  <p:embed/>
                </p:oleObj>
              </mc:Choice>
              <mc:Fallback>
                <p:oleObj name="Equation" r:id="rId12" imgW="41018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1252" y="5434059"/>
                        <a:ext cx="41021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89094"/>
              </p:ext>
            </p:extLst>
          </p:nvPr>
        </p:nvGraphicFramePr>
        <p:xfrm>
          <a:off x="351252" y="6112336"/>
          <a:ext cx="42418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" name="Equation" r:id="rId14" imgW="4241520" imgH="596880" progId="Equation.DSMT4">
                  <p:embed/>
                </p:oleObj>
              </mc:Choice>
              <mc:Fallback>
                <p:oleObj name="Equation" r:id="rId14" imgW="424152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1252" y="6112336"/>
                        <a:ext cx="42418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4735511" y="611233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……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6163" grpId="0"/>
      <p:bldP spid="6155" grpId="0"/>
      <p:bldP spid="21" grpId="0"/>
      <p:bldP spid="3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07" y="783311"/>
            <a:ext cx="2314762" cy="211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23870" y="4109176"/>
            <a:ext cx="12666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合振幅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225" y="3397333"/>
            <a:ext cx="3292268" cy="249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21"/>
          <p:cNvGrpSpPr/>
          <p:nvPr/>
        </p:nvGrpSpPr>
        <p:grpSpPr>
          <a:xfrm>
            <a:off x="4622677" y="68229"/>
            <a:ext cx="4375767" cy="875746"/>
            <a:chOff x="4622677" y="68229"/>
            <a:chExt cx="4375767" cy="875746"/>
          </a:xfrm>
        </p:grpSpPr>
        <p:pic>
          <p:nvPicPr>
            <p:cNvPr id="7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2677" y="222898"/>
              <a:ext cx="562083" cy="721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9426" y="68229"/>
              <a:ext cx="3819018" cy="7807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02601" y="3281872"/>
            <a:ext cx="30700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用</a:t>
            </a:r>
            <a:r>
              <a:rPr lang="zh-CN" altLang="en-US" sz="2800" b="1" dirty="0">
                <a:solidFill>
                  <a:srgbClr val="0000FF"/>
                </a:solidFill>
              </a:rPr>
              <a:t>振幅矢量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叠加法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557917"/>
              </p:ext>
            </p:extLst>
          </p:nvPr>
        </p:nvGraphicFramePr>
        <p:xfrm>
          <a:off x="735947" y="5081582"/>
          <a:ext cx="31432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6" name="Equation" r:id="rId7" imgW="2412720" imgH="647640" progId="Equation.DSMT4">
                  <p:embed/>
                </p:oleObj>
              </mc:Choice>
              <mc:Fallback>
                <p:oleObj name="Equation" r:id="rId7" imgW="241272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947" y="5081582"/>
                        <a:ext cx="3143250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258040"/>
              </p:ext>
            </p:extLst>
          </p:nvPr>
        </p:nvGraphicFramePr>
        <p:xfrm>
          <a:off x="1475071" y="3697818"/>
          <a:ext cx="2644132" cy="1392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7" name="Equation" r:id="rId9" imgW="2387520" imgH="1257120" progId="Equation.DSMT4">
                  <p:embed/>
                </p:oleObj>
              </mc:Choice>
              <mc:Fallback>
                <p:oleObj name="Equation" r:id="rId9" imgW="2387520" imgH="1257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75071" y="3697818"/>
                        <a:ext cx="2644132" cy="1392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92208" y="516684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令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292404"/>
              </p:ext>
            </p:extLst>
          </p:nvPr>
        </p:nvGraphicFramePr>
        <p:xfrm>
          <a:off x="757216" y="5873758"/>
          <a:ext cx="2437354" cy="807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8" name="Equation" r:id="rId11" imgW="2145960" imgH="711000" progId="Equation.DSMT4">
                  <p:embed/>
                </p:oleObj>
              </mc:Choice>
              <mc:Fallback>
                <p:oleObj name="Equation" r:id="rId11" imgW="21459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7216" y="5873758"/>
                        <a:ext cx="2437354" cy="807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729310"/>
              </p:ext>
            </p:extLst>
          </p:nvPr>
        </p:nvGraphicFramePr>
        <p:xfrm>
          <a:off x="3266883" y="5892580"/>
          <a:ext cx="2332037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9" name="Equation" r:id="rId13" imgW="1854000" imgH="596880" progId="Equation.DSMT4">
                  <p:embed/>
                </p:oleObj>
              </mc:Choice>
              <mc:Fallback>
                <p:oleObj name="Equation" r:id="rId13" imgW="185400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66883" y="5892580"/>
                        <a:ext cx="2332037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121612"/>
              </p:ext>
            </p:extLst>
          </p:nvPr>
        </p:nvGraphicFramePr>
        <p:xfrm>
          <a:off x="208659" y="751868"/>
          <a:ext cx="4649427" cy="676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0" name="Equation" r:id="rId15" imgW="4101840" imgH="596880" progId="Equation.DSMT4">
                  <p:embed/>
                </p:oleObj>
              </mc:Choice>
              <mc:Fallback>
                <p:oleObj name="Equation" r:id="rId15" imgW="41018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8659" y="751868"/>
                        <a:ext cx="4649427" cy="676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298826"/>
              </p:ext>
            </p:extLst>
          </p:nvPr>
        </p:nvGraphicFramePr>
        <p:xfrm>
          <a:off x="174155" y="1391370"/>
          <a:ext cx="4785147" cy="673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1" name="Equation" r:id="rId17" imgW="4241520" imgH="596880" progId="Equation.DSMT4">
                  <p:embed/>
                </p:oleObj>
              </mc:Choice>
              <mc:Fallback>
                <p:oleObj name="Equation" r:id="rId17" imgW="424152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4155" y="1391370"/>
                        <a:ext cx="4785147" cy="673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735002"/>
              </p:ext>
            </p:extLst>
          </p:nvPr>
        </p:nvGraphicFramePr>
        <p:xfrm>
          <a:off x="175625" y="2132363"/>
          <a:ext cx="5476533" cy="653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2" name="Equation" r:id="rId19" imgW="5003640" imgH="596880" progId="Equation.DSMT4">
                  <p:embed/>
                </p:oleObj>
              </mc:Choice>
              <mc:Fallback>
                <p:oleObj name="Equation" r:id="rId19" imgW="50036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5625" y="2132363"/>
                        <a:ext cx="5476533" cy="653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719706" y="17569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……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528100"/>
              </p:ext>
            </p:extLst>
          </p:nvPr>
        </p:nvGraphicFramePr>
        <p:xfrm>
          <a:off x="208660" y="96785"/>
          <a:ext cx="3987521" cy="701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3" name="Equation" r:id="rId21" imgW="3390840" imgH="596880" progId="Equation.DSMT4">
                  <p:embed/>
                </p:oleObj>
              </mc:Choice>
              <mc:Fallback>
                <p:oleObj name="Equation" r:id="rId21" imgW="33908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08660" y="96785"/>
                        <a:ext cx="3987521" cy="701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13477" y="593090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则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Text Box 57"/>
          <p:cNvSpPr txBox="1">
            <a:spLocks noChangeArrowheads="1"/>
          </p:cNvSpPr>
          <p:nvPr/>
        </p:nvSpPr>
        <p:spPr bwMode="auto">
          <a:xfrm>
            <a:off x="123870" y="2746209"/>
            <a:ext cx="86180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chemeClr val="tx1"/>
                </a:solidFill>
              </a:rPr>
              <a:t>P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点合振动即为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N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个同频率、同方向简谐振动的合成！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5388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utoUpdateAnimBg="0"/>
      <p:bldP spid="11" grpId="0"/>
      <p:bldP spid="21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036720"/>
              </p:ext>
            </p:extLst>
          </p:nvPr>
        </p:nvGraphicFramePr>
        <p:xfrm>
          <a:off x="271646" y="1407648"/>
          <a:ext cx="4050216" cy="961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" name="Equation" r:id="rId3" imgW="2997000" imgH="711000" progId="Equation.DSMT4">
                  <p:embed/>
                </p:oleObj>
              </mc:Choice>
              <mc:Fallback>
                <p:oleObj name="Equation" r:id="rId3" imgW="29970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1646" y="1407648"/>
                        <a:ext cx="4050216" cy="961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" name="圆角矩形 307">
            <a:extLst>
              <a:ext uri="{FF2B5EF4-FFF2-40B4-BE49-F238E27FC236}"/>
            </a:extLst>
          </p:cNvPr>
          <p:cNvSpPr/>
          <p:nvPr/>
        </p:nvSpPr>
        <p:spPr>
          <a:xfrm>
            <a:off x="5473700" y="163513"/>
            <a:ext cx="3670300" cy="28082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171" name="Group 205"/>
          <p:cNvGrpSpPr>
            <a:grpSpLocks/>
          </p:cNvGrpSpPr>
          <p:nvPr/>
        </p:nvGrpSpPr>
        <p:grpSpPr bwMode="auto">
          <a:xfrm rot="5400000">
            <a:off x="7596982" y="2559844"/>
            <a:ext cx="71437" cy="130175"/>
            <a:chOff x="3211" y="3203"/>
            <a:chExt cx="60" cy="84"/>
          </a:xfrm>
        </p:grpSpPr>
        <p:sp>
          <p:nvSpPr>
            <p:cNvPr id="7269" name="Freeform 206"/>
            <p:cNvSpPr>
              <a:spLocks/>
            </p:cNvSpPr>
            <p:nvPr/>
          </p:nvSpPr>
          <p:spPr bwMode="auto">
            <a:xfrm>
              <a:off x="3211" y="3203"/>
              <a:ext cx="7" cy="16"/>
            </a:xfrm>
            <a:custGeom>
              <a:avLst/>
              <a:gdLst>
                <a:gd name="T0" fmla="*/ 0 w 7"/>
                <a:gd name="T1" fmla="*/ 0 h 16"/>
                <a:gd name="T2" fmla="*/ 0 w 7"/>
                <a:gd name="T3" fmla="*/ 0 h 16"/>
                <a:gd name="T4" fmla="*/ 0 w 7"/>
                <a:gd name="T5" fmla="*/ 0 h 16"/>
                <a:gd name="T6" fmla="*/ 0 w 7"/>
                <a:gd name="T7" fmla="*/ 8 h 16"/>
                <a:gd name="T8" fmla="*/ 0 w 7"/>
                <a:gd name="T9" fmla="*/ 8 h 16"/>
                <a:gd name="T10" fmla="*/ 0 w 7"/>
                <a:gd name="T11" fmla="*/ 8 h 16"/>
                <a:gd name="T12" fmla="*/ 0 w 7"/>
                <a:gd name="T13" fmla="*/ 8 h 16"/>
                <a:gd name="T14" fmla="*/ 0 w 7"/>
                <a:gd name="T15" fmla="*/ 8 h 16"/>
                <a:gd name="T16" fmla="*/ 0 w 7"/>
                <a:gd name="T17" fmla="*/ 8 h 16"/>
                <a:gd name="T18" fmla="*/ 0 w 7"/>
                <a:gd name="T19" fmla="*/ 8 h 16"/>
                <a:gd name="T20" fmla="*/ 0 w 7"/>
                <a:gd name="T21" fmla="*/ 8 h 16"/>
                <a:gd name="T22" fmla="*/ 0 w 7"/>
                <a:gd name="T23" fmla="*/ 8 h 16"/>
                <a:gd name="T24" fmla="*/ 0 w 7"/>
                <a:gd name="T25" fmla="*/ 8 h 16"/>
                <a:gd name="T26" fmla="*/ 0 w 7"/>
                <a:gd name="T27" fmla="*/ 8 h 16"/>
                <a:gd name="T28" fmla="*/ 0 w 7"/>
                <a:gd name="T29" fmla="*/ 8 h 16"/>
                <a:gd name="T30" fmla="*/ 0 w 7"/>
                <a:gd name="T31" fmla="*/ 8 h 16"/>
                <a:gd name="T32" fmla="*/ 0 w 7"/>
                <a:gd name="T33" fmla="*/ 8 h 16"/>
                <a:gd name="T34" fmla="*/ 0 w 7"/>
                <a:gd name="T35" fmla="*/ 8 h 16"/>
                <a:gd name="T36" fmla="*/ 0 w 7"/>
                <a:gd name="T37" fmla="*/ 8 h 16"/>
                <a:gd name="T38" fmla="*/ 0 w 7"/>
                <a:gd name="T39" fmla="*/ 8 h 16"/>
                <a:gd name="T40" fmla="*/ 0 w 7"/>
                <a:gd name="T41" fmla="*/ 8 h 16"/>
                <a:gd name="T42" fmla="*/ 0 w 7"/>
                <a:gd name="T43" fmla="*/ 8 h 16"/>
                <a:gd name="T44" fmla="*/ 0 w 7"/>
                <a:gd name="T45" fmla="*/ 8 h 16"/>
                <a:gd name="T46" fmla="*/ 0 w 7"/>
                <a:gd name="T47" fmla="*/ 8 h 16"/>
                <a:gd name="T48" fmla="*/ 0 w 7"/>
                <a:gd name="T49" fmla="*/ 8 h 16"/>
                <a:gd name="T50" fmla="*/ 0 w 7"/>
                <a:gd name="T51" fmla="*/ 8 h 16"/>
                <a:gd name="T52" fmla="*/ 0 w 7"/>
                <a:gd name="T53" fmla="*/ 8 h 16"/>
                <a:gd name="T54" fmla="*/ 0 w 7"/>
                <a:gd name="T55" fmla="*/ 8 h 16"/>
                <a:gd name="T56" fmla="*/ 0 w 7"/>
                <a:gd name="T57" fmla="*/ 8 h 16"/>
                <a:gd name="T58" fmla="*/ 0 w 7"/>
                <a:gd name="T59" fmla="*/ 8 h 16"/>
                <a:gd name="T60" fmla="*/ 0 w 7"/>
                <a:gd name="T61" fmla="*/ 8 h 16"/>
                <a:gd name="T62" fmla="*/ 0 w 7"/>
                <a:gd name="T63" fmla="*/ 8 h 16"/>
                <a:gd name="T64" fmla="*/ 0 w 7"/>
                <a:gd name="T65" fmla="*/ 16 h 16"/>
                <a:gd name="T66" fmla="*/ 0 w 7"/>
                <a:gd name="T67" fmla="*/ 16 h 16"/>
                <a:gd name="T68" fmla="*/ 0 w 7"/>
                <a:gd name="T69" fmla="*/ 16 h 16"/>
                <a:gd name="T70" fmla="*/ 0 w 7"/>
                <a:gd name="T71" fmla="*/ 16 h 16"/>
                <a:gd name="T72" fmla="*/ 0 w 7"/>
                <a:gd name="T73" fmla="*/ 16 h 16"/>
                <a:gd name="T74" fmla="*/ 0 w 7"/>
                <a:gd name="T75" fmla="*/ 16 h 16"/>
                <a:gd name="T76" fmla="*/ 0 w 7"/>
                <a:gd name="T77" fmla="*/ 16 h 16"/>
                <a:gd name="T78" fmla="*/ 0 w 7"/>
                <a:gd name="T79" fmla="*/ 16 h 16"/>
                <a:gd name="T80" fmla="*/ 7 w 7"/>
                <a:gd name="T81" fmla="*/ 16 h 16"/>
                <a:gd name="T82" fmla="*/ 7 w 7"/>
                <a:gd name="T83" fmla="*/ 16 h 16"/>
                <a:gd name="T84" fmla="*/ 7 w 7"/>
                <a:gd name="T85" fmla="*/ 16 h 16"/>
                <a:gd name="T86" fmla="*/ 7 w 7"/>
                <a:gd name="T87" fmla="*/ 16 h 16"/>
                <a:gd name="T88" fmla="*/ 7 w 7"/>
                <a:gd name="T89" fmla="*/ 16 h 16"/>
                <a:gd name="T90" fmla="*/ 7 w 7"/>
                <a:gd name="T91" fmla="*/ 16 h 16"/>
                <a:gd name="T92" fmla="*/ 7 w 7"/>
                <a:gd name="T93" fmla="*/ 16 h 16"/>
                <a:gd name="T94" fmla="*/ 7 w 7"/>
                <a:gd name="T95" fmla="*/ 16 h 16"/>
                <a:gd name="T96" fmla="*/ 7 w 7"/>
                <a:gd name="T97" fmla="*/ 16 h 16"/>
                <a:gd name="T98" fmla="*/ 7 w 7"/>
                <a:gd name="T99" fmla="*/ 16 h 16"/>
                <a:gd name="T100" fmla="*/ 7 w 7"/>
                <a:gd name="T101" fmla="*/ 16 h 1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7" h="16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7" y="1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0" name="Freeform 207"/>
            <p:cNvSpPr>
              <a:spLocks/>
            </p:cNvSpPr>
            <p:nvPr/>
          </p:nvSpPr>
          <p:spPr bwMode="auto">
            <a:xfrm>
              <a:off x="3218" y="3219"/>
              <a:ext cx="8" cy="15"/>
            </a:xfrm>
            <a:custGeom>
              <a:avLst/>
              <a:gdLst>
                <a:gd name="T0" fmla="*/ 0 w 8"/>
                <a:gd name="T1" fmla="*/ 0 h 15"/>
                <a:gd name="T2" fmla="*/ 0 w 8"/>
                <a:gd name="T3" fmla="*/ 0 h 15"/>
                <a:gd name="T4" fmla="*/ 0 w 8"/>
                <a:gd name="T5" fmla="*/ 0 h 15"/>
                <a:gd name="T6" fmla="*/ 0 w 8"/>
                <a:gd name="T7" fmla="*/ 0 h 15"/>
                <a:gd name="T8" fmla="*/ 0 w 8"/>
                <a:gd name="T9" fmla="*/ 0 h 15"/>
                <a:gd name="T10" fmla="*/ 0 w 8"/>
                <a:gd name="T11" fmla="*/ 0 h 15"/>
                <a:gd name="T12" fmla="*/ 0 w 8"/>
                <a:gd name="T13" fmla="*/ 0 h 15"/>
                <a:gd name="T14" fmla="*/ 0 w 8"/>
                <a:gd name="T15" fmla="*/ 0 h 15"/>
                <a:gd name="T16" fmla="*/ 0 w 8"/>
                <a:gd name="T17" fmla="*/ 0 h 15"/>
                <a:gd name="T18" fmla="*/ 0 w 8"/>
                <a:gd name="T19" fmla="*/ 0 h 15"/>
                <a:gd name="T20" fmla="*/ 0 w 8"/>
                <a:gd name="T21" fmla="*/ 0 h 15"/>
                <a:gd name="T22" fmla="*/ 0 w 8"/>
                <a:gd name="T23" fmla="*/ 7 h 15"/>
                <a:gd name="T24" fmla="*/ 0 w 8"/>
                <a:gd name="T25" fmla="*/ 7 h 15"/>
                <a:gd name="T26" fmla="*/ 0 w 8"/>
                <a:gd name="T27" fmla="*/ 7 h 15"/>
                <a:gd name="T28" fmla="*/ 0 w 8"/>
                <a:gd name="T29" fmla="*/ 7 h 15"/>
                <a:gd name="T30" fmla="*/ 0 w 8"/>
                <a:gd name="T31" fmla="*/ 7 h 15"/>
                <a:gd name="T32" fmla="*/ 0 w 8"/>
                <a:gd name="T33" fmla="*/ 7 h 15"/>
                <a:gd name="T34" fmla="*/ 0 w 8"/>
                <a:gd name="T35" fmla="*/ 7 h 15"/>
                <a:gd name="T36" fmla="*/ 0 w 8"/>
                <a:gd name="T37" fmla="*/ 7 h 15"/>
                <a:gd name="T38" fmla="*/ 0 w 8"/>
                <a:gd name="T39" fmla="*/ 7 h 15"/>
                <a:gd name="T40" fmla="*/ 0 w 8"/>
                <a:gd name="T41" fmla="*/ 7 h 15"/>
                <a:gd name="T42" fmla="*/ 0 w 8"/>
                <a:gd name="T43" fmla="*/ 7 h 15"/>
                <a:gd name="T44" fmla="*/ 0 w 8"/>
                <a:gd name="T45" fmla="*/ 7 h 15"/>
                <a:gd name="T46" fmla="*/ 0 w 8"/>
                <a:gd name="T47" fmla="*/ 7 h 15"/>
                <a:gd name="T48" fmla="*/ 0 w 8"/>
                <a:gd name="T49" fmla="*/ 7 h 15"/>
                <a:gd name="T50" fmla="*/ 0 w 8"/>
                <a:gd name="T51" fmla="*/ 7 h 15"/>
                <a:gd name="T52" fmla="*/ 0 w 8"/>
                <a:gd name="T53" fmla="*/ 7 h 15"/>
                <a:gd name="T54" fmla="*/ 0 w 8"/>
                <a:gd name="T55" fmla="*/ 7 h 15"/>
                <a:gd name="T56" fmla="*/ 0 w 8"/>
                <a:gd name="T57" fmla="*/ 7 h 15"/>
                <a:gd name="T58" fmla="*/ 0 w 8"/>
                <a:gd name="T59" fmla="*/ 7 h 15"/>
                <a:gd name="T60" fmla="*/ 0 w 8"/>
                <a:gd name="T61" fmla="*/ 7 h 15"/>
                <a:gd name="T62" fmla="*/ 0 w 8"/>
                <a:gd name="T63" fmla="*/ 7 h 15"/>
                <a:gd name="T64" fmla="*/ 8 w 8"/>
                <a:gd name="T65" fmla="*/ 7 h 15"/>
                <a:gd name="T66" fmla="*/ 8 w 8"/>
                <a:gd name="T67" fmla="*/ 7 h 15"/>
                <a:gd name="T68" fmla="*/ 8 w 8"/>
                <a:gd name="T69" fmla="*/ 7 h 15"/>
                <a:gd name="T70" fmla="*/ 8 w 8"/>
                <a:gd name="T71" fmla="*/ 7 h 15"/>
                <a:gd name="T72" fmla="*/ 8 w 8"/>
                <a:gd name="T73" fmla="*/ 7 h 15"/>
                <a:gd name="T74" fmla="*/ 8 w 8"/>
                <a:gd name="T75" fmla="*/ 7 h 15"/>
                <a:gd name="T76" fmla="*/ 8 w 8"/>
                <a:gd name="T77" fmla="*/ 7 h 15"/>
                <a:gd name="T78" fmla="*/ 8 w 8"/>
                <a:gd name="T79" fmla="*/ 15 h 15"/>
                <a:gd name="T80" fmla="*/ 8 w 8"/>
                <a:gd name="T81" fmla="*/ 15 h 15"/>
                <a:gd name="T82" fmla="*/ 8 w 8"/>
                <a:gd name="T83" fmla="*/ 15 h 15"/>
                <a:gd name="T84" fmla="*/ 8 w 8"/>
                <a:gd name="T85" fmla="*/ 15 h 15"/>
                <a:gd name="T86" fmla="*/ 8 w 8"/>
                <a:gd name="T87" fmla="*/ 15 h 15"/>
                <a:gd name="T88" fmla="*/ 8 w 8"/>
                <a:gd name="T89" fmla="*/ 15 h 15"/>
                <a:gd name="T90" fmla="*/ 8 w 8"/>
                <a:gd name="T91" fmla="*/ 15 h 15"/>
                <a:gd name="T92" fmla="*/ 8 w 8"/>
                <a:gd name="T93" fmla="*/ 15 h 15"/>
                <a:gd name="T94" fmla="*/ 8 w 8"/>
                <a:gd name="T95" fmla="*/ 15 h 15"/>
                <a:gd name="T96" fmla="*/ 8 w 8"/>
                <a:gd name="T97" fmla="*/ 15 h 15"/>
                <a:gd name="T98" fmla="*/ 8 w 8"/>
                <a:gd name="T99" fmla="*/ 15 h 15"/>
                <a:gd name="T100" fmla="*/ 8 w 8"/>
                <a:gd name="T101" fmla="*/ 15 h 1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" h="15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8" y="7"/>
                  </a:lnTo>
                  <a:lnTo>
                    <a:pt x="8" y="1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1" name="Freeform 208"/>
            <p:cNvSpPr>
              <a:spLocks/>
            </p:cNvSpPr>
            <p:nvPr/>
          </p:nvSpPr>
          <p:spPr bwMode="auto">
            <a:xfrm>
              <a:off x="3226" y="3234"/>
              <a:ext cx="7" cy="15"/>
            </a:xfrm>
            <a:custGeom>
              <a:avLst/>
              <a:gdLst>
                <a:gd name="T0" fmla="*/ 0 w 7"/>
                <a:gd name="T1" fmla="*/ 0 h 15"/>
                <a:gd name="T2" fmla="*/ 0 w 7"/>
                <a:gd name="T3" fmla="*/ 0 h 15"/>
                <a:gd name="T4" fmla="*/ 0 w 7"/>
                <a:gd name="T5" fmla="*/ 0 h 15"/>
                <a:gd name="T6" fmla="*/ 0 w 7"/>
                <a:gd name="T7" fmla="*/ 0 h 15"/>
                <a:gd name="T8" fmla="*/ 0 w 7"/>
                <a:gd name="T9" fmla="*/ 0 h 15"/>
                <a:gd name="T10" fmla="*/ 0 w 7"/>
                <a:gd name="T11" fmla="*/ 0 h 15"/>
                <a:gd name="T12" fmla="*/ 0 w 7"/>
                <a:gd name="T13" fmla="*/ 0 h 15"/>
                <a:gd name="T14" fmla="*/ 0 w 7"/>
                <a:gd name="T15" fmla="*/ 0 h 15"/>
                <a:gd name="T16" fmla="*/ 0 w 7"/>
                <a:gd name="T17" fmla="*/ 0 h 15"/>
                <a:gd name="T18" fmla="*/ 0 w 7"/>
                <a:gd name="T19" fmla="*/ 0 h 15"/>
                <a:gd name="T20" fmla="*/ 0 w 7"/>
                <a:gd name="T21" fmla="*/ 0 h 15"/>
                <a:gd name="T22" fmla="*/ 0 w 7"/>
                <a:gd name="T23" fmla="*/ 0 h 15"/>
                <a:gd name="T24" fmla="*/ 0 w 7"/>
                <a:gd name="T25" fmla="*/ 0 h 15"/>
                <a:gd name="T26" fmla="*/ 0 w 7"/>
                <a:gd name="T27" fmla="*/ 0 h 15"/>
                <a:gd name="T28" fmla="*/ 0 w 7"/>
                <a:gd name="T29" fmla="*/ 0 h 15"/>
                <a:gd name="T30" fmla="*/ 0 w 7"/>
                <a:gd name="T31" fmla="*/ 0 h 15"/>
                <a:gd name="T32" fmla="*/ 0 w 7"/>
                <a:gd name="T33" fmla="*/ 0 h 15"/>
                <a:gd name="T34" fmla="*/ 0 w 7"/>
                <a:gd name="T35" fmla="*/ 7 h 15"/>
                <a:gd name="T36" fmla="*/ 0 w 7"/>
                <a:gd name="T37" fmla="*/ 7 h 15"/>
                <a:gd name="T38" fmla="*/ 0 w 7"/>
                <a:gd name="T39" fmla="*/ 7 h 15"/>
                <a:gd name="T40" fmla="*/ 0 w 7"/>
                <a:gd name="T41" fmla="*/ 7 h 15"/>
                <a:gd name="T42" fmla="*/ 0 w 7"/>
                <a:gd name="T43" fmla="*/ 7 h 15"/>
                <a:gd name="T44" fmla="*/ 7 w 7"/>
                <a:gd name="T45" fmla="*/ 7 h 15"/>
                <a:gd name="T46" fmla="*/ 7 w 7"/>
                <a:gd name="T47" fmla="*/ 7 h 15"/>
                <a:gd name="T48" fmla="*/ 7 w 7"/>
                <a:gd name="T49" fmla="*/ 7 h 15"/>
                <a:gd name="T50" fmla="*/ 7 w 7"/>
                <a:gd name="T51" fmla="*/ 7 h 15"/>
                <a:gd name="T52" fmla="*/ 7 w 7"/>
                <a:gd name="T53" fmla="*/ 7 h 15"/>
                <a:gd name="T54" fmla="*/ 7 w 7"/>
                <a:gd name="T55" fmla="*/ 7 h 15"/>
                <a:gd name="T56" fmla="*/ 7 w 7"/>
                <a:gd name="T57" fmla="*/ 7 h 15"/>
                <a:gd name="T58" fmla="*/ 7 w 7"/>
                <a:gd name="T59" fmla="*/ 7 h 15"/>
                <a:gd name="T60" fmla="*/ 7 w 7"/>
                <a:gd name="T61" fmla="*/ 7 h 15"/>
                <a:gd name="T62" fmla="*/ 7 w 7"/>
                <a:gd name="T63" fmla="*/ 7 h 15"/>
                <a:gd name="T64" fmla="*/ 7 w 7"/>
                <a:gd name="T65" fmla="*/ 7 h 15"/>
                <a:gd name="T66" fmla="*/ 7 w 7"/>
                <a:gd name="T67" fmla="*/ 7 h 15"/>
                <a:gd name="T68" fmla="*/ 7 w 7"/>
                <a:gd name="T69" fmla="*/ 7 h 15"/>
                <a:gd name="T70" fmla="*/ 7 w 7"/>
                <a:gd name="T71" fmla="*/ 7 h 15"/>
                <a:gd name="T72" fmla="*/ 7 w 7"/>
                <a:gd name="T73" fmla="*/ 7 h 15"/>
                <a:gd name="T74" fmla="*/ 7 w 7"/>
                <a:gd name="T75" fmla="*/ 7 h 15"/>
                <a:gd name="T76" fmla="*/ 7 w 7"/>
                <a:gd name="T77" fmla="*/ 7 h 15"/>
                <a:gd name="T78" fmla="*/ 7 w 7"/>
                <a:gd name="T79" fmla="*/ 7 h 15"/>
                <a:gd name="T80" fmla="*/ 7 w 7"/>
                <a:gd name="T81" fmla="*/ 7 h 15"/>
                <a:gd name="T82" fmla="*/ 7 w 7"/>
                <a:gd name="T83" fmla="*/ 7 h 15"/>
                <a:gd name="T84" fmla="*/ 7 w 7"/>
                <a:gd name="T85" fmla="*/ 7 h 15"/>
                <a:gd name="T86" fmla="*/ 7 w 7"/>
                <a:gd name="T87" fmla="*/ 7 h 15"/>
                <a:gd name="T88" fmla="*/ 7 w 7"/>
                <a:gd name="T89" fmla="*/ 7 h 15"/>
                <a:gd name="T90" fmla="*/ 7 w 7"/>
                <a:gd name="T91" fmla="*/ 7 h 15"/>
                <a:gd name="T92" fmla="*/ 7 w 7"/>
                <a:gd name="T93" fmla="*/ 7 h 15"/>
                <a:gd name="T94" fmla="*/ 7 w 7"/>
                <a:gd name="T95" fmla="*/ 15 h 15"/>
                <a:gd name="T96" fmla="*/ 7 w 7"/>
                <a:gd name="T97" fmla="*/ 15 h 15"/>
                <a:gd name="T98" fmla="*/ 7 w 7"/>
                <a:gd name="T99" fmla="*/ 15 h 1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7" y="7"/>
                  </a:lnTo>
                  <a:lnTo>
                    <a:pt x="7" y="1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2" name="Freeform 209"/>
            <p:cNvSpPr>
              <a:spLocks/>
            </p:cNvSpPr>
            <p:nvPr/>
          </p:nvSpPr>
          <p:spPr bwMode="auto">
            <a:xfrm>
              <a:off x="3233" y="3249"/>
              <a:ext cx="8" cy="7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0 w 8"/>
                <a:gd name="T5" fmla="*/ 0 h 7"/>
                <a:gd name="T6" fmla="*/ 0 w 8"/>
                <a:gd name="T7" fmla="*/ 0 h 7"/>
                <a:gd name="T8" fmla="*/ 0 w 8"/>
                <a:gd name="T9" fmla="*/ 0 h 7"/>
                <a:gd name="T10" fmla="*/ 0 w 8"/>
                <a:gd name="T11" fmla="*/ 0 h 7"/>
                <a:gd name="T12" fmla="*/ 0 w 8"/>
                <a:gd name="T13" fmla="*/ 0 h 7"/>
                <a:gd name="T14" fmla="*/ 0 w 8"/>
                <a:gd name="T15" fmla="*/ 0 h 7"/>
                <a:gd name="T16" fmla="*/ 0 w 8"/>
                <a:gd name="T17" fmla="*/ 0 h 7"/>
                <a:gd name="T18" fmla="*/ 0 w 8"/>
                <a:gd name="T19" fmla="*/ 0 h 7"/>
                <a:gd name="T20" fmla="*/ 0 w 8"/>
                <a:gd name="T21" fmla="*/ 0 h 7"/>
                <a:gd name="T22" fmla="*/ 0 w 8"/>
                <a:gd name="T23" fmla="*/ 0 h 7"/>
                <a:gd name="T24" fmla="*/ 0 w 8"/>
                <a:gd name="T25" fmla="*/ 0 h 7"/>
                <a:gd name="T26" fmla="*/ 0 w 8"/>
                <a:gd name="T27" fmla="*/ 0 h 7"/>
                <a:gd name="T28" fmla="*/ 8 w 8"/>
                <a:gd name="T29" fmla="*/ 0 h 7"/>
                <a:gd name="T30" fmla="*/ 8 w 8"/>
                <a:gd name="T31" fmla="*/ 0 h 7"/>
                <a:gd name="T32" fmla="*/ 8 w 8"/>
                <a:gd name="T33" fmla="*/ 0 h 7"/>
                <a:gd name="T34" fmla="*/ 8 w 8"/>
                <a:gd name="T35" fmla="*/ 0 h 7"/>
                <a:gd name="T36" fmla="*/ 8 w 8"/>
                <a:gd name="T37" fmla="*/ 0 h 7"/>
                <a:gd name="T38" fmla="*/ 8 w 8"/>
                <a:gd name="T39" fmla="*/ 0 h 7"/>
                <a:gd name="T40" fmla="*/ 8 w 8"/>
                <a:gd name="T41" fmla="*/ 0 h 7"/>
                <a:gd name="T42" fmla="*/ 8 w 8"/>
                <a:gd name="T43" fmla="*/ 0 h 7"/>
                <a:gd name="T44" fmla="*/ 8 w 8"/>
                <a:gd name="T45" fmla="*/ 0 h 7"/>
                <a:gd name="T46" fmla="*/ 8 w 8"/>
                <a:gd name="T47" fmla="*/ 0 h 7"/>
                <a:gd name="T48" fmla="*/ 8 w 8"/>
                <a:gd name="T49" fmla="*/ 0 h 7"/>
                <a:gd name="T50" fmla="*/ 8 w 8"/>
                <a:gd name="T51" fmla="*/ 0 h 7"/>
                <a:gd name="T52" fmla="*/ 8 w 8"/>
                <a:gd name="T53" fmla="*/ 0 h 7"/>
                <a:gd name="T54" fmla="*/ 8 w 8"/>
                <a:gd name="T55" fmla="*/ 0 h 7"/>
                <a:gd name="T56" fmla="*/ 8 w 8"/>
                <a:gd name="T57" fmla="*/ 7 h 7"/>
                <a:gd name="T58" fmla="*/ 8 w 8"/>
                <a:gd name="T59" fmla="*/ 7 h 7"/>
                <a:gd name="T60" fmla="*/ 8 w 8"/>
                <a:gd name="T61" fmla="*/ 7 h 7"/>
                <a:gd name="T62" fmla="*/ 8 w 8"/>
                <a:gd name="T63" fmla="*/ 7 h 7"/>
                <a:gd name="T64" fmla="*/ 8 w 8"/>
                <a:gd name="T65" fmla="*/ 7 h 7"/>
                <a:gd name="T66" fmla="*/ 8 w 8"/>
                <a:gd name="T67" fmla="*/ 7 h 7"/>
                <a:gd name="T68" fmla="*/ 8 w 8"/>
                <a:gd name="T69" fmla="*/ 7 h 7"/>
                <a:gd name="T70" fmla="*/ 8 w 8"/>
                <a:gd name="T71" fmla="*/ 7 h 7"/>
                <a:gd name="T72" fmla="*/ 8 w 8"/>
                <a:gd name="T73" fmla="*/ 7 h 7"/>
                <a:gd name="T74" fmla="*/ 8 w 8"/>
                <a:gd name="T75" fmla="*/ 7 h 7"/>
                <a:gd name="T76" fmla="*/ 8 w 8"/>
                <a:gd name="T77" fmla="*/ 7 h 7"/>
                <a:gd name="T78" fmla="*/ 8 w 8"/>
                <a:gd name="T79" fmla="*/ 7 h 7"/>
                <a:gd name="T80" fmla="*/ 8 w 8"/>
                <a:gd name="T81" fmla="*/ 7 h 7"/>
                <a:gd name="T82" fmla="*/ 8 w 8"/>
                <a:gd name="T83" fmla="*/ 7 h 7"/>
                <a:gd name="T84" fmla="*/ 8 w 8"/>
                <a:gd name="T85" fmla="*/ 7 h 7"/>
                <a:gd name="T86" fmla="*/ 8 w 8"/>
                <a:gd name="T87" fmla="*/ 7 h 7"/>
                <a:gd name="T88" fmla="*/ 8 w 8"/>
                <a:gd name="T89" fmla="*/ 7 h 7"/>
                <a:gd name="T90" fmla="*/ 8 w 8"/>
                <a:gd name="T91" fmla="*/ 7 h 7"/>
                <a:gd name="T92" fmla="*/ 8 w 8"/>
                <a:gd name="T93" fmla="*/ 7 h 7"/>
                <a:gd name="T94" fmla="*/ 8 w 8"/>
                <a:gd name="T95" fmla="*/ 7 h 7"/>
                <a:gd name="T96" fmla="*/ 8 w 8"/>
                <a:gd name="T97" fmla="*/ 7 h 7"/>
                <a:gd name="T98" fmla="*/ 8 w 8"/>
                <a:gd name="T99" fmla="*/ 7 h 7"/>
                <a:gd name="T100" fmla="*/ 8 w 8"/>
                <a:gd name="T101" fmla="*/ 7 h 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" name="Freeform 210"/>
            <p:cNvSpPr>
              <a:spLocks/>
            </p:cNvSpPr>
            <p:nvPr/>
          </p:nvSpPr>
          <p:spPr bwMode="auto">
            <a:xfrm>
              <a:off x="3241" y="3256"/>
              <a:ext cx="15" cy="16"/>
            </a:xfrm>
            <a:custGeom>
              <a:avLst/>
              <a:gdLst>
                <a:gd name="T0" fmla="*/ 0 w 15"/>
                <a:gd name="T1" fmla="*/ 0 h 16"/>
                <a:gd name="T2" fmla="*/ 0 w 15"/>
                <a:gd name="T3" fmla="*/ 0 h 16"/>
                <a:gd name="T4" fmla="*/ 0 w 15"/>
                <a:gd name="T5" fmla="*/ 0 h 16"/>
                <a:gd name="T6" fmla="*/ 0 w 15"/>
                <a:gd name="T7" fmla="*/ 0 h 16"/>
                <a:gd name="T8" fmla="*/ 0 w 15"/>
                <a:gd name="T9" fmla="*/ 0 h 16"/>
                <a:gd name="T10" fmla="*/ 0 w 15"/>
                <a:gd name="T11" fmla="*/ 0 h 16"/>
                <a:gd name="T12" fmla="*/ 7 w 15"/>
                <a:gd name="T13" fmla="*/ 0 h 16"/>
                <a:gd name="T14" fmla="*/ 7 w 15"/>
                <a:gd name="T15" fmla="*/ 0 h 16"/>
                <a:gd name="T16" fmla="*/ 7 w 15"/>
                <a:gd name="T17" fmla="*/ 0 h 16"/>
                <a:gd name="T18" fmla="*/ 7 w 15"/>
                <a:gd name="T19" fmla="*/ 8 h 16"/>
                <a:gd name="T20" fmla="*/ 7 w 15"/>
                <a:gd name="T21" fmla="*/ 8 h 16"/>
                <a:gd name="T22" fmla="*/ 7 w 15"/>
                <a:gd name="T23" fmla="*/ 8 h 16"/>
                <a:gd name="T24" fmla="*/ 7 w 15"/>
                <a:gd name="T25" fmla="*/ 8 h 16"/>
                <a:gd name="T26" fmla="*/ 7 w 15"/>
                <a:gd name="T27" fmla="*/ 8 h 16"/>
                <a:gd name="T28" fmla="*/ 7 w 15"/>
                <a:gd name="T29" fmla="*/ 8 h 16"/>
                <a:gd name="T30" fmla="*/ 7 w 15"/>
                <a:gd name="T31" fmla="*/ 8 h 16"/>
                <a:gd name="T32" fmla="*/ 7 w 15"/>
                <a:gd name="T33" fmla="*/ 8 h 16"/>
                <a:gd name="T34" fmla="*/ 7 w 15"/>
                <a:gd name="T35" fmla="*/ 8 h 16"/>
                <a:gd name="T36" fmla="*/ 7 w 15"/>
                <a:gd name="T37" fmla="*/ 8 h 16"/>
                <a:gd name="T38" fmla="*/ 7 w 15"/>
                <a:gd name="T39" fmla="*/ 8 h 16"/>
                <a:gd name="T40" fmla="*/ 7 w 15"/>
                <a:gd name="T41" fmla="*/ 8 h 16"/>
                <a:gd name="T42" fmla="*/ 7 w 15"/>
                <a:gd name="T43" fmla="*/ 8 h 16"/>
                <a:gd name="T44" fmla="*/ 7 w 15"/>
                <a:gd name="T45" fmla="*/ 8 h 16"/>
                <a:gd name="T46" fmla="*/ 7 w 15"/>
                <a:gd name="T47" fmla="*/ 8 h 16"/>
                <a:gd name="T48" fmla="*/ 7 w 15"/>
                <a:gd name="T49" fmla="*/ 8 h 16"/>
                <a:gd name="T50" fmla="*/ 7 w 15"/>
                <a:gd name="T51" fmla="*/ 8 h 16"/>
                <a:gd name="T52" fmla="*/ 7 w 15"/>
                <a:gd name="T53" fmla="*/ 8 h 16"/>
                <a:gd name="T54" fmla="*/ 7 w 15"/>
                <a:gd name="T55" fmla="*/ 8 h 16"/>
                <a:gd name="T56" fmla="*/ 7 w 15"/>
                <a:gd name="T57" fmla="*/ 8 h 16"/>
                <a:gd name="T58" fmla="*/ 7 w 15"/>
                <a:gd name="T59" fmla="*/ 8 h 16"/>
                <a:gd name="T60" fmla="*/ 7 w 15"/>
                <a:gd name="T61" fmla="*/ 8 h 16"/>
                <a:gd name="T62" fmla="*/ 7 w 15"/>
                <a:gd name="T63" fmla="*/ 8 h 16"/>
                <a:gd name="T64" fmla="*/ 7 w 15"/>
                <a:gd name="T65" fmla="*/ 8 h 16"/>
                <a:gd name="T66" fmla="*/ 7 w 15"/>
                <a:gd name="T67" fmla="*/ 8 h 16"/>
                <a:gd name="T68" fmla="*/ 7 w 15"/>
                <a:gd name="T69" fmla="*/ 8 h 16"/>
                <a:gd name="T70" fmla="*/ 7 w 15"/>
                <a:gd name="T71" fmla="*/ 8 h 16"/>
                <a:gd name="T72" fmla="*/ 7 w 15"/>
                <a:gd name="T73" fmla="*/ 8 h 16"/>
                <a:gd name="T74" fmla="*/ 7 w 15"/>
                <a:gd name="T75" fmla="*/ 8 h 16"/>
                <a:gd name="T76" fmla="*/ 7 w 15"/>
                <a:gd name="T77" fmla="*/ 8 h 16"/>
                <a:gd name="T78" fmla="*/ 7 w 15"/>
                <a:gd name="T79" fmla="*/ 8 h 16"/>
                <a:gd name="T80" fmla="*/ 7 w 15"/>
                <a:gd name="T81" fmla="*/ 8 h 16"/>
                <a:gd name="T82" fmla="*/ 7 w 15"/>
                <a:gd name="T83" fmla="*/ 8 h 16"/>
                <a:gd name="T84" fmla="*/ 7 w 15"/>
                <a:gd name="T85" fmla="*/ 16 h 16"/>
                <a:gd name="T86" fmla="*/ 7 w 15"/>
                <a:gd name="T87" fmla="*/ 16 h 16"/>
                <a:gd name="T88" fmla="*/ 7 w 15"/>
                <a:gd name="T89" fmla="*/ 16 h 16"/>
                <a:gd name="T90" fmla="*/ 7 w 15"/>
                <a:gd name="T91" fmla="*/ 16 h 16"/>
                <a:gd name="T92" fmla="*/ 7 w 15"/>
                <a:gd name="T93" fmla="*/ 16 h 16"/>
                <a:gd name="T94" fmla="*/ 15 w 15"/>
                <a:gd name="T95" fmla="*/ 16 h 16"/>
                <a:gd name="T96" fmla="*/ 15 w 15"/>
                <a:gd name="T97" fmla="*/ 16 h 16"/>
                <a:gd name="T98" fmla="*/ 15 w 15"/>
                <a:gd name="T99" fmla="*/ 16 h 16"/>
                <a:gd name="T100" fmla="*/ 15 w 15"/>
                <a:gd name="T101" fmla="*/ 16 h 1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5" h="16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8"/>
                  </a:lnTo>
                  <a:lnTo>
                    <a:pt x="7" y="16"/>
                  </a:lnTo>
                  <a:lnTo>
                    <a:pt x="15" y="1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" name="Freeform 211"/>
            <p:cNvSpPr>
              <a:spLocks/>
            </p:cNvSpPr>
            <p:nvPr/>
          </p:nvSpPr>
          <p:spPr bwMode="auto">
            <a:xfrm>
              <a:off x="3256" y="3272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0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0 h 7"/>
                <a:gd name="T12" fmla="*/ 0 w 7"/>
                <a:gd name="T13" fmla="*/ 0 h 7"/>
                <a:gd name="T14" fmla="*/ 0 w 7"/>
                <a:gd name="T15" fmla="*/ 0 h 7"/>
                <a:gd name="T16" fmla="*/ 0 w 7"/>
                <a:gd name="T17" fmla="*/ 0 h 7"/>
                <a:gd name="T18" fmla="*/ 0 w 7"/>
                <a:gd name="T19" fmla="*/ 0 h 7"/>
                <a:gd name="T20" fmla="*/ 0 w 7"/>
                <a:gd name="T21" fmla="*/ 0 h 7"/>
                <a:gd name="T22" fmla="*/ 0 w 7"/>
                <a:gd name="T23" fmla="*/ 0 h 7"/>
                <a:gd name="T24" fmla="*/ 0 w 7"/>
                <a:gd name="T25" fmla="*/ 0 h 7"/>
                <a:gd name="T26" fmla="*/ 0 w 7"/>
                <a:gd name="T27" fmla="*/ 0 h 7"/>
                <a:gd name="T28" fmla="*/ 0 w 7"/>
                <a:gd name="T29" fmla="*/ 0 h 7"/>
                <a:gd name="T30" fmla="*/ 0 w 7"/>
                <a:gd name="T31" fmla="*/ 0 h 7"/>
                <a:gd name="T32" fmla="*/ 0 w 7"/>
                <a:gd name="T33" fmla="*/ 0 h 7"/>
                <a:gd name="T34" fmla="*/ 0 w 7"/>
                <a:gd name="T35" fmla="*/ 0 h 7"/>
                <a:gd name="T36" fmla="*/ 0 w 7"/>
                <a:gd name="T37" fmla="*/ 0 h 7"/>
                <a:gd name="T38" fmla="*/ 0 w 7"/>
                <a:gd name="T39" fmla="*/ 0 h 7"/>
                <a:gd name="T40" fmla="*/ 0 w 7"/>
                <a:gd name="T41" fmla="*/ 0 h 7"/>
                <a:gd name="T42" fmla="*/ 0 w 7"/>
                <a:gd name="T43" fmla="*/ 0 h 7"/>
                <a:gd name="T44" fmla="*/ 0 w 7"/>
                <a:gd name="T45" fmla="*/ 0 h 7"/>
                <a:gd name="T46" fmla="*/ 0 w 7"/>
                <a:gd name="T47" fmla="*/ 0 h 7"/>
                <a:gd name="T48" fmla="*/ 0 w 7"/>
                <a:gd name="T49" fmla="*/ 0 h 7"/>
                <a:gd name="T50" fmla="*/ 0 w 7"/>
                <a:gd name="T51" fmla="*/ 0 h 7"/>
                <a:gd name="T52" fmla="*/ 0 w 7"/>
                <a:gd name="T53" fmla="*/ 0 h 7"/>
                <a:gd name="T54" fmla="*/ 0 w 7"/>
                <a:gd name="T55" fmla="*/ 7 h 7"/>
                <a:gd name="T56" fmla="*/ 0 w 7"/>
                <a:gd name="T57" fmla="*/ 7 h 7"/>
                <a:gd name="T58" fmla="*/ 0 w 7"/>
                <a:gd name="T59" fmla="*/ 7 h 7"/>
                <a:gd name="T60" fmla="*/ 0 w 7"/>
                <a:gd name="T61" fmla="*/ 7 h 7"/>
                <a:gd name="T62" fmla="*/ 0 w 7"/>
                <a:gd name="T63" fmla="*/ 7 h 7"/>
                <a:gd name="T64" fmla="*/ 0 w 7"/>
                <a:gd name="T65" fmla="*/ 7 h 7"/>
                <a:gd name="T66" fmla="*/ 0 w 7"/>
                <a:gd name="T67" fmla="*/ 7 h 7"/>
                <a:gd name="T68" fmla="*/ 0 w 7"/>
                <a:gd name="T69" fmla="*/ 7 h 7"/>
                <a:gd name="T70" fmla="*/ 0 w 7"/>
                <a:gd name="T71" fmla="*/ 7 h 7"/>
                <a:gd name="T72" fmla="*/ 0 w 7"/>
                <a:gd name="T73" fmla="*/ 7 h 7"/>
                <a:gd name="T74" fmla="*/ 0 w 7"/>
                <a:gd name="T75" fmla="*/ 7 h 7"/>
                <a:gd name="T76" fmla="*/ 7 w 7"/>
                <a:gd name="T77" fmla="*/ 7 h 7"/>
                <a:gd name="T78" fmla="*/ 7 w 7"/>
                <a:gd name="T79" fmla="*/ 7 h 7"/>
                <a:gd name="T80" fmla="*/ 7 w 7"/>
                <a:gd name="T81" fmla="*/ 7 h 7"/>
                <a:gd name="T82" fmla="*/ 7 w 7"/>
                <a:gd name="T83" fmla="*/ 7 h 7"/>
                <a:gd name="T84" fmla="*/ 7 w 7"/>
                <a:gd name="T85" fmla="*/ 7 h 7"/>
                <a:gd name="T86" fmla="*/ 7 w 7"/>
                <a:gd name="T87" fmla="*/ 7 h 7"/>
                <a:gd name="T88" fmla="*/ 7 w 7"/>
                <a:gd name="T89" fmla="*/ 7 h 7"/>
                <a:gd name="T90" fmla="*/ 7 w 7"/>
                <a:gd name="T91" fmla="*/ 7 h 7"/>
                <a:gd name="T92" fmla="*/ 7 w 7"/>
                <a:gd name="T93" fmla="*/ 7 h 7"/>
                <a:gd name="T94" fmla="*/ 7 w 7"/>
                <a:gd name="T95" fmla="*/ 7 h 7"/>
                <a:gd name="T96" fmla="*/ 7 w 7"/>
                <a:gd name="T97" fmla="*/ 7 h 7"/>
                <a:gd name="T98" fmla="*/ 7 w 7"/>
                <a:gd name="T99" fmla="*/ 7 h 7"/>
                <a:gd name="T100" fmla="*/ 7 w 7"/>
                <a:gd name="T101" fmla="*/ 7 h 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7" y="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" name="Freeform 212"/>
            <p:cNvSpPr>
              <a:spLocks/>
            </p:cNvSpPr>
            <p:nvPr/>
          </p:nvSpPr>
          <p:spPr bwMode="auto">
            <a:xfrm>
              <a:off x="3263" y="3279"/>
              <a:ext cx="8" cy="8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0 h 8"/>
                <a:gd name="T6" fmla="*/ 0 w 8"/>
                <a:gd name="T7" fmla="*/ 0 h 8"/>
                <a:gd name="T8" fmla="*/ 0 w 8"/>
                <a:gd name="T9" fmla="*/ 0 h 8"/>
                <a:gd name="T10" fmla="*/ 0 w 8"/>
                <a:gd name="T11" fmla="*/ 0 h 8"/>
                <a:gd name="T12" fmla="*/ 0 w 8"/>
                <a:gd name="T13" fmla="*/ 0 h 8"/>
                <a:gd name="T14" fmla="*/ 0 w 8"/>
                <a:gd name="T15" fmla="*/ 0 h 8"/>
                <a:gd name="T16" fmla="*/ 0 w 8"/>
                <a:gd name="T17" fmla="*/ 0 h 8"/>
                <a:gd name="T18" fmla="*/ 0 w 8"/>
                <a:gd name="T19" fmla="*/ 0 h 8"/>
                <a:gd name="T20" fmla="*/ 0 w 8"/>
                <a:gd name="T21" fmla="*/ 0 h 8"/>
                <a:gd name="T22" fmla="*/ 0 w 8"/>
                <a:gd name="T23" fmla="*/ 0 h 8"/>
                <a:gd name="T24" fmla="*/ 0 w 8"/>
                <a:gd name="T25" fmla="*/ 0 h 8"/>
                <a:gd name="T26" fmla="*/ 0 w 8"/>
                <a:gd name="T27" fmla="*/ 0 h 8"/>
                <a:gd name="T28" fmla="*/ 0 w 8"/>
                <a:gd name="T29" fmla="*/ 0 h 8"/>
                <a:gd name="T30" fmla="*/ 0 w 8"/>
                <a:gd name="T31" fmla="*/ 8 h 8"/>
                <a:gd name="T32" fmla="*/ 0 w 8"/>
                <a:gd name="T33" fmla="*/ 8 h 8"/>
                <a:gd name="T34" fmla="*/ 0 w 8"/>
                <a:gd name="T35" fmla="*/ 8 h 8"/>
                <a:gd name="T36" fmla="*/ 0 w 8"/>
                <a:gd name="T37" fmla="*/ 8 h 8"/>
                <a:gd name="T38" fmla="*/ 0 w 8"/>
                <a:gd name="T39" fmla="*/ 8 h 8"/>
                <a:gd name="T40" fmla="*/ 0 w 8"/>
                <a:gd name="T41" fmla="*/ 8 h 8"/>
                <a:gd name="T42" fmla="*/ 0 w 8"/>
                <a:gd name="T43" fmla="*/ 8 h 8"/>
                <a:gd name="T44" fmla="*/ 0 w 8"/>
                <a:gd name="T45" fmla="*/ 8 h 8"/>
                <a:gd name="T46" fmla="*/ 0 w 8"/>
                <a:gd name="T47" fmla="*/ 8 h 8"/>
                <a:gd name="T48" fmla="*/ 0 w 8"/>
                <a:gd name="T49" fmla="*/ 8 h 8"/>
                <a:gd name="T50" fmla="*/ 0 w 8"/>
                <a:gd name="T51" fmla="*/ 8 h 8"/>
                <a:gd name="T52" fmla="*/ 0 w 8"/>
                <a:gd name="T53" fmla="*/ 8 h 8"/>
                <a:gd name="T54" fmla="*/ 0 w 8"/>
                <a:gd name="T55" fmla="*/ 8 h 8"/>
                <a:gd name="T56" fmla="*/ 0 w 8"/>
                <a:gd name="T57" fmla="*/ 8 h 8"/>
                <a:gd name="T58" fmla="*/ 8 w 8"/>
                <a:gd name="T59" fmla="*/ 8 h 8"/>
                <a:gd name="T60" fmla="*/ 8 w 8"/>
                <a:gd name="T61" fmla="*/ 8 h 8"/>
                <a:gd name="T62" fmla="*/ 8 w 8"/>
                <a:gd name="T63" fmla="*/ 8 h 8"/>
                <a:gd name="T64" fmla="*/ 8 w 8"/>
                <a:gd name="T65" fmla="*/ 8 h 8"/>
                <a:gd name="T66" fmla="*/ 8 w 8"/>
                <a:gd name="T67" fmla="*/ 8 h 8"/>
                <a:gd name="T68" fmla="*/ 8 w 8"/>
                <a:gd name="T69" fmla="*/ 8 h 8"/>
                <a:gd name="T70" fmla="*/ 8 w 8"/>
                <a:gd name="T71" fmla="*/ 8 h 8"/>
                <a:gd name="T72" fmla="*/ 8 w 8"/>
                <a:gd name="T73" fmla="*/ 8 h 8"/>
                <a:gd name="T74" fmla="*/ 8 w 8"/>
                <a:gd name="T75" fmla="*/ 8 h 8"/>
                <a:gd name="T76" fmla="*/ 8 w 8"/>
                <a:gd name="T77" fmla="*/ 8 h 8"/>
                <a:gd name="T78" fmla="*/ 8 w 8"/>
                <a:gd name="T79" fmla="*/ 8 h 8"/>
                <a:gd name="T80" fmla="*/ 8 w 8"/>
                <a:gd name="T81" fmla="*/ 8 h 8"/>
                <a:gd name="T82" fmla="*/ 8 w 8"/>
                <a:gd name="T83" fmla="*/ 8 h 8"/>
                <a:gd name="T84" fmla="*/ 8 w 8"/>
                <a:gd name="T85" fmla="*/ 8 h 8"/>
                <a:gd name="T86" fmla="*/ 8 w 8"/>
                <a:gd name="T87" fmla="*/ 8 h 8"/>
                <a:gd name="T88" fmla="*/ 8 w 8"/>
                <a:gd name="T89" fmla="*/ 8 h 8"/>
                <a:gd name="T90" fmla="*/ 8 w 8"/>
                <a:gd name="T91" fmla="*/ 8 h 8"/>
                <a:gd name="T92" fmla="*/ 8 w 8"/>
                <a:gd name="T93" fmla="*/ 8 h 8"/>
                <a:gd name="T94" fmla="*/ 8 w 8"/>
                <a:gd name="T95" fmla="*/ 8 h 8"/>
                <a:gd name="T96" fmla="*/ 8 w 8"/>
                <a:gd name="T97" fmla="*/ 8 h 8"/>
                <a:gd name="T98" fmla="*/ 8 w 8"/>
                <a:gd name="T99" fmla="*/ 8 h 8"/>
                <a:gd name="T100" fmla="*/ 8 w 8"/>
                <a:gd name="T101" fmla="*/ 8 h 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" name="Freeform 213"/>
            <p:cNvSpPr>
              <a:spLocks/>
            </p:cNvSpPr>
            <p:nvPr/>
          </p:nvSpPr>
          <p:spPr bwMode="auto">
            <a:xfrm>
              <a:off x="3264" y="3264"/>
              <a:ext cx="1" cy="7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0 h 7"/>
                <a:gd name="T4" fmla="*/ 0 w 1"/>
                <a:gd name="T5" fmla="*/ 0 h 7"/>
                <a:gd name="T6" fmla="*/ 0 w 1"/>
                <a:gd name="T7" fmla="*/ 0 h 7"/>
                <a:gd name="T8" fmla="*/ 0 w 1"/>
                <a:gd name="T9" fmla="*/ 0 h 7"/>
                <a:gd name="T10" fmla="*/ 0 w 1"/>
                <a:gd name="T11" fmla="*/ 0 h 7"/>
                <a:gd name="T12" fmla="*/ 0 w 1"/>
                <a:gd name="T13" fmla="*/ 0 h 7"/>
                <a:gd name="T14" fmla="*/ 0 w 1"/>
                <a:gd name="T15" fmla="*/ 7 h 7"/>
                <a:gd name="T16" fmla="*/ 0 w 1"/>
                <a:gd name="T17" fmla="*/ 7 h 7"/>
                <a:gd name="T18" fmla="*/ 0 w 1"/>
                <a:gd name="T19" fmla="*/ 7 h 7"/>
                <a:gd name="T20" fmla="*/ 0 w 1"/>
                <a:gd name="T21" fmla="*/ 7 h 7"/>
                <a:gd name="T22" fmla="*/ 0 w 1"/>
                <a:gd name="T23" fmla="*/ 7 h 7"/>
                <a:gd name="T24" fmla="*/ 0 w 1"/>
                <a:gd name="T25" fmla="*/ 7 h 7"/>
                <a:gd name="T26" fmla="*/ 0 w 1"/>
                <a:gd name="T27" fmla="*/ 7 h 7"/>
                <a:gd name="T28" fmla="*/ 0 w 1"/>
                <a:gd name="T29" fmla="*/ 7 h 7"/>
                <a:gd name="T30" fmla="*/ 0 w 1"/>
                <a:gd name="T31" fmla="*/ 7 h 7"/>
                <a:gd name="T32" fmla="*/ 0 w 1"/>
                <a:gd name="T33" fmla="*/ 7 h 7"/>
                <a:gd name="T34" fmla="*/ 0 w 1"/>
                <a:gd name="T35" fmla="*/ 7 h 7"/>
                <a:gd name="T36" fmla="*/ 0 w 1"/>
                <a:gd name="T37" fmla="*/ 7 h 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2" name="Line 214"/>
          <p:cNvSpPr>
            <a:spLocks noChangeShapeType="1"/>
          </p:cNvSpPr>
          <p:nvPr/>
        </p:nvSpPr>
        <p:spPr bwMode="auto">
          <a:xfrm>
            <a:off x="5621338" y="1600200"/>
            <a:ext cx="3522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3223" name="Object 215"/>
          <p:cNvGraphicFramePr>
            <a:graphicFrameLocks noChangeAspect="1"/>
          </p:cNvGraphicFramePr>
          <p:nvPr/>
        </p:nvGraphicFramePr>
        <p:xfrm>
          <a:off x="8934450" y="1651000"/>
          <a:ext cx="2095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" name="公式" r:id="rId5" imgW="126835" imgH="152202" progId="Equation.3">
                  <p:embed/>
                </p:oleObj>
              </mc:Choice>
              <mc:Fallback>
                <p:oleObj name="公式" r:id="rId5" imgW="126835" imgH="152202" progId="Equation.3">
                  <p:embed/>
                  <p:pic>
                    <p:nvPicPr>
                      <p:cNvPr id="0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4450" y="1651000"/>
                        <a:ext cx="2095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25" name="Object 217"/>
          <p:cNvGraphicFramePr>
            <a:graphicFrameLocks noChangeAspect="1"/>
          </p:cNvGraphicFramePr>
          <p:nvPr/>
        </p:nvGraphicFramePr>
        <p:xfrm>
          <a:off x="7921625" y="104775"/>
          <a:ext cx="7191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8" name="公式" r:id="rId7" imgW="247712" imgH="0" progId="Equation.3">
                  <p:embed/>
                </p:oleObj>
              </mc:Choice>
              <mc:Fallback>
                <p:oleObj name="公式" r:id="rId7" imgW="247712" imgH="0" progId="Equation.3">
                  <p:embed/>
                  <p:pic>
                    <p:nvPicPr>
                      <p:cNvPr id="0" name="Object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25" y="104775"/>
                        <a:ext cx="7191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26" name="Line 218"/>
          <p:cNvSpPr>
            <a:spLocks noChangeShapeType="1"/>
          </p:cNvSpPr>
          <p:nvPr/>
        </p:nvSpPr>
        <p:spPr bwMode="auto">
          <a:xfrm>
            <a:off x="7848600" y="1524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31" name="Text Box 223"/>
          <p:cNvSpPr txBox="1">
            <a:spLocks noChangeArrowheads="1"/>
          </p:cNvSpPr>
          <p:nvPr/>
        </p:nvSpPr>
        <p:spPr bwMode="auto">
          <a:xfrm>
            <a:off x="647700" y="4581525"/>
            <a:ext cx="8245475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ea typeface="黑体" panose="02010609060101010101" pitchFamily="49" charset="-122"/>
              </a:rPr>
              <a:t>条纹特点：</a:t>
            </a:r>
            <a:r>
              <a:rPr lang="zh-CN" altLang="en-US" sz="2800" b="1">
                <a:solidFill>
                  <a:schemeClr val="tx1"/>
                </a:solidFill>
              </a:rPr>
              <a:t>明纹（</a:t>
            </a:r>
            <a:r>
              <a:rPr lang="zh-CN" altLang="en-US" sz="2800" b="1">
                <a:solidFill>
                  <a:srgbClr val="0000FF"/>
                </a:solidFill>
              </a:rPr>
              <a:t>主极大</a:t>
            </a:r>
            <a:r>
              <a:rPr lang="zh-CN" altLang="en-US" sz="2800" b="1">
                <a:solidFill>
                  <a:schemeClr val="tx1"/>
                </a:solidFill>
              </a:rPr>
              <a:t>、谱线）又细又亮，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中间隔有宽广的暗区，</a:t>
            </a:r>
            <a:r>
              <a:rPr lang="zh-CN" altLang="en-US" sz="2800" b="1">
                <a:solidFill>
                  <a:srgbClr val="0000FF"/>
                </a:solidFill>
              </a:rPr>
              <a:t>缝数 </a:t>
            </a:r>
            <a:r>
              <a:rPr lang="en-US" altLang="zh-CN" sz="2800" b="1" i="1">
                <a:solidFill>
                  <a:srgbClr val="0000FF"/>
                </a:solidFill>
              </a:rPr>
              <a:t>N </a:t>
            </a:r>
            <a:r>
              <a:rPr lang="zh-CN" altLang="zh-CN" sz="2800" b="1">
                <a:solidFill>
                  <a:srgbClr val="0000FF"/>
                </a:solidFill>
              </a:rPr>
              <a:t>增加，明纹愈细愈亮</a:t>
            </a:r>
            <a:endParaRPr lang="zh-CN" altLang="en-US" sz="2800" b="1">
              <a:solidFill>
                <a:srgbClr val="0000FF"/>
              </a:solidFill>
            </a:endParaRPr>
          </a:p>
        </p:txBody>
      </p:sp>
      <p:grpSp>
        <p:nvGrpSpPr>
          <p:cNvPr id="43232" name="Group 224"/>
          <p:cNvGrpSpPr>
            <a:grpSpLocks/>
          </p:cNvGrpSpPr>
          <p:nvPr/>
        </p:nvGrpSpPr>
        <p:grpSpPr bwMode="auto">
          <a:xfrm>
            <a:off x="1403350" y="5734050"/>
            <a:ext cx="4392613" cy="914400"/>
            <a:chOff x="1296" y="3600"/>
            <a:chExt cx="2160" cy="576"/>
          </a:xfrm>
        </p:grpSpPr>
        <p:sp>
          <p:nvSpPr>
            <p:cNvPr id="6244" name="AutoShape 225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296" y="3600"/>
              <a:ext cx="2160" cy="576"/>
            </a:xfrm>
            <a:prstGeom prst="wedgeRoundRectCallout">
              <a:avLst>
                <a:gd name="adj1" fmla="val 3051"/>
                <a:gd name="adj2" fmla="val 77255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zh-CN" altLang="zh-CN" sz="2800" b="1">
                <a:solidFill>
                  <a:schemeClr val="tx1"/>
                </a:solidFill>
              </a:endParaRPr>
            </a:p>
          </p:txBody>
        </p:sp>
        <p:sp>
          <p:nvSpPr>
            <p:cNvPr id="7267" name="Rectangle 226"/>
            <p:cNvSpPr>
              <a:spLocks noChangeArrowheads="1"/>
            </p:cNvSpPr>
            <p:nvPr/>
          </p:nvSpPr>
          <p:spPr bwMode="auto">
            <a:xfrm>
              <a:off x="1392" y="3644"/>
              <a:ext cx="133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chemeClr val="tx1"/>
                  </a:solidFill>
                </a:rPr>
                <a:t>主极大间有</a:t>
              </a:r>
              <a:r>
                <a:rPr lang="en-US" altLang="zh-CN" sz="2000" b="1" i="1">
                  <a:solidFill>
                    <a:schemeClr val="tx1"/>
                  </a:solidFill>
                </a:rPr>
                <a:t>N</a:t>
              </a:r>
              <a:r>
                <a:rPr lang="en-US" altLang="zh-CN" sz="2000" b="1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  <a:r>
                <a:rPr lang="en-US" altLang="zh-CN" sz="2000" b="1">
                  <a:solidFill>
                    <a:schemeClr val="tx1"/>
                  </a:solidFill>
                </a:rPr>
                <a:t>1</a:t>
              </a:r>
              <a:r>
                <a:rPr lang="zh-CN" altLang="en-US" sz="2000" b="1">
                  <a:solidFill>
                    <a:schemeClr val="tx1"/>
                  </a:solidFill>
                </a:rPr>
                <a:t>个极小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7268" name="Text Box 227"/>
            <p:cNvSpPr txBox="1">
              <a:spLocks noChangeArrowheads="1"/>
            </p:cNvSpPr>
            <p:nvPr/>
          </p:nvSpPr>
          <p:spPr bwMode="auto">
            <a:xfrm>
              <a:off x="2160" y="3884"/>
              <a:ext cx="8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solidFill>
                    <a:schemeClr val="tx1"/>
                  </a:solidFill>
                </a:rPr>
                <a:t>N</a:t>
              </a:r>
              <a:r>
                <a:rPr lang="en-US" altLang="zh-CN" sz="2000" b="1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  <a:r>
                <a:rPr lang="en-US" altLang="zh-CN" sz="2000" b="1">
                  <a:solidFill>
                    <a:schemeClr val="tx1"/>
                  </a:solidFill>
                </a:rPr>
                <a:t>2</a:t>
              </a:r>
              <a:r>
                <a:rPr lang="zh-CN" altLang="en-US" sz="2000" b="1">
                  <a:solidFill>
                    <a:schemeClr val="tx1"/>
                  </a:solidFill>
                </a:rPr>
                <a:t>个次极大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43236" name="Line 228"/>
          <p:cNvSpPr>
            <a:spLocks noChangeShapeType="1"/>
          </p:cNvSpPr>
          <p:nvPr/>
        </p:nvSpPr>
        <p:spPr bwMode="auto">
          <a:xfrm>
            <a:off x="3348038" y="5445125"/>
            <a:ext cx="609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79" name="Group 229"/>
          <p:cNvGrpSpPr>
            <a:grpSpLocks/>
          </p:cNvGrpSpPr>
          <p:nvPr/>
        </p:nvGrpSpPr>
        <p:grpSpPr bwMode="auto">
          <a:xfrm>
            <a:off x="5562600" y="457200"/>
            <a:ext cx="2057400" cy="2514600"/>
            <a:chOff x="3792" y="768"/>
            <a:chExt cx="1584" cy="1776"/>
          </a:xfrm>
        </p:grpSpPr>
        <p:sp>
          <p:nvSpPr>
            <p:cNvPr id="7233" name="Line 230"/>
            <p:cNvSpPr>
              <a:spLocks noChangeShapeType="1"/>
            </p:cNvSpPr>
            <p:nvPr/>
          </p:nvSpPr>
          <p:spPr bwMode="auto">
            <a:xfrm>
              <a:off x="4128" y="100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4" name="Line 231"/>
            <p:cNvSpPr>
              <a:spLocks noChangeShapeType="1"/>
            </p:cNvSpPr>
            <p:nvPr/>
          </p:nvSpPr>
          <p:spPr bwMode="auto">
            <a:xfrm>
              <a:off x="4128" y="124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5" name="Line 232"/>
            <p:cNvSpPr>
              <a:spLocks noChangeShapeType="1"/>
            </p:cNvSpPr>
            <p:nvPr/>
          </p:nvSpPr>
          <p:spPr bwMode="auto">
            <a:xfrm>
              <a:off x="4128" y="148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6" name="Line 233"/>
            <p:cNvSpPr>
              <a:spLocks noChangeShapeType="1"/>
            </p:cNvSpPr>
            <p:nvPr/>
          </p:nvSpPr>
          <p:spPr bwMode="auto">
            <a:xfrm>
              <a:off x="4128" y="172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7" name="Line 234"/>
            <p:cNvSpPr>
              <a:spLocks noChangeShapeType="1"/>
            </p:cNvSpPr>
            <p:nvPr/>
          </p:nvSpPr>
          <p:spPr bwMode="auto">
            <a:xfrm>
              <a:off x="4128" y="196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8" name="Oval 235"/>
            <p:cNvSpPr>
              <a:spLocks noChangeArrowheads="1"/>
            </p:cNvSpPr>
            <p:nvPr/>
          </p:nvSpPr>
          <p:spPr bwMode="auto">
            <a:xfrm>
              <a:off x="4560" y="864"/>
              <a:ext cx="96" cy="14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239" name="Line 236"/>
            <p:cNvSpPr>
              <a:spLocks noChangeShapeType="1"/>
            </p:cNvSpPr>
            <p:nvPr/>
          </p:nvSpPr>
          <p:spPr bwMode="auto">
            <a:xfrm>
              <a:off x="4032" y="1584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" name="Line 237"/>
            <p:cNvSpPr>
              <a:spLocks noChangeShapeType="1"/>
            </p:cNvSpPr>
            <p:nvPr/>
          </p:nvSpPr>
          <p:spPr bwMode="auto">
            <a:xfrm>
              <a:off x="5280" y="768"/>
              <a:ext cx="0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1" name="Line 238"/>
            <p:cNvSpPr>
              <a:spLocks noChangeShapeType="1"/>
            </p:cNvSpPr>
            <p:nvPr/>
          </p:nvSpPr>
          <p:spPr bwMode="auto">
            <a:xfrm>
              <a:off x="4608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2" name="Line 239"/>
            <p:cNvSpPr>
              <a:spLocks noChangeShapeType="1"/>
            </p:cNvSpPr>
            <p:nvPr/>
          </p:nvSpPr>
          <p:spPr bwMode="auto">
            <a:xfrm>
              <a:off x="4608" y="2400"/>
              <a:ext cx="6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3" name="Line 240"/>
            <p:cNvSpPr>
              <a:spLocks noChangeShapeType="1"/>
            </p:cNvSpPr>
            <p:nvPr/>
          </p:nvSpPr>
          <p:spPr bwMode="auto">
            <a:xfrm flipV="1">
              <a:off x="4560" y="1344"/>
              <a:ext cx="72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4" name="Line 241"/>
            <p:cNvSpPr>
              <a:spLocks noChangeShapeType="1"/>
            </p:cNvSpPr>
            <p:nvPr/>
          </p:nvSpPr>
          <p:spPr bwMode="auto">
            <a:xfrm flipV="1">
              <a:off x="4128" y="960"/>
              <a:ext cx="480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5" name="Line 242"/>
            <p:cNvSpPr>
              <a:spLocks noChangeShapeType="1"/>
            </p:cNvSpPr>
            <p:nvPr/>
          </p:nvSpPr>
          <p:spPr bwMode="auto">
            <a:xfrm flipV="1">
              <a:off x="4128" y="1200"/>
              <a:ext cx="432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6" name="Line 243"/>
            <p:cNvSpPr>
              <a:spLocks noChangeShapeType="1"/>
            </p:cNvSpPr>
            <p:nvPr/>
          </p:nvSpPr>
          <p:spPr bwMode="auto">
            <a:xfrm flipV="1">
              <a:off x="4128" y="1440"/>
              <a:ext cx="432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7" name="Line 244"/>
            <p:cNvSpPr>
              <a:spLocks noChangeShapeType="1"/>
            </p:cNvSpPr>
            <p:nvPr/>
          </p:nvSpPr>
          <p:spPr bwMode="auto">
            <a:xfrm flipV="1">
              <a:off x="4128" y="1632"/>
              <a:ext cx="48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8" name="Line 245"/>
            <p:cNvSpPr>
              <a:spLocks noChangeShapeType="1"/>
            </p:cNvSpPr>
            <p:nvPr/>
          </p:nvSpPr>
          <p:spPr bwMode="auto">
            <a:xfrm>
              <a:off x="4608" y="960"/>
              <a:ext cx="672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9" name="Line 246"/>
            <p:cNvSpPr>
              <a:spLocks noChangeShapeType="1"/>
            </p:cNvSpPr>
            <p:nvPr/>
          </p:nvSpPr>
          <p:spPr bwMode="auto">
            <a:xfrm>
              <a:off x="4560" y="1200"/>
              <a:ext cx="72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0" name="Line 247"/>
            <p:cNvSpPr>
              <a:spLocks noChangeShapeType="1"/>
            </p:cNvSpPr>
            <p:nvPr/>
          </p:nvSpPr>
          <p:spPr bwMode="auto">
            <a:xfrm flipV="1">
              <a:off x="4560" y="1344"/>
              <a:ext cx="720" cy="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1" name="Line 248"/>
            <p:cNvSpPr>
              <a:spLocks noChangeShapeType="1"/>
            </p:cNvSpPr>
            <p:nvPr/>
          </p:nvSpPr>
          <p:spPr bwMode="auto">
            <a:xfrm flipV="1">
              <a:off x="4608" y="1344"/>
              <a:ext cx="67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52" name="Group 249"/>
            <p:cNvGrpSpPr>
              <a:grpSpLocks/>
            </p:cNvGrpSpPr>
            <p:nvPr/>
          </p:nvGrpSpPr>
          <p:grpSpPr bwMode="auto">
            <a:xfrm>
              <a:off x="3984" y="1200"/>
              <a:ext cx="144" cy="240"/>
              <a:chOff x="3168" y="1248"/>
              <a:chExt cx="144" cy="240"/>
            </a:xfrm>
          </p:grpSpPr>
          <p:sp>
            <p:nvSpPr>
              <p:cNvPr id="7263" name="Line 250"/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64" name="Line 251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65" name="Line 252"/>
              <p:cNvSpPr>
                <a:spLocks noChangeShapeType="1"/>
              </p:cNvSpPr>
              <p:nvPr/>
            </p:nvSpPr>
            <p:spPr bwMode="auto">
              <a:xfrm>
                <a:off x="3216" y="1248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7253" name="Object 254"/>
            <p:cNvGraphicFramePr>
              <a:graphicFrameLocks noChangeAspect="1"/>
            </p:cNvGraphicFramePr>
            <p:nvPr/>
          </p:nvGraphicFramePr>
          <p:xfrm>
            <a:off x="4032" y="2160"/>
            <a:ext cx="2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9" name="公式" r:id="rId9" imgW="190417" imgH="152334" progId="Equation.3">
                    <p:embed/>
                  </p:oleObj>
                </mc:Choice>
                <mc:Fallback>
                  <p:oleObj name="公式" r:id="rId9" imgW="190417" imgH="152334" progId="Equation.3">
                    <p:embed/>
                    <p:pic>
                      <p:nvPicPr>
                        <p:cNvPr id="0" name="Object 2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160"/>
                          <a:ext cx="2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54" name="Object 255"/>
            <p:cNvGraphicFramePr>
              <a:graphicFrameLocks noChangeAspect="1"/>
            </p:cNvGraphicFramePr>
            <p:nvPr/>
          </p:nvGraphicFramePr>
          <p:xfrm>
            <a:off x="4848" y="2112"/>
            <a:ext cx="191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0" name="公式" r:id="rId11" imgW="152268" imgH="203024" progId="Equation.3">
                    <p:embed/>
                  </p:oleObj>
                </mc:Choice>
                <mc:Fallback>
                  <p:oleObj name="公式" r:id="rId11" imgW="152268" imgH="203024" progId="Equation.3">
                    <p:embed/>
                    <p:pic>
                      <p:nvPicPr>
                        <p:cNvPr id="0" name="Object 2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2112"/>
                          <a:ext cx="191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55" name="Object 256"/>
            <p:cNvGraphicFramePr>
              <a:graphicFrameLocks noChangeAspect="1"/>
            </p:cNvGraphicFramePr>
            <p:nvPr/>
          </p:nvGraphicFramePr>
          <p:xfrm>
            <a:off x="5136" y="1104"/>
            <a:ext cx="181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1" name="公式" r:id="rId13" imgW="152268" imgH="164957" progId="Equation.3">
                    <p:embed/>
                  </p:oleObj>
                </mc:Choice>
                <mc:Fallback>
                  <p:oleObj name="公式" r:id="rId13" imgW="152268" imgH="164957" progId="Equation.3">
                    <p:embed/>
                    <p:pic>
                      <p:nvPicPr>
                        <p:cNvPr id="0" name="Object 2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1104"/>
                          <a:ext cx="181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56" name="Line 257"/>
            <p:cNvSpPr>
              <a:spLocks noChangeShapeType="1"/>
            </p:cNvSpPr>
            <p:nvPr/>
          </p:nvSpPr>
          <p:spPr bwMode="auto">
            <a:xfrm>
              <a:off x="4128" y="1200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7" name="Line 258"/>
            <p:cNvSpPr>
              <a:spLocks noChangeShapeType="1"/>
            </p:cNvSpPr>
            <p:nvPr/>
          </p:nvSpPr>
          <p:spPr bwMode="auto">
            <a:xfrm>
              <a:off x="3792" y="1200"/>
              <a:ext cx="33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8" name="Line 259"/>
            <p:cNvSpPr>
              <a:spLocks noChangeShapeType="1"/>
            </p:cNvSpPr>
            <p:nvPr/>
          </p:nvSpPr>
          <p:spPr bwMode="auto">
            <a:xfrm>
              <a:off x="3792" y="1440"/>
              <a:ext cx="33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9" name="Line 260"/>
            <p:cNvSpPr>
              <a:spLocks noChangeShapeType="1"/>
            </p:cNvSpPr>
            <p:nvPr/>
          </p:nvSpPr>
          <p:spPr bwMode="auto">
            <a:xfrm>
              <a:off x="3792" y="1680"/>
              <a:ext cx="33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0" name="Line 261"/>
            <p:cNvSpPr>
              <a:spLocks noChangeShapeType="1"/>
            </p:cNvSpPr>
            <p:nvPr/>
          </p:nvSpPr>
          <p:spPr bwMode="auto">
            <a:xfrm>
              <a:off x="3792" y="1920"/>
              <a:ext cx="33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261" name="Object 262"/>
            <p:cNvGraphicFramePr>
              <a:graphicFrameLocks noChangeAspect="1"/>
            </p:cNvGraphicFramePr>
            <p:nvPr/>
          </p:nvGraphicFramePr>
          <p:xfrm>
            <a:off x="4938" y="1440"/>
            <a:ext cx="15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2" name="公式" r:id="rId15" imgW="139579" imgH="177646" progId="Equation.3">
                    <p:embed/>
                  </p:oleObj>
                </mc:Choice>
                <mc:Fallback>
                  <p:oleObj name="公式" r:id="rId15" imgW="139579" imgH="177646" progId="Equation.3">
                    <p:embed/>
                    <p:pic>
                      <p:nvPicPr>
                        <p:cNvPr id="0" name="Object 2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8" y="1440"/>
                          <a:ext cx="15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62" name="Arc 263"/>
            <p:cNvSpPr>
              <a:spLocks/>
            </p:cNvSpPr>
            <p:nvPr/>
          </p:nvSpPr>
          <p:spPr bwMode="auto">
            <a:xfrm>
              <a:off x="4704" y="1488"/>
              <a:ext cx="240" cy="120"/>
            </a:xfrm>
            <a:custGeom>
              <a:avLst/>
              <a:gdLst>
                <a:gd name="T0" fmla="*/ 0 w 21600"/>
                <a:gd name="T1" fmla="*/ 0 h 9000"/>
                <a:gd name="T2" fmla="*/ 0 w 21600"/>
                <a:gd name="T3" fmla="*/ 0 h 9000"/>
                <a:gd name="T4" fmla="*/ 0 w 21600"/>
                <a:gd name="T5" fmla="*/ 0 h 9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9000" fill="none" extrusionOk="0">
                  <a:moveTo>
                    <a:pt x="19635" y="0"/>
                  </a:moveTo>
                  <a:cubicBezTo>
                    <a:pt x="20930" y="2823"/>
                    <a:pt x="21600" y="5893"/>
                    <a:pt x="21600" y="9000"/>
                  </a:cubicBezTo>
                </a:path>
                <a:path w="21600" h="9000" stroke="0" extrusionOk="0">
                  <a:moveTo>
                    <a:pt x="19635" y="0"/>
                  </a:moveTo>
                  <a:cubicBezTo>
                    <a:pt x="20930" y="2823"/>
                    <a:pt x="21600" y="5893"/>
                    <a:pt x="21600" y="9000"/>
                  </a:cubicBezTo>
                  <a:lnTo>
                    <a:pt x="0" y="9000"/>
                  </a:lnTo>
                  <a:lnTo>
                    <a:pt x="19635" y="0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272" name="Group 264"/>
          <p:cNvGrpSpPr>
            <a:grpSpLocks/>
          </p:cNvGrpSpPr>
          <p:nvPr/>
        </p:nvGrpSpPr>
        <p:grpSpPr bwMode="auto">
          <a:xfrm>
            <a:off x="7848600" y="354013"/>
            <a:ext cx="1066800" cy="2590800"/>
            <a:chOff x="4127" y="1055"/>
            <a:chExt cx="749" cy="1058"/>
          </a:xfrm>
        </p:grpSpPr>
        <p:grpSp>
          <p:nvGrpSpPr>
            <p:cNvPr id="7195" name="Group 265"/>
            <p:cNvGrpSpPr>
              <a:grpSpLocks/>
            </p:cNvGrpSpPr>
            <p:nvPr/>
          </p:nvGrpSpPr>
          <p:grpSpPr bwMode="auto">
            <a:xfrm rot="5368578">
              <a:off x="4126" y="1056"/>
              <a:ext cx="97" cy="96"/>
              <a:chOff x="-1" y="0"/>
              <a:chExt cx="20001" cy="20000"/>
            </a:xfrm>
          </p:grpSpPr>
          <p:sp>
            <p:nvSpPr>
              <p:cNvPr id="7231" name="Freeform 266"/>
              <p:cNvSpPr>
                <a:spLocks/>
              </p:cNvSpPr>
              <p:nvPr/>
            </p:nvSpPr>
            <p:spPr bwMode="auto">
              <a:xfrm>
                <a:off x="11298" y="0"/>
                <a:ext cx="8702" cy="19804"/>
              </a:xfrm>
              <a:custGeom>
                <a:avLst/>
                <a:gdLst>
                  <a:gd name="T0" fmla="*/ 0 w 20000"/>
                  <a:gd name="T1" fmla="*/ 13816 h 20000"/>
                  <a:gd name="T2" fmla="*/ 0 w 20000"/>
                  <a:gd name="T3" fmla="*/ 13056 h 20000"/>
                  <a:gd name="T4" fmla="*/ 0 w 20000"/>
                  <a:gd name="T5" fmla="*/ 12144 h 20000"/>
                  <a:gd name="T6" fmla="*/ 0 w 20000"/>
                  <a:gd name="T7" fmla="*/ 11234 h 20000"/>
                  <a:gd name="T8" fmla="*/ 0 w 20000"/>
                  <a:gd name="T9" fmla="*/ 10169 h 20000"/>
                  <a:gd name="T10" fmla="*/ 0 w 20000"/>
                  <a:gd name="T11" fmla="*/ 9410 h 20000"/>
                  <a:gd name="T12" fmla="*/ 0 w 20000"/>
                  <a:gd name="T13" fmla="*/ 8654 h 20000"/>
                  <a:gd name="T14" fmla="*/ 0 w 20000"/>
                  <a:gd name="T15" fmla="*/ 7743 h 20000"/>
                  <a:gd name="T16" fmla="*/ 0 w 20000"/>
                  <a:gd name="T17" fmla="*/ 6982 h 20000"/>
                  <a:gd name="T18" fmla="*/ 0 w 20000"/>
                  <a:gd name="T19" fmla="*/ 6224 h 20000"/>
                  <a:gd name="T20" fmla="*/ 0 w 20000"/>
                  <a:gd name="T21" fmla="*/ 5463 h 20000"/>
                  <a:gd name="T22" fmla="*/ 0 w 20000"/>
                  <a:gd name="T23" fmla="*/ 4706 h 20000"/>
                  <a:gd name="T24" fmla="*/ 0 w 20000"/>
                  <a:gd name="T25" fmla="*/ 3947 h 20000"/>
                  <a:gd name="T26" fmla="*/ 0 w 20000"/>
                  <a:gd name="T27" fmla="*/ 3491 h 20000"/>
                  <a:gd name="T28" fmla="*/ 0 w 20000"/>
                  <a:gd name="T29" fmla="*/ 2732 h 20000"/>
                  <a:gd name="T30" fmla="*/ 0 w 20000"/>
                  <a:gd name="T31" fmla="*/ 2277 h 20000"/>
                  <a:gd name="T32" fmla="*/ 0 w 20000"/>
                  <a:gd name="T33" fmla="*/ 1668 h 20000"/>
                  <a:gd name="T34" fmla="*/ 0 w 20000"/>
                  <a:gd name="T35" fmla="*/ 1215 h 20000"/>
                  <a:gd name="T36" fmla="*/ 0 w 20000"/>
                  <a:gd name="T37" fmla="*/ 911 h 20000"/>
                  <a:gd name="T38" fmla="*/ 0 w 20000"/>
                  <a:gd name="T39" fmla="*/ 454 h 20000"/>
                  <a:gd name="T40" fmla="*/ 0 w 20000"/>
                  <a:gd name="T41" fmla="*/ 305 h 20000"/>
                  <a:gd name="T42" fmla="*/ 0 w 20000"/>
                  <a:gd name="T43" fmla="*/ 305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305 h 20000"/>
                  <a:gd name="T54" fmla="*/ 0 w 20000"/>
                  <a:gd name="T55" fmla="*/ 758 h 20000"/>
                  <a:gd name="T56" fmla="*/ 0 w 20000"/>
                  <a:gd name="T57" fmla="*/ 1215 h 20000"/>
                  <a:gd name="T58" fmla="*/ 0 w 20000"/>
                  <a:gd name="T59" fmla="*/ 1668 h 20000"/>
                  <a:gd name="T60" fmla="*/ 0 w 20000"/>
                  <a:gd name="T61" fmla="*/ 2277 h 20000"/>
                  <a:gd name="T62" fmla="*/ 0 w 20000"/>
                  <a:gd name="T63" fmla="*/ 2884 h 20000"/>
                  <a:gd name="T64" fmla="*/ 0 w 20000"/>
                  <a:gd name="T65" fmla="*/ 3643 h 20000"/>
                  <a:gd name="T66" fmla="*/ 0 w 20000"/>
                  <a:gd name="T67" fmla="*/ 4401 h 20000"/>
                  <a:gd name="T68" fmla="*/ 0 w 20000"/>
                  <a:gd name="T69" fmla="*/ 5161 h 20000"/>
                  <a:gd name="T70" fmla="*/ 0 w 20000"/>
                  <a:gd name="T71" fmla="*/ 6224 h 20000"/>
                  <a:gd name="T72" fmla="*/ 0 w 20000"/>
                  <a:gd name="T73" fmla="*/ 6982 h 20000"/>
                  <a:gd name="T74" fmla="*/ 0 w 20000"/>
                  <a:gd name="T75" fmla="*/ 8045 h 20000"/>
                  <a:gd name="T76" fmla="*/ 0 w 20000"/>
                  <a:gd name="T77" fmla="*/ 8654 h 20000"/>
                  <a:gd name="T78" fmla="*/ 0 w 20000"/>
                  <a:gd name="T79" fmla="*/ 9717 h 20000"/>
                  <a:gd name="T80" fmla="*/ 0 w 20000"/>
                  <a:gd name="T81" fmla="*/ 10473 h 20000"/>
                  <a:gd name="T82" fmla="*/ 0 w 20000"/>
                  <a:gd name="T83" fmla="*/ 11234 h 20000"/>
                  <a:gd name="T84" fmla="*/ 0 w 20000"/>
                  <a:gd name="T85" fmla="*/ 11839 h 20000"/>
                  <a:gd name="T86" fmla="*/ 0 w 20000"/>
                  <a:gd name="T87" fmla="*/ 12599 h 20000"/>
                  <a:gd name="T88" fmla="*/ 0 w 20000"/>
                  <a:gd name="T89" fmla="*/ 13359 h 20000"/>
                  <a:gd name="T90" fmla="*/ 0 w 20000"/>
                  <a:gd name="T91" fmla="*/ 13816 h 20000"/>
                  <a:gd name="T92" fmla="*/ 0 w 20000"/>
                  <a:gd name="T93" fmla="*/ 14422 h 20000"/>
                  <a:gd name="T94" fmla="*/ 0 w 20000"/>
                  <a:gd name="T95" fmla="*/ 14877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000"/>
                    </a:moveTo>
                    <a:lnTo>
                      <a:pt x="0" y="18200"/>
                    </a:lnTo>
                    <a:lnTo>
                      <a:pt x="208" y="17600"/>
                    </a:lnTo>
                    <a:lnTo>
                      <a:pt x="625" y="17200"/>
                    </a:lnTo>
                    <a:lnTo>
                      <a:pt x="625" y="16600"/>
                    </a:lnTo>
                    <a:lnTo>
                      <a:pt x="833" y="16000"/>
                    </a:lnTo>
                    <a:lnTo>
                      <a:pt x="1042" y="15400"/>
                    </a:lnTo>
                    <a:lnTo>
                      <a:pt x="1250" y="14800"/>
                    </a:lnTo>
                    <a:lnTo>
                      <a:pt x="1667" y="14000"/>
                    </a:lnTo>
                    <a:lnTo>
                      <a:pt x="1875" y="13400"/>
                    </a:lnTo>
                    <a:lnTo>
                      <a:pt x="2083" y="13200"/>
                    </a:lnTo>
                    <a:lnTo>
                      <a:pt x="2500" y="12400"/>
                    </a:lnTo>
                    <a:lnTo>
                      <a:pt x="2500" y="11800"/>
                    </a:lnTo>
                    <a:lnTo>
                      <a:pt x="2500" y="11400"/>
                    </a:lnTo>
                    <a:lnTo>
                      <a:pt x="2917" y="10800"/>
                    </a:lnTo>
                    <a:lnTo>
                      <a:pt x="3125" y="10200"/>
                    </a:lnTo>
                    <a:lnTo>
                      <a:pt x="3333" y="9800"/>
                    </a:lnTo>
                    <a:lnTo>
                      <a:pt x="3542" y="9200"/>
                    </a:lnTo>
                    <a:lnTo>
                      <a:pt x="3958" y="8800"/>
                    </a:lnTo>
                    <a:lnTo>
                      <a:pt x="4167" y="8200"/>
                    </a:lnTo>
                    <a:lnTo>
                      <a:pt x="4375" y="7800"/>
                    </a:lnTo>
                    <a:lnTo>
                      <a:pt x="4375" y="7200"/>
                    </a:lnTo>
                    <a:lnTo>
                      <a:pt x="4792" y="6800"/>
                    </a:lnTo>
                    <a:lnTo>
                      <a:pt x="5000" y="6200"/>
                    </a:lnTo>
                    <a:lnTo>
                      <a:pt x="5000" y="5800"/>
                    </a:lnTo>
                    <a:lnTo>
                      <a:pt x="5417" y="5200"/>
                    </a:lnTo>
                    <a:lnTo>
                      <a:pt x="5625" y="4800"/>
                    </a:lnTo>
                    <a:lnTo>
                      <a:pt x="6042" y="4600"/>
                    </a:lnTo>
                    <a:lnTo>
                      <a:pt x="6042" y="3800"/>
                    </a:lnTo>
                    <a:lnTo>
                      <a:pt x="6250" y="3600"/>
                    </a:lnTo>
                    <a:lnTo>
                      <a:pt x="6458" y="3200"/>
                    </a:lnTo>
                    <a:lnTo>
                      <a:pt x="6458" y="3000"/>
                    </a:lnTo>
                    <a:lnTo>
                      <a:pt x="6875" y="2600"/>
                    </a:lnTo>
                    <a:lnTo>
                      <a:pt x="7083" y="2200"/>
                    </a:lnTo>
                    <a:lnTo>
                      <a:pt x="7292" y="2000"/>
                    </a:lnTo>
                    <a:lnTo>
                      <a:pt x="7500" y="1600"/>
                    </a:lnTo>
                    <a:lnTo>
                      <a:pt x="7917" y="1600"/>
                    </a:lnTo>
                    <a:lnTo>
                      <a:pt x="7917" y="1200"/>
                    </a:lnTo>
                    <a:lnTo>
                      <a:pt x="7917" y="1000"/>
                    </a:lnTo>
                    <a:lnTo>
                      <a:pt x="8542" y="600"/>
                    </a:lnTo>
                    <a:lnTo>
                      <a:pt x="8958" y="400"/>
                    </a:lnTo>
                    <a:lnTo>
                      <a:pt x="9167" y="400"/>
                    </a:lnTo>
                    <a:lnTo>
                      <a:pt x="9583" y="0"/>
                    </a:lnTo>
                    <a:lnTo>
                      <a:pt x="9792" y="0"/>
                    </a:lnTo>
                    <a:lnTo>
                      <a:pt x="10000" y="0"/>
                    </a:lnTo>
                    <a:lnTo>
                      <a:pt x="10417" y="0"/>
                    </a:lnTo>
                    <a:lnTo>
                      <a:pt x="10625" y="0"/>
                    </a:lnTo>
                    <a:lnTo>
                      <a:pt x="11042" y="0"/>
                    </a:lnTo>
                    <a:lnTo>
                      <a:pt x="11042" y="400"/>
                    </a:lnTo>
                    <a:lnTo>
                      <a:pt x="11667" y="400"/>
                    </a:lnTo>
                    <a:lnTo>
                      <a:pt x="11667" y="600"/>
                    </a:lnTo>
                    <a:lnTo>
                      <a:pt x="11667" y="1000"/>
                    </a:lnTo>
                    <a:lnTo>
                      <a:pt x="12083" y="1200"/>
                    </a:lnTo>
                    <a:lnTo>
                      <a:pt x="12292" y="1600"/>
                    </a:lnTo>
                    <a:lnTo>
                      <a:pt x="12500" y="2000"/>
                    </a:lnTo>
                    <a:lnTo>
                      <a:pt x="12708" y="2200"/>
                    </a:lnTo>
                    <a:lnTo>
                      <a:pt x="13125" y="2600"/>
                    </a:lnTo>
                    <a:lnTo>
                      <a:pt x="13333" y="3000"/>
                    </a:lnTo>
                    <a:lnTo>
                      <a:pt x="13333" y="3200"/>
                    </a:lnTo>
                    <a:lnTo>
                      <a:pt x="13542" y="3800"/>
                    </a:lnTo>
                    <a:lnTo>
                      <a:pt x="13958" y="4200"/>
                    </a:lnTo>
                    <a:lnTo>
                      <a:pt x="13958" y="4800"/>
                    </a:lnTo>
                    <a:lnTo>
                      <a:pt x="14375" y="5600"/>
                    </a:lnTo>
                    <a:lnTo>
                      <a:pt x="14583" y="5800"/>
                    </a:lnTo>
                    <a:lnTo>
                      <a:pt x="14792" y="6600"/>
                    </a:lnTo>
                    <a:lnTo>
                      <a:pt x="15208" y="6800"/>
                    </a:lnTo>
                    <a:lnTo>
                      <a:pt x="15208" y="7600"/>
                    </a:lnTo>
                    <a:lnTo>
                      <a:pt x="15417" y="8200"/>
                    </a:lnTo>
                    <a:lnTo>
                      <a:pt x="15625" y="8800"/>
                    </a:lnTo>
                    <a:lnTo>
                      <a:pt x="15833" y="9200"/>
                    </a:lnTo>
                    <a:lnTo>
                      <a:pt x="16042" y="9800"/>
                    </a:lnTo>
                    <a:lnTo>
                      <a:pt x="16458" y="10600"/>
                    </a:lnTo>
                    <a:lnTo>
                      <a:pt x="16667" y="10800"/>
                    </a:lnTo>
                    <a:lnTo>
                      <a:pt x="16875" y="11400"/>
                    </a:lnTo>
                    <a:lnTo>
                      <a:pt x="17083" y="12200"/>
                    </a:lnTo>
                    <a:lnTo>
                      <a:pt x="17083" y="12800"/>
                    </a:lnTo>
                    <a:lnTo>
                      <a:pt x="17292" y="13200"/>
                    </a:lnTo>
                    <a:lnTo>
                      <a:pt x="17500" y="13800"/>
                    </a:lnTo>
                    <a:lnTo>
                      <a:pt x="17708" y="14400"/>
                    </a:lnTo>
                    <a:lnTo>
                      <a:pt x="17917" y="14800"/>
                    </a:lnTo>
                    <a:lnTo>
                      <a:pt x="18125" y="15400"/>
                    </a:lnTo>
                    <a:lnTo>
                      <a:pt x="18333" y="15600"/>
                    </a:lnTo>
                    <a:lnTo>
                      <a:pt x="18542" y="16400"/>
                    </a:lnTo>
                    <a:lnTo>
                      <a:pt x="18750" y="16600"/>
                    </a:lnTo>
                    <a:lnTo>
                      <a:pt x="18958" y="17200"/>
                    </a:lnTo>
                    <a:lnTo>
                      <a:pt x="18958" y="17600"/>
                    </a:lnTo>
                    <a:lnTo>
                      <a:pt x="18958" y="18000"/>
                    </a:lnTo>
                    <a:lnTo>
                      <a:pt x="19167" y="18200"/>
                    </a:lnTo>
                    <a:lnTo>
                      <a:pt x="19375" y="19000"/>
                    </a:lnTo>
                    <a:lnTo>
                      <a:pt x="19583" y="19000"/>
                    </a:lnTo>
                    <a:lnTo>
                      <a:pt x="19583" y="19200"/>
                    </a:lnTo>
                    <a:lnTo>
                      <a:pt x="19583" y="19600"/>
                    </a:lnTo>
                    <a:lnTo>
                      <a:pt x="19792" y="1980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2" name="Freeform 267"/>
              <p:cNvSpPr>
                <a:spLocks/>
              </p:cNvSpPr>
              <p:nvPr/>
            </p:nvSpPr>
            <p:spPr bwMode="auto">
              <a:xfrm>
                <a:off x="-1" y="196"/>
                <a:ext cx="8687" cy="19804"/>
              </a:xfrm>
              <a:custGeom>
                <a:avLst/>
                <a:gdLst>
                  <a:gd name="T0" fmla="*/ 0 w 20000"/>
                  <a:gd name="T1" fmla="*/ 13816 h 20000"/>
                  <a:gd name="T2" fmla="*/ 0 w 20000"/>
                  <a:gd name="T3" fmla="*/ 13056 h 20000"/>
                  <a:gd name="T4" fmla="*/ 0 w 20000"/>
                  <a:gd name="T5" fmla="*/ 12144 h 20000"/>
                  <a:gd name="T6" fmla="*/ 0 w 20000"/>
                  <a:gd name="T7" fmla="*/ 11234 h 20000"/>
                  <a:gd name="T8" fmla="*/ 0 w 20000"/>
                  <a:gd name="T9" fmla="*/ 10169 h 20000"/>
                  <a:gd name="T10" fmla="*/ 0 w 20000"/>
                  <a:gd name="T11" fmla="*/ 9410 h 20000"/>
                  <a:gd name="T12" fmla="*/ 0 w 20000"/>
                  <a:gd name="T13" fmla="*/ 8654 h 20000"/>
                  <a:gd name="T14" fmla="*/ 0 w 20000"/>
                  <a:gd name="T15" fmla="*/ 7743 h 20000"/>
                  <a:gd name="T16" fmla="*/ 0 w 20000"/>
                  <a:gd name="T17" fmla="*/ 6982 h 20000"/>
                  <a:gd name="T18" fmla="*/ 0 w 20000"/>
                  <a:gd name="T19" fmla="*/ 6224 h 20000"/>
                  <a:gd name="T20" fmla="*/ 0 w 20000"/>
                  <a:gd name="T21" fmla="*/ 5463 h 20000"/>
                  <a:gd name="T22" fmla="*/ 0 w 20000"/>
                  <a:gd name="T23" fmla="*/ 4706 h 20000"/>
                  <a:gd name="T24" fmla="*/ 0 w 20000"/>
                  <a:gd name="T25" fmla="*/ 3947 h 20000"/>
                  <a:gd name="T26" fmla="*/ 0 w 20000"/>
                  <a:gd name="T27" fmla="*/ 3491 h 20000"/>
                  <a:gd name="T28" fmla="*/ 0 w 20000"/>
                  <a:gd name="T29" fmla="*/ 2732 h 20000"/>
                  <a:gd name="T30" fmla="*/ 0 w 20000"/>
                  <a:gd name="T31" fmla="*/ 2277 h 20000"/>
                  <a:gd name="T32" fmla="*/ 0 w 20000"/>
                  <a:gd name="T33" fmla="*/ 1668 h 20000"/>
                  <a:gd name="T34" fmla="*/ 0 w 20000"/>
                  <a:gd name="T35" fmla="*/ 1215 h 20000"/>
                  <a:gd name="T36" fmla="*/ 0 w 20000"/>
                  <a:gd name="T37" fmla="*/ 911 h 20000"/>
                  <a:gd name="T38" fmla="*/ 0 w 20000"/>
                  <a:gd name="T39" fmla="*/ 454 h 20000"/>
                  <a:gd name="T40" fmla="*/ 0 w 20000"/>
                  <a:gd name="T41" fmla="*/ 305 h 20000"/>
                  <a:gd name="T42" fmla="*/ 0 w 20000"/>
                  <a:gd name="T43" fmla="*/ 305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305 h 20000"/>
                  <a:gd name="T54" fmla="*/ 0 w 20000"/>
                  <a:gd name="T55" fmla="*/ 758 h 20000"/>
                  <a:gd name="T56" fmla="*/ 0 w 20000"/>
                  <a:gd name="T57" fmla="*/ 1215 h 20000"/>
                  <a:gd name="T58" fmla="*/ 0 w 20000"/>
                  <a:gd name="T59" fmla="*/ 1668 h 20000"/>
                  <a:gd name="T60" fmla="*/ 0 w 20000"/>
                  <a:gd name="T61" fmla="*/ 2277 h 20000"/>
                  <a:gd name="T62" fmla="*/ 0 w 20000"/>
                  <a:gd name="T63" fmla="*/ 2884 h 20000"/>
                  <a:gd name="T64" fmla="*/ 0 w 20000"/>
                  <a:gd name="T65" fmla="*/ 3643 h 20000"/>
                  <a:gd name="T66" fmla="*/ 0 w 20000"/>
                  <a:gd name="T67" fmla="*/ 4401 h 20000"/>
                  <a:gd name="T68" fmla="*/ 0 w 20000"/>
                  <a:gd name="T69" fmla="*/ 5161 h 20000"/>
                  <a:gd name="T70" fmla="*/ 0 w 20000"/>
                  <a:gd name="T71" fmla="*/ 6224 h 20000"/>
                  <a:gd name="T72" fmla="*/ 0 w 20000"/>
                  <a:gd name="T73" fmla="*/ 6982 h 20000"/>
                  <a:gd name="T74" fmla="*/ 0 w 20000"/>
                  <a:gd name="T75" fmla="*/ 8045 h 20000"/>
                  <a:gd name="T76" fmla="*/ 0 w 20000"/>
                  <a:gd name="T77" fmla="*/ 8654 h 20000"/>
                  <a:gd name="T78" fmla="*/ 0 w 20000"/>
                  <a:gd name="T79" fmla="*/ 9717 h 20000"/>
                  <a:gd name="T80" fmla="*/ 0 w 20000"/>
                  <a:gd name="T81" fmla="*/ 10473 h 20000"/>
                  <a:gd name="T82" fmla="*/ 0 w 20000"/>
                  <a:gd name="T83" fmla="*/ 11234 h 20000"/>
                  <a:gd name="T84" fmla="*/ 0 w 20000"/>
                  <a:gd name="T85" fmla="*/ 11839 h 20000"/>
                  <a:gd name="T86" fmla="*/ 0 w 20000"/>
                  <a:gd name="T87" fmla="*/ 12599 h 20000"/>
                  <a:gd name="T88" fmla="*/ 0 w 20000"/>
                  <a:gd name="T89" fmla="*/ 13359 h 20000"/>
                  <a:gd name="T90" fmla="*/ 0 w 20000"/>
                  <a:gd name="T91" fmla="*/ 13816 h 20000"/>
                  <a:gd name="T92" fmla="*/ 0 w 20000"/>
                  <a:gd name="T93" fmla="*/ 14422 h 20000"/>
                  <a:gd name="T94" fmla="*/ 0 w 20000"/>
                  <a:gd name="T95" fmla="*/ 14877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000"/>
                    </a:moveTo>
                    <a:lnTo>
                      <a:pt x="0" y="18200"/>
                    </a:lnTo>
                    <a:lnTo>
                      <a:pt x="208" y="17600"/>
                    </a:lnTo>
                    <a:lnTo>
                      <a:pt x="625" y="17200"/>
                    </a:lnTo>
                    <a:lnTo>
                      <a:pt x="625" y="16600"/>
                    </a:lnTo>
                    <a:lnTo>
                      <a:pt x="833" y="16000"/>
                    </a:lnTo>
                    <a:lnTo>
                      <a:pt x="1042" y="15400"/>
                    </a:lnTo>
                    <a:lnTo>
                      <a:pt x="1250" y="14800"/>
                    </a:lnTo>
                    <a:lnTo>
                      <a:pt x="1667" y="14000"/>
                    </a:lnTo>
                    <a:lnTo>
                      <a:pt x="1875" y="13400"/>
                    </a:lnTo>
                    <a:lnTo>
                      <a:pt x="2083" y="13200"/>
                    </a:lnTo>
                    <a:lnTo>
                      <a:pt x="2500" y="12400"/>
                    </a:lnTo>
                    <a:lnTo>
                      <a:pt x="2500" y="11800"/>
                    </a:lnTo>
                    <a:lnTo>
                      <a:pt x="2500" y="11400"/>
                    </a:lnTo>
                    <a:lnTo>
                      <a:pt x="2917" y="10800"/>
                    </a:lnTo>
                    <a:lnTo>
                      <a:pt x="3125" y="10200"/>
                    </a:lnTo>
                    <a:lnTo>
                      <a:pt x="3333" y="9800"/>
                    </a:lnTo>
                    <a:lnTo>
                      <a:pt x="3542" y="9200"/>
                    </a:lnTo>
                    <a:lnTo>
                      <a:pt x="3958" y="8800"/>
                    </a:lnTo>
                    <a:lnTo>
                      <a:pt x="4167" y="8200"/>
                    </a:lnTo>
                    <a:lnTo>
                      <a:pt x="4375" y="7800"/>
                    </a:lnTo>
                    <a:lnTo>
                      <a:pt x="4375" y="7200"/>
                    </a:lnTo>
                    <a:lnTo>
                      <a:pt x="4792" y="6800"/>
                    </a:lnTo>
                    <a:lnTo>
                      <a:pt x="5000" y="6200"/>
                    </a:lnTo>
                    <a:lnTo>
                      <a:pt x="5000" y="5800"/>
                    </a:lnTo>
                    <a:lnTo>
                      <a:pt x="5417" y="5200"/>
                    </a:lnTo>
                    <a:lnTo>
                      <a:pt x="5625" y="4800"/>
                    </a:lnTo>
                    <a:lnTo>
                      <a:pt x="6042" y="4600"/>
                    </a:lnTo>
                    <a:lnTo>
                      <a:pt x="6042" y="3800"/>
                    </a:lnTo>
                    <a:lnTo>
                      <a:pt x="6250" y="3600"/>
                    </a:lnTo>
                    <a:lnTo>
                      <a:pt x="6458" y="3200"/>
                    </a:lnTo>
                    <a:lnTo>
                      <a:pt x="6458" y="3000"/>
                    </a:lnTo>
                    <a:lnTo>
                      <a:pt x="6875" y="2600"/>
                    </a:lnTo>
                    <a:lnTo>
                      <a:pt x="7083" y="2200"/>
                    </a:lnTo>
                    <a:lnTo>
                      <a:pt x="7292" y="2000"/>
                    </a:lnTo>
                    <a:lnTo>
                      <a:pt x="7500" y="1600"/>
                    </a:lnTo>
                    <a:lnTo>
                      <a:pt x="7917" y="1600"/>
                    </a:lnTo>
                    <a:lnTo>
                      <a:pt x="7917" y="1200"/>
                    </a:lnTo>
                    <a:lnTo>
                      <a:pt x="7917" y="1000"/>
                    </a:lnTo>
                    <a:lnTo>
                      <a:pt x="8542" y="600"/>
                    </a:lnTo>
                    <a:lnTo>
                      <a:pt x="8958" y="400"/>
                    </a:lnTo>
                    <a:lnTo>
                      <a:pt x="9167" y="400"/>
                    </a:lnTo>
                    <a:lnTo>
                      <a:pt x="9583" y="0"/>
                    </a:lnTo>
                    <a:lnTo>
                      <a:pt x="9792" y="0"/>
                    </a:lnTo>
                    <a:lnTo>
                      <a:pt x="10000" y="0"/>
                    </a:lnTo>
                    <a:lnTo>
                      <a:pt x="10417" y="0"/>
                    </a:lnTo>
                    <a:lnTo>
                      <a:pt x="10625" y="0"/>
                    </a:lnTo>
                    <a:lnTo>
                      <a:pt x="11042" y="0"/>
                    </a:lnTo>
                    <a:lnTo>
                      <a:pt x="11042" y="400"/>
                    </a:lnTo>
                    <a:lnTo>
                      <a:pt x="11667" y="400"/>
                    </a:lnTo>
                    <a:lnTo>
                      <a:pt x="11667" y="600"/>
                    </a:lnTo>
                    <a:lnTo>
                      <a:pt x="11667" y="1000"/>
                    </a:lnTo>
                    <a:lnTo>
                      <a:pt x="12083" y="1200"/>
                    </a:lnTo>
                    <a:lnTo>
                      <a:pt x="12292" y="1600"/>
                    </a:lnTo>
                    <a:lnTo>
                      <a:pt x="12500" y="2000"/>
                    </a:lnTo>
                    <a:lnTo>
                      <a:pt x="12708" y="2200"/>
                    </a:lnTo>
                    <a:lnTo>
                      <a:pt x="13125" y="2600"/>
                    </a:lnTo>
                    <a:lnTo>
                      <a:pt x="13333" y="3000"/>
                    </a:lnTo>
                    <a:lnTo>
                      <a:pt x="13333" y="3200"/>
                    </a:lnTo>
                    <a:lnTo>
                      <a:pt x="13542" y="3800"/>
                    </a:lnTo>
                    <a:lnTo>
                      <a:pt x="13958" y="4200"/>
                    </a:lnTo>
                    <a:lnTo>
                      <a:pt x="13958" y="4800"/>
                    </a:lnTo>
                    <a:lnTo>
                      <a:pt x="14375" y="5600"/>
                    </a:lnTo>
                    <a:lnTo>
                      <a:pt x="14583" y="5800"/>
                    </a:lnTo>
                    <a:lnTo>
                      <a:pt x="14792" y="6600"/>
                    </a:lnTo>
                    <a:lnTo>
                      <a:pt x="15208" y="6800"/>
                    </a:lnTo>
                    <a:lnTo>
                      <a:pt x="15208" y="7600"/>
                    </a:lnTo>
                    <a:lnTo>
                      <a:pt x="15417" y="8200"/>
                    </a:lnTo>
                    <a:lnTo>
                      <a:pt x="15625" y="8800"/>
                    </a:lnTo>
                    <a:lnTo>
                      <a:pt x="15833" y="9200"/>
                    </a:lnTo>
                    <a:lnTo>
                      <a:pt x="16042" y="9800"/>
                    </a:lnTo>
                    <a:lnTo>
                      <a:pt x="16458" y="10600"/>
                    </a:lnTo>
                    <a:lnTo>
                      <a:pt x="16667" y="10800"/>
                    </a:lnTo>
                    <a:lnTo>
                      <a:pt x="16875" y="11400"/>
                    </a:lnTo>
                    <a:lnTo>
                      <a:pt x="17083" y="12200"/>
                    </a:lnTo>
                    <a:lnTo>
                      <a:pt x="17083" y="12800"/>
                    </a:lnTo>
                    <a:lnTo>
                      <a:pt x="17292" y="13200"/>
                    </a:lnTo>
                    <a:lnTo>
                      <a:pt x="17500" y="13800"/>
                    </a:lnTo>
                    <a:lnTo>
                      <a:pt x="17708" y="14400"/>
                    </a:lnTo>
                    <a:lnTo>
                      <a:pt x="17917" y="14800"/>
                    </a:lnTo>
                    <a:lnTo>
                      <a:pt x="18125" y="15400"/>
                    </a:lnTo>
                    <a:lnTo>
                      <a:pt x="18333" y="15600"/>
                    </a:lnTo>
                    <a:lnTo>
                      <a:pt x="18542" y="16400"/>
                    </a:lnTo>
                    <a:lnTo>
                      <a:pt x="18750" y="16600"/>
                    </a:lnTo>
                    <a:lnTo>
                      <a:pt x="18958" y="17200"/>
                    </a:lnTo>
                    <a:lnTo>
                      <a:pt x="18958" y="17600"/>
                    </a:lnTo>
                    <a:lnTo>
                      <a:pt x="18958" y="18000"/>
                    </a:lnTo>
                    <a:lnTo>
                      <a:pt x="19167" y="18200"/>
                    </a:lnTo>
                    <a:lnTo>
                      <a:pt x="19375" y="19000"/>
                    </a:lnTo>
                    <a:lnTo>
                      <a:pt x="19583" y="19000"/>
                    </a:lnTo>
                    <a:lnTo>
                      <a:pt x="19583" y="19200"/>
                    </a:lnTo>
                    <a:lnTo>
                      <a:pt x="19583" y="19600"/>
                    </a:lnTo>
                    <a:lnTo>
                      <a:pt x="19792" y="1980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96" name="Group 268"/>
            <p:cNvGrpSpPr>
              <a:grpSpLocks/>
            </p:cNvGrpSpPr>
            <p:nvPr/>
          </p:nvGrpSpPr>
          <p:grpSpPr bwMode="auto">
            <a:xfrm>
              <a:off x="4128" y="1152"/>
              <a:ext cx="748" cy="193"/>
              <a:chOff x="2950" y="671"/>
              <a:chExt cx="748" cy="193"/>
            </a:xfrm>
          </p:grpSpPr>
          <p:grpSp>
            <p:nvGrpSpPr>
              <p:cNvPr id="7225" name="Group 269"/>
              <p:cNvGrpSpPr>
                <a:grpSpLocks/>
              </p:cNvGrpSpPr>
              <p:nvPr/>
            </p:nvGrpSpPr>
            <p:grpSpPr bwMode="auto">
              <a:xfrm rot="5368578">
                <a:off x="3305" y="330"/>
                <a:ext cx="51" cy="734"/>
                <a:chOff x="0" y="0"/>
                <a:chExt cx="20000" cy="20000"/>
              </a:xfrm>
            </p:grpSpPr>
            <p:sp>
              <p:nvSpPr>
                <p:cNvPr id="7229" name="Arc 270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7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0" name="Arc 271"/>
                <p:cNvSpPr>
                  <a:spLocks/>
                </p:cNvSpPr>
                <p:nvPr/>
              </p:nvSpPr>
              <p:spPr bwMode="auto">
                <a:xfrm>
                  <a:off x="9975" y="0"/>
                  <a:ext cx="1002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26" name="Group 272"/>
              <p:cNvGrpSpPr>
                <a:grpSpLocks/>
              </p:cNvGrpSpPr>
              <p:nvPr/>
            </p:nvGrpSpPr>
            <p:grpSpPr bwMode="auto">
              <a:xfrm rot="5368578">
                <a:off x="2924" y="764"/>
                <a:ext cx="126" cy="74"/>
                <a:chOff x="0" y="0"/>
                <a:chExt cx="20000" cy="20000"/>
              </a:xfrm>
            </p:grpSpPr>
            <p:sp>
              <p:nvSpPr>
                <p:cNvPr id="7227" name="Freeform 273"/>
                <p:cNvSpPr>
                  <a:spLocks/>
                </p:cNvSpPr>
                <p:nvPr/>
              </p:nvSpPr>
              <p:spPr bwMode="auto">
                <a:xfrm>
                  <a:off x="11346" y="0"/>
                  <a:ext cx="8654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8" name="Freeform 274"/>
                <p:cNvSpPr>
                  <a:spLocks/>
                </p:cNvSpPr>
                <p:nvPr/>
              </p:nvSpPr>
              <p:spPr bwMode="auto">
                <a:xfrm>
                  <a:off x="0" y="196"/>
                  <a:ext cx="8715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97" name="Group 275"/>
            <p:cNvGrpSpPr>
              <a:grpSpLocks/>
            </p:cNvGrpSpPr>
            <p:nvPr/>
          </p:nvGrpSpPr>
          <p:grpSpPr bwMode="auto">
            <a:xfrm>
              <a:off x="4128" y="1344"/>
              <a:ext cx="748" cy="193"/>
              <a:chOff x="2950" y="671"/>
              <a:chExt cx="748" cy="193"/>
            </a:xfrm>
          </p:grpSpPr>
          <p:grpSp>
            <p:nvGrpSpPr>
              <p:cNvPr id="7219" name="Group 276"/>
              <p:cNvGrpSpPr>
                <a:grpSpLocks/>
              </p:cNvGrpSpPr>
              <p:nvPr/>
            </p:nvGrpSpPr>
            <p:grpSpPr bwMode="auto">
              <a:xfrm rot="5368578">
                <a:off x="3305" y="330"/>
                <a:ext cx="51" cy="734"/>
                <a:chOff x="0" y="0"/>
                <a:chExt cx="20000" cy="20000"/>
              </a:xfrm>
            </p:grpSpPr>
            <p:sp>
              <p:nvSpPr>
                <p:cNvPr id="7223" name="Arc 277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7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4" name="Arc 278"/>
                <p:cNvSpPr>
                  <a:spLocks/>
                </p:cNvSpPr>
                <p:nvPr/>
              </p:nvSpPr>
              <p:spPr bwMode="auto">
                <a:xfrm>
                  <a:off x="9975" y="0"/>
                  <a:ext cx="1002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20" name="Group 279"/>
              <p:cNvGrpSpPr>
                <a:grpSpLocks/>
              </p:cNvGrpSpPr>
              <p:nvPr/>
            </p:nvGrpSpPr>
            <p:grpSpPr bwMode="auto">
              <a:xfrm rot="5368578">
                <a:off x="2924" y="764"/>
                <a:ext cx="126" cy="74"/>
                <a:chOff x="0" y="0"/>
                <a:chExt cx="20000" cy="20000"/>
              </a:xfrm>
            </p:grpSpPr>
            <p:sp>
              <p:nvSpPr>
                <p:cNvPr id="7221" name="Freeform 280"/>
                <p:cNvSpPr>
                  <a:spLocks/>
                </p:cNvSpPr>
                <p:nvPr/>
              </p:nvSpPr>
              <p:spPr bwMode="auto">
                <a:xfrm>
                  <a:off x="11346" y="0"/>
                  <a:ext cx="8654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2" name="Freeform 281"/>
                <p:cNvSpPr>
                  <a:spLocks/>
                </p:cNvSpPr>
                <p:nvPr/>
              </p:nvSpPr>
              <p:spPr bwMode="auto">
                <a:xfrm>
                  <a:off x="0" y="196"/>
                  <a:ext cx="8715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98" name="Group 282"/>
            <p:cNvGrpSpPr>
              <a:grpSpLocks/>
            </p:cNvGrpSpPr>
            <p:nvPr/>
          </p:nvGrpSpPr>
          <p:grpSpPr bwMode="auto">
            <a:xfrm>
              <a:off x="4128" y="1536"/>
              <a:ext cx="748" cy="193"/>
              <a:chOff x="2950" y="671"/>
              <a:chExt cx="748" cy="193"/>
            </a:xfrm>
          </p:grpSpPr>
          <p:grpSp>
            <p:nvGrpSpPr>
              <p:cNvPr id="7213" name="Group 283"/>
              <p:cNvGrpSpPr>
                <a:grpSpLocks/>
              </p:cNvGrpSpPr>
              <p:nvPr/>
            </p:nvGrpSpPr>
            <p:grpSpPr bwMode="auto">
              <a:xfrm rot="5368578">
                <a:off x="3305" y="330"/>
                <a:ext cx="51" cy="734"/>
                <a:chOff x="0" y="0"/>
                <a:chExt cx="20000" cy="20000"/>
              </a:xfrm>
            </p:grpSpPr>
            <p:sp>
              <p:nvSpPr>
                <p:cNvPr id="7217" name="Arc 284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7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8" name="Arc 285"/>
                <p:cNvSpPr>
                  <a:spLocks/>
                </p:cNvSpPr>
                <p:nvPr/>
              </p:nvSpPr>
              <p:spPr bwMode="auto">
                <a:xfrm>
                  <a:off x="9975" y="0"/>
                  <a:ext cx="1002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14" name="Group 286"/>
              <p:cNvGrpSpPr>
                <a:grpSpLocks/>
              </p:cNvGrpSpPr>
              <p:nvPr/>
            </p:nvGrpSpPr>
            <p:grpSpPr bwMode="auto">
              <a:xfrm rot="5368578">
                <a:off x="2924" y="764"/>
                <a:ext cx="126" cy="74"/>
                <a:chOff x="0" y="0"/>
                <a:chExt cx="20000" cy="20000"/>
              </a:xfrm>
            </p:grpSpPr>
            <p:sp>
              <p:nvSpPr>
                <p:cNvPr id="7215" name="Freeform 287"/>
                <p:cNvSpPr>
                  <a:spLocks/>
                </p:cNvSpPr>
                <p:nvPr/>
              </p:nvSpPr>
              <p:spPr bwMode="auto">
                <a:xfrm>
                  <a:off x="11346" y="0"/>
                  <a:ext cx="8654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6" name="Freeform 288"/>
                <p:cNvSpPr>
                  <a:spLocks/>
                </p:cNvSpPr>
                <p:nvPr/>
              </p:nvSpPr>
              <p:spPr bwMode="auto">
                <a:xfrm>
                  <a:off x="0" y="196"/>
                  <a:ext cx="8715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99" name="Group 289"/>
            <p:cNvGrpSpPr>
              <a:grpSpLocks/>
            </p:cNvGrpSpPr>
            <p:nvPr/>
          </p:nvGrpSpPr>
          <p:grpSpPr bwMode="auto">
            <a:xfrm>
              <a:off x="4128" y="1728"/>
              <a:ext cx="748" cy="193"/>
              <a:chOff x="2950" y="671"/>
              <a:chExt cx="748" cy="193"/>
            </a:xfrm>
          </p:grpSpPr>
          <p:grpSp>
            <p:nvGrpSpPr>
              <p:cNvPr id="7207" name="Group 290"/>
              <p:cNvGrpSpPr>
                <a:grpSpLocks/>
              </p:cNvGrpSpPr>
              <p:nvPr/>
            </p:nvGrpSpPr>
            <p:grpSpPr bwMode="auto">
              <a:xfrm rot="5368578">
                <a:off x="3305" y="330"/>
                <a:ext cx="51" cy="734"/>
                <a:chOff x="0" y="0"/>
                <a:chExt cx="20000" cy="20000"/>
              </a:xfrm>
            </p:grpSpPr>
            <p:sp>
              <p:nvSpPr>
                <p:cNvPr id="7211" name="Arc 291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7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2" name="Arc 292"/>
                <p:cNvSpPr>
                  <a:spLocks/>
                </p:cNvSpPr>
                <p:nvPr/>
              </p:nvSpPr>
              <p:spPr bwMode="auto">
                <a:xfrm>
                  <a:off x="9975" y="0"/>
                  <a:ext cx="1002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08" name="Group 293"/>
              <p:cNvGrpSpPr>
                <a:grpSpLocks/>
              </p:cNvGrpSpPr>
              <p:nvPr/>
            </p:nvGrpSpPr>
            <p:grpSpPr bwMode="auto">
              <a:xfrm rot="5368578">
                <a:off x="2924" y="764"/>
                <a:ext cx="126" cy="74"/>
                <a:chOff x="0" y="0"/>
                <a:chExt cx="20000" cy="20000"/>
              </a:xfrm>
            </p:grpSpPr>
            <p:sp>
              <p:nvSpPr>
                <p:cNvPr id="7209" name="Freeform 294"/>
                <p:cNvSpPr>
                  <a:spLocks/>
                </p:cNvSpPr>
                <p:nvPr/>
              </p:nvSpPr>
              <p:spPr bwMode="auto">
                <a:xfrm>
                  <a:off x="11346" y="0"/>
                  <a:ext cx="8654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0" name="Freeform 295"/>
                <p:cNvSpPr>
                  <a:spLocks/>
                </p:cNvSpPr>
                <p:nvPr/>
              </p:nvSpPr>
              <p:spPr bwMode="auto">
                <a:xfrm>
                  <a:off x="0" y="196"/>
                  <a:ext cx="8715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00" name="Group 296"/>
            <p:cNvGrpSpPr>
              <a:grpSpLocks/>
            </p:cNvGrpSpPr>
            <p:nvPr/>
          </p:nvGrpSpPr>
          <p:grpSpPr bwMode="auto">
            <a:xfrm>
              <a:off x="4128" y="1920"/>
              <a:ext cx="748" cy="193"/>
              <a:chOff x="2950" y="671"/>
              <a:chExt cx="748" cy="193"/>
            </a:xfrm>
          </p:grpSpPr>
          <p:grpSp>
            <p:nvGrpSpPr>
              <p:cNvPr id="7201" name="Group 297"/>
              <p:cNvGrpSpPr>
                <a:grpSpLocks/>
              </p:cNvGrpSpPr>
              <p:nvPr/>
            </p:nvGrpSpPr>
            <p:grpSpPr bwMode="auto">
              <a:xfrm rot="5368578">
                <a:off x="3305" y="330"/>
                <a:ext cx="51" cy="734"/>
                <a:chOff x="0" y="0"/>
                <a:chExt cx="20000" cy="20000"/>
              </a:xfrm>
            </p:grpSpPr>
            <p:sp>
              <p:nvSpPr>
                <p:cNvPr id="7205" name="Arc 298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7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6" name="Arc 299"/>
                <p:cNvSpPr>
                  <a:spLocks/>
                </p:cNvSpPr>
                <p:nvPr/>
              </p:nvSpPr>
              <p:spPr bwMode="auto">
                <a:xfrm>
                  <a:off x="9975" y="0"/>
                  <a:ext cx="1002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505 h 21600"/>
                    <a:gd name="T4" fmla="*/ 0 w 21600"/>
                    <a:gd name="T5" fmla="*/ 250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02" name="Group 300"/>
              <p:cNvGrpSpPr>
                <a:grpSpLocks/>
              </p:cNvGrpSpPr>
              <p:nvPr/>
            </p:nvGrpSpPr>
            <p:grpSpPr bwMode="auto">
              <a:xfrm rot="5368578">
                <a:off x="2924" y="764"/>
                <a:ext cx="126" cy="74"/>
                <a:chOff x="0" y="0"/>
                <a:chExt cx="20000" cy="20000"/>
              </a:xfrm>
            </p:grpSpPr>
            <p:sp>
              <p:nvSpPr>
                <p:cNvPr id="7203" name="Freeform 301"/>
                <p:cNvSpPr>
                  <a:spLocks/>
                </p:cNvSpPr>
                <p:nvPr/>
              </p:nvSpPr>
              <p:spPr bwMode="auto">
                <a:xfrm>
                  <a:off x="11346" y="0"/>
                  <a:ext cx="8654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4" name="Freeform 302"/>
                <p:cNvSpPr>
                  <a:spLocks/>
                </p:cNvSpPr>
                <p:nvPr/>
              </p:nvSpPr>
              <p:spPr bwMode="auto">
                <a:xfrm>
                  <a:off x="0" y="196"/>
                  <a:ext cx="8715" cy="19804"/>
                </a:xfrm>
                <a:custGeom>
                  <a:avLst/>
                  <a:gdLst>
                    <a:gd name="T0" fmla="*/ 0 w 20000"/>
                    <a:gd name="T1" fmla="*/ 13816 h 20000"/>
                    <a:gd name="T2" fmla="*/ 0 w 20000"/>
                    <a:gd name="T3" fmla="*/ 13056 h 20000"/>
                    <a:gd name="T4" fmla="*/ 0 w 20000"/>
                    <a:gd name="T5" fmla="*/ 12144 h 20000"/>
                    <a:gd name="T6" fmla="*/ 0 w 20000"/>
                    <a:gd name="T7" fmla="*/ 11234 h 20000"/>
                    <a:gd name="T8" fmla="*/ 0 w 20000"/>
                    <a:gd name="T9" fmla="*/ 10169 h 20000"/>
                    <a:gd name="T10" fmla="*/ 0 w 20000"/>
                    <a:gd name="T11" fmla="*/ 9410 h 20000"/>
                    <a:gd name="T12" fmla="*/ 0 w 20000"/>
                    <a:gd name="T13" fmla="*/ 8654 h 20000"/>
                    <a:gd name="T14" fmla="*/ 0 w 20000"/>
                    <a:gd name="T15" fmla="*/ 7743 h 20000"/>
                    <a:gd name="T16" fmla="*/ 0 w 20000"/>
                    <a:gd name="T17" fmla="*/ 6982 h 20000"/>
                    <a:gd name="T18" fmla="*/ 0 w 20000"/>
                    <a:gd name="T19" fmla="*/ 6224 h 20000"/>
                    <a:gd name="T20" fmla="*/ 0 w 20000"/>
                    <a:gd name="T21" fmla="*/ 5463 h 20000"/>
                    <a:gd name="T22" fmla="*/ 0 w 20000"/>
                    <a:gd name="T23" fmla="*/ 4706 h 20000"/>
                    <a:gd name="T24" fmla="*/ 0 w 20000"/>
                    <a:gd name="T25" fmla="*/ 3947 h 20000"/>
                    <a:gd name="T26" fmla="*/ 0 w 20000"/>
                    <a:gd name="T27" fmla="*/ 3491 h 20000"/>
                    <a:gd name="T28" fmla="*/ 0 w 20000"/>
                    <a:gd name="T29" fmla="*/ 2732 h 20000"/>
                    <a:gd name="T30" fmla="*/ 0 w 20000"/>
                    <a:gd name="T31" fmla="*/ 2277 h 20000"/>
                    <a:gd name="T32" fmla="*/ 0 w 20000"/>
                    <a:gd name="T33" fmla="*/ 1668 h 20000"/>
                    <a:gd name="T34" fmla="*/ 0 w 20000"/>
                    <a:gd name="T35" fmla="*/ 1215 h 20000"/>
                    <a:gd name="T36" fmla="*/ 0 w 20000"/>
                    <a:gd name="T37" fmla="*/ 911 h 20000"/>
                    <a:gd name="T38" fmla="*/ 0 w 20000"/>
                    <a:gd name="T39" fmla="*/ 454 h 20000"/>
                    <a:gd name="T40" fmla="*/ 0 w 20000"/>
                    <a:gd name="T41" fmla="*/ 305 h 20000"/>
                    <a:gd name="T42" fmla="*/ 0 w 20000"/>
                    <a:gd name="T43" fmla="*/ 305 h 20000"/>
                    <a:gd name="T44" fmla="*/ 0 w 20000"/>
                    <a:gd name="T45" fmla="*/ 0 h 20000"/>
                    <a:gd name="T46" fmla="*/ 0 w 20000"/>
                    <a:gd name="T47" fmla="*/ 0 h 20000"/>
                    <a:gd name="T48" fmla="*/ 0 w 20000"/>
                    <a:gd name="T49" fmla="*/ 0 h 20000"/>
                    <a:gd name="T50" fmla="*/ 0 w 20000"/>
                    <a:gd name="T51" fmla="*/ 0 h 20000"/>
                    <a:gd name="T52" fmla="*/ 0 w 20000"/>
                    <a:gd name="T53" fmla="*/ 305 h 20000"/>
                    <a:gd name="T54" fmla="*/ 0 w 20000"/>
                    <a:gd name="T55" fmla="*/ 758 h 20000"/>
                    <a:gd name="T56" fmla="*/ 0 w 20000"/>
                    <a:gd name="T57" fmla="*/ 1215 h 20000"/>
                    <a:gd name="T58" fmla="*/ 0 w 20000"/>
                    <a:gd name="T59" fmla="*/ 1668 h 20000"/>
                    <a:gd name="T60" fmla="*/ 0 w 20000"/>
                    <a:gd name="T61" fmla="*/ 2277 h 20000"/>
                    <a:gd name="T62" fmla="*/ 0 w 20000"/>
                    <a:gd name="T63" fmla="*/ 2884 h 20000"/>
                    <a:gd name="T64" fmla="*/ 0 w 20000"/>
                    <a:gd name="T65" fmla="*/ 3643 h 20000"/>
                    <a:gd name="T66" fmla="*/ 0 w 20000"/>
                    <a:gd name="T67" fmla="*/ 4401 h 20000"/>
                    <a:gd name="T68" fmla="*/ 0 w 20000"/>
                    <a:gd name="T69" fmla="*/ 5161 h 20000"/>
                    <a:gd name="T70" fmla="*/ 0 w 20000"/>
                    <a:gd name="T71" fmla="*/ 6224 h 20000"/>
                    <a:gd name="T72" fmla="*/ 0 w 20000"/>
                    <a:gd name="T73" fmla="*/ 6982 h 20000"/>
                    <a:gd name="T74" fmla="*/ 0 w 20000"/>
                    <a:gd name="T75" fmla="*/ 8045 h 20000"/>
                    <a:gd name="T76" fmla="*/ 0 w 20000"/>
                    <a:gd name="T77" fmla="*/ 8654 h 20000"/>
                    <a:gd name="T78" fmla="*/ 0 w 20000"/>
                    <a:gd name="T79" fmla="*/ 9717 h 20000"/>
                    <a:gd name="T80" fmla="*/ 0 w 20000"/>
                    <a:gd name="T81" fmla="*/ 10473 h 20000"/>
                    <a:gd name="T82" fmla="*/ 0 w 20000"/>
                    <a:gd name="T83" fmla="*/ 11234 h 20000"/>
                    <a:gd name="T84" fmla="*/ 0 w 20000"/>
                    <a:gd name="T85" fmla="*/ 11839 h 20000"/>
                    <a:gd name="T86" fmla="*/ 0 w 20000"/>
                    <a:gd name="T87" fmla="*/ 12599 h 20000"/>
                    <a:gd name="T88" fmla="*/ 0 w 20000"/>
                    <a:gd name="T89" fmla="*/ 13359 h 20000"/>
                    <a:gd name="T90" fmla="*/ 0 w 20000"/>
                    <a:gd name="T91" fmla="*/ 13816 h 20000"/>
                    <a:gd name="T92" fmla="*/ 0 w 20000"/>
                    <a:gd name="T93" fmla="*/ 14422 h 20000"/>
                    <a:gd name="T94" fmla="*/ 0 w 20000"/>
                    <a:gd name="T95" fmla="*/ 14877 h 2000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0000" h="20000">
                      <a:moveTo>
                        <a:pt x="0" y="19000"/>
                      </a:moveTo>
                      <a:lnTo>
                        <a:pt x="0" y="18200"/>
                      </a:lnTo>
                      <a:lnTo>
                        <a:pt x="208" y="17600"/>
                      </a:lnTo>
                      <a:lnTo>
                        <a:pt x="625" y="17200"/>
                      </a:lnTo>
                      <a:lnTo>
                        <a:pt x="625" y="16600"/>
                      </a:lnTo>
                      <a:lnTo>
                        <a:pt x="833" y="16000"/>
                      </a:lnTo>
                      <a:lnTo>
                        <a:pt x="1042" y="15400"/>
                      </a:lnTo>
                      <a:lnTo>
                        <a:pt x="1250" y="14800"/>
                      </a:lnTo>
                      <a:lnTo>
                        <a:pt x="1667" y="14000"/>
                      </a:lnTo>
                      <a:lnTo>
                        <a:pt x="1875" y="13400"/>
                      </a:lnTo>
                      <a:lnTo>
                        <a:pt x="2083" y="13200"/>
                      </a:lnTo>
                      <a:lnTo>
                        <a:pt x="2500" y="12400"/>
                      </a:lnTo>
                      <a:lnTo>
                        <a:pt x="2500" y="11800"/>
                      </a:lnTo>
                      <a:lnTo>
                        <a:pt x="2500" y="11400"/>
                      </a:lnTo>
                      <a:lnTo>
                        <a:pt x="2917" y="10800"/>
                      </a:lnTo>
                      <a:lnTo>
                        <a:pt x="3125" y="10200"/>
                      </a:lnTo>
                      <a:lnTo>
                        <a:pt x="3333" y="9800"/>
                      </a:lnTo>
                      <a:lnTo>
                        <a:pt x="3542" y="9200"/>
                      </a:lnTo>
                      <a:lnTo>
                        <a:pt x="3958" y="8800"/>
                      </a:lnTo>
                      <a:lnTo>
                        <a:pt x="4167" y="8200"/>
                      </a:lnTo>
                      <a:lnTo>
                        <a:pt x="4375" y="7800"/>
                      </a:lnTo>
                      <a:lnTo>
                        <a:pt x="4375" y="7200"/>
                      </a:lnTo>
                      <a:lnTo>
                        <a:pt x="4792" y="6800"/>
                      </a:lnTo>
                      <a:lnTo>
                        <a:pt x="5000" y="6200"/>
                      </a:lnTo>
                      <a:lnTo>
                        <a:pt x="5000" y="5800"/>
                      </a:lnTo>
                      <a:lnTo>
                        <a:pt x="5417" y="5200"/>
                      </a:lnTo>
                      <a:lnTo>
                        <a:pt x="5625" y="4800"/>
                      </a:lnTo>
                      <a:lnTo>
                        <a:pt x="6042" y="4600"/>
                      </a:lnTo>
                      <a:lnTo>
                        <a:pt x="6042" y="3800"/>
                      </a:lnTo>
                      <a:lnTo>
                        <a:pt x="6250" y="3600"/>
                      </a:lnTo>
                      <a:lnTo>
                        <a:pt x="6458" y="3200"/>
                      </a:lnTo>
                      <a:lnTo>
                        <a:pt x="6458" y="3000"/>
                      </a:lnTo>
                      <a:lnTo>
                        <a:pt x="6875" y="2600"/>
                      </a:lnTo>
                      <a:lnTo>
                        <a:pt x="7083" y="2200"/>
                      </a:lnTo>
                      <a:lnTo>
                        <a:pt x="7292" y="2000"/>
                      </a:lnTo>
                      <a:lnTo>
                        <a:pt x="7500" y="1600"/>
                      </a:lnTo>
                      <a:lnTo>
                        <a:pt x="7917" y="1600"/>
                      </a:lnTo>
                      <a:lnTo>
                        <a:pt x="7917" y="1200"/>
                      </a:lnTo>
                      <a:lnTo>
                        <a:pt x="7917" y="1000"/>
                      </a:lnTo>
                      <a:lnTo>
                        <a:pt x="8542" y="600"/>
                      </a:lnTo>
                      <a:lnTo>
                        <a:pt x="8958" y="400"/>
                      </a:lnTo>
                      <a:lnTo>
                        <a:pt x="9167" y="400"/>
                      </a:lnTo>
                      <a:lnTo>
                        <a:pt x="9583" y="0"/>
                      </a:lnTo>
                      <a:lnTo>
                        <a:pt x="9792" y="0"/>
                      </a:lnTo>
                      <a:lnTo>
                        <a:pt x="10000" y="0"/>
                      </a:lnTo>
                      <a:lnTo>
                        <a:pt x="10417" y="0"/>
                      </a:lnTo>
                      <a:lnTo>
                        <a:pt x="10625" y="0"/>
                      </a:lnTo>
                      <a:lnTo>
                        <a:pt x="11042" y="0"/>
                      </a:lnTo>
                      <a:lnTo>
                        <a:pt x="11042" y="400"/>
                      </a:lnTo>
                      <a:lnTo>
                        <a:pt x="11667" y="400"/>
                      </a:lnTo>
                      <a:lnTo>
                        <a:pt x="11667" y="600"/>
                      </a:lnTo>
                      <a:lnTo>
                        <a:pt x="11667" y="1000"/>
                      </a:lnTo>
                      <a:lnTo>
                        <a:pt x="12083" y="1200"/>
                      </a:lnTo>
                      <a:lnTo>
                        <a:pt x="12292" y="1600"/>
                      </a:lnTo>
                      <a:lnTo>
                        <a:pt x="12500" y="2000"/>
                      </a:lnTo>
                      <a:lnTo>
                        <a:pt x="12708" y="2200"/>
                      </a:lnTo>
                      <a:lnTo>
                        <a:pt x="13125" y="2600"/>
                      </a:lnTo>
                      <a:lnTo>
                        <a:pt x="13333" y="3000"/>
                      </a:lnTo>
                      <a:lnTo>
                        <a:pt x="13333" y="3200"/>
                      </a:lnTo>
                      <a:lnTo>
                        <a:pt x="13542" y="3800"/>
                      </a:lnTo>
                      <a:lnTo>
                        <a:pt x="13958" y="4200"/>
                      </a:lnTo>
                      <a:lnTo>
                        <a:pt x="13958" y="4800"/>
                      </a:lnTo>
                      <a:lnTo>
                        <a:pt x="14375" y="5600"/>
                      </a:lnTo>
                      <a:lnTo>
                        <a:pt x="14583" y="5800"/>
                      </a:lnTo>
                      <a:lnTo>
                        <a:pt x="14792" y="6600"/>
                      </a:lnTo>
                      <a:lnTo>
                        <a:pt x="15208" y="6800"/>
                      </a:lnTo>
                      <a:lnTo>
                        <a:pt x="15208" y="7600"/>
                      </a:lnTo>
                      <a:lnTo>
                        <a:pt x="15417" y="8200"/>
                      </a:lnTo>
                      <a:lnTo>
                        <a:pt x="15625" y="8800"/>
                      </a:lnTo>
                      <a:lnTo>
                        <a:pt x="15833" y="9200"/>
                      </a:lnTo>
                      <a:lnTo>
                        <a:pt x="16042" y="9800"/>
                      </a:lnTo>
                      <a:lnTo>
                        <a:pt x="16458" y="10600"/>
                      </a:lnTo>
                      <a:lnTo>
                        <a:pt x="16667" y="10800"/>
                      </a:lnTo>
                      <a:lnTo>
                        <a:pt x="16875" y="11400"/>
                      </a:lnTo>
                      <a:lnTo>
                        <a:pt x="17083" y="12200"/>
                      </a:lnTo>
                      <a:lnTo>
                        <a:pt x="17083" y="12800"/>
                      </a:lnTo>
                      <a:lnTo>
                        <a:pt x="17292" y="13200"/>
                      </a:lnTo>
                      <a:lnTo>
                        <a:pt x="17500" y="13800"/>
                      </a:lnTo>
                      <a:lnTo>
                        <a:pt x="17708" y="14400"/>
                      </a:lnTo>
                      <a:lnTo>
                        <a:pt x="17917" y="14800"/>
                      </a:lnTo>
                      <a:lnTo>
                        <a:pt x="18125" y="15400"/>
                      </a:lnTo>
                      <a:lnTo>
                        <a:pt x="18333" y="15600"/>
                      </a:lnTo>
                      <a:lnTo>
                        <a:pt x="18542" y="16400"/>
                      </a:lnTo>
                      <a:lnTo>
                        <a:pt x="18750" y="16600"/>
                      </a:lnTo>
                      <a:lnTo>
                        <a:pt x="18958" y="17200"/>
                      </a:lnTo>
                      <a:lnTo>
                        <a:pt x="18958" y="17600"/>
                      </a:lnTo>
                      <a:lnTo>
                        <a:pt x="18958" y="18000"/>
                      </a:lnTo>
                      <a:lnTo>
                        <a:pt x="19167" y="18200"/>
                      </a:lnTo>
                      <a:lnTo>
                        <a:pt x="19375" y="19000"/>
                      </a:lnTo>
                      <a:lnTo>
                        <a:pt x="19583" y="19000"/>
                      </a:lnTo>
                      <a:lnTo>
                        <a:pt x="19583" y="19200"/>
                      </a:lnTo>
                      <a:lnTo>
                        <a:pt x="19583" y="19600"/>
                      </a:lnTo>
                      <a:lnTo>
                        <a:pt x="19792" y="19800"/>
                      </a:lnTo>
                    </a:path>
                  </a:pathLst>
                </a:cu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3314" name="Rectangle 306"/>
          <p:cNvSpPr>
            <a:spLocks noChangeArrowheads="1"/>
          </p:cNvSpPr>
          <p:nvPr/>
        </p:nvSpPr>
        <p:spPr bwMode="auto">
          <a:xfrm>
            <a:off x="747776" y="2371350"/>
            <a:ext cx="21145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单缝衍射因子</a:t>
            </a:r>
          </a:p>
        </p:txBody>
      </p:sp>
      <p:sp>
        <p:nvSpPr>
          <p:cNvPr id="43316" name="Rectangle 308"/>
          <p:cNvSpPr>
            <a:spLocks noChangeArrowheads="1"/>
          </p:cNvSpPr>
          <p:nvPr/>
        </p:nvSpPr>
        <p:spPr bwMode="auto">
          <a:xfrm>
            <a:off x="2616987" y="2344362"/>
            <a:ext cx="2041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多缝干涉因子</a:t>
            </a:r>
          </a:p>
        </p:txBody>
      </p:sp>
      <p:sp>
        <p:nvSpPr>
          <p:cNvPr id="43317" name="Line 309"/>
          <p:cNvSpPr>
            <a:spLocks noChangeShapeType="1"/>
          </p:cNvSpPr>
          <p:nvPr/>
        </p:nvSpPr>
        <p:spPr bwMode="auto">
          <a:xfrm>
            <a:off x="1335293" y="2339600"/>
            <a:ext cx="117699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8" name="Line 310"/>
          <p:cNvSpPr>
            <a:spLocks noChangeShapeType="1"/>
          </p:cNvSpPr>
          <p:nvPr/>
        </p:nvSpPr>
        <p:spPr bwMode="auto">
          <a:xfrm>
            <a:off x="2737056" y="2360141"/>
            <a:ext cx="1476081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7181850" y="155575"/>
            <a:ext cx="685800" cy="2587625"/>
            <a:chOff x="7181850" y="155575"/>
            <a:chExt cx="685800" cy="2587626"/>
          </a:xfrm>
        </p:grpSpPr>
        <p:graphicFrame>
          <p:nvGraphicFramePr>
            <p:cNvPr id="7193" name="Object 216"/>
            <p:cNvGraphicFramePr>
              <a:graphicFrameLocks noChangeAspect="1"/>
            </p:cNvGraphicFramePr>
            <p:nvPr/>
          </p:nvGraphicFramePr>
          <p:xfrm>
            <a:off x="7181850" y="155575"/>
            <a:ext cx="685800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3" name="公式" r:id="rId17" imgW="247712" imgH="0" progId="Equation.3">
                    <p:embed/>
                  </p:oleObj>
                </mc:Choice>
                <mc:Fallback>
                  <p:oleObj name="公式" r:id="rId17" imgW="247712" imgH="0" progId="Equation.3">
                    <p:embed/>
                    <p:pic>
                      <p:nvPicPr>
                        <p:cNvPr id="0" name="Object 2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1850" y="155575"/>
                          <a:ext cx="685800" cy="287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194" name="图片 3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37413" y="1433811"/>
              <a:ext cx="2300286" cy="31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86" name="文本框 1"/>
          <p:cNvSpPr txBox="1">
            <a:spLocks noChangeArrowheads="1"/>
          </p:cNvSpPr>
          <p:nvPr/>
        </p:nvSpPr>
        <p:spPr bwMode="auto">
          <a:xfrm>
            <a:off x="5500688" y="1054100"/>
            <a:ext cx="341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chemeClr val="tx1"/>
                </a:solidFill>
              </a:rPr>
              <a:t>d</a:t>
            </a:r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17567" y="2963716"/>
            <a:ext cx="8290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</a:t>
            </a:r>
          </a:p>
        </p:txBody>
      </p:sp>
      <p:sp>
        <p:nvSpPr>
          <p:cNvPr id="114" name="文本框 113"/>
          <p:cNvSpPr txBox="1">
            <a:spLocks noChangeArrowheads="1"/>
          </p:cNvSpPr>
          <p:nvPr/>
        </p:nvSpPr>
        <p:spPr bwMode="auto">
          <a:xfrm>
            <a:off x="217566" y="3877761"/>
            <a:ext cx="8290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</a:p>
        </p:txBody>
      </p:sp>
      <p:graphicFrame>
        <p:nvGraphicFramePr>
          <p:cNvPr id="109" name="对象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70861"/>
              </p:ext>
            </p:extLst>
          </p:nvPr>
        </p:nvGraphicFramePr>
        <p:xfrm>
          <a:off x="295688" y="112728"/>
          <a:ext cx="23495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" name="Equation" r:id="rId20" imgW="2070000" imgH="711000" progId="Equation.DSMT4">
                  <p:embed/>
                </p:oleObj>
              </mc:Choice>
              <mc:Fallback>
                <p:oleObj name="Equation" r:id="rId20" imgW="20700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5688" y="112728"/>
                        <a:ext cx="2349500" cy="808038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对象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123702"/>
              </p:ext>
            </p:extLst>
          </p:nvPr>
        </p:nvGraphicFramePr>
        <p:xfrm>
          <a:off x="2762532" y="131743"/>
          <a:ext cx="2332037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" name="Equation" r:id="rId22" imgW="1854000" imgH="596880" progId="Equation.DSMT4">
                  <p:embed/>
                </p:oleObj>
              </mc:Choice>
              <mc:Fallback>
                <p:oleObj name="Equation" r:id="rId22" imgW="185400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762532" y="131743"/>
                        <a:ext cx="2332037" cy="750888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对象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27681"/>
              </p:ext>
            </p:extLst>
          </p:nvPr>
        </p:nvGraphicFramePr>
        <p:xfrm>
          <a:off x="282575" y="977899"/>
          <a:ext cx="1465955" cy="550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" name="Equation" r:id="rId24" imgW="1117440" imgH="419040" progId="Equation.DSMT4">
                  <p:embed/>
                </p:oleObj>
              </mc:Choice>
              <mc:Fallback>
                <p:oleObj name="Equation" r:id="rId24" imgW="11174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82575" y="977899"/>
                        <a:ext cx="1465955" cy="550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/>
        </p:nvSpPr>
        <p:spPr>
          <a:xfrm>
            <a:off x="1942494" y="1150800"/>
            <a:ext cx="838740" cy="227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643336"/>
              </p:ext>
            </p:extLst>
          </p:nvPr>
        </p:nvGraphicFramePr>
        <p:xfrm>
          <a:off x="1149397" y="2855598"/>
          <a:ext cx="6031010" cy="817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" name="Equation" r:id="rId26" imgW="5244840" imgH="711000" progId="Equation.DSMT4">
                  <p:embed/>
                </p:oleObj>
              </mc:Choice>
              <mc:Fallback>
                <p:oleObj name="Equation" r:id="rId26" imgW="524484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149397" y="2855598"/>
                        <a:ext cx="6031010" cy="817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82699"/>
              </p:ext>
            </p:extLst>
          </p:nvPr>
        </p:nvGraphicFramePr>
        <p:xfrm>
          <a:off x="1126956" y="3761045"/>
          <a:ext cx="3220200" cy="80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8" name="Equation" r:id="rId28" imgW="2857320" imgH="711000" progId="Equation.DSMT4">
                  <p:embed/>
                </p:oleObj>
              </mc:Choice>
              <mc:Fallback>
                <p:oleObj name="Equation" r:id="rId28" imgW="285732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126956" y="3761045"/>
                        <a:ext cx="3220200" cy="801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3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4" dur="500"/>
                                        <p:tgtEl>
                                          <p:spTgt spid="4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26" grpId="0" animBg="1"/>
      <p:bldP spid="43231" grpId="0" autoUpdateAnimBg="0"/>
      <p:bldP spid="43236" grpId="0" animBg="1"/>
      <p:bldP spid="43314" grpId="0"/>
      <p:bldP spid="43316" grpId="0"/>
      <p:bldP spid="43317" grpId="0" animBg="1"/>
      <p:bldP spid="43318" grpId="0" animBg="1"/>
      <p:bldP spid="6" grpId="0"/>
      <p:bldP spid="114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ChangeArrowheads="1"/>
          </p:cNvSpPr>
          <p:nvPr/>
        </p:nvSpPr>
        <p:spPr bwMode="auto">
          <a:xfrm>
            <a:off x="0" y="1304925"/>
            <a:ext cx="2185988" cy="4594225"/>
          </a:xfrm>
          <a:prstGeom prst="rect">
            <a:avLst/>
          </a:prstGeom>
          <a:solidFill>
            <a:srgbClr val="FFEFEB"/>
          </a:solidFill>
          <a:ln w="9525">
            <a:solidFill>
              <a:srgbClr val="FFE0D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241668" name="Group 4"/>
          <p:cNvGrpSpPr>
            <a:grpSpLocks/>
          </p:cNvGrpSpPr>
          <p:nvPr/>
        </p:nvGrpSpPr>
        <p:grpSpPr bwMode="auto">
          <a:xfrm>
            <a:off x="2208213" y="1452563"/>
            <a:ext cx="4414837" cy="4316412"/>
            <a:chOff x="1033" y="624"/>
            <a:chExt cx="3133" cy="3254"/>
          </a:xfrm>
        </p:grpSpPr>
        <p:sp>
          <p:nvSpPr>
            <p:cNvPr id="8350" name="AutoShape 5"/>
            <p:cNvSpPr>
              <a:spLocks noChangeArrowheads="1"/>
            </p:cNvSpPr>
            <p:nvPr/>
          </p:nvSpPr>
          <p:spPr bwMode="auto">
            <a:xfrm rot="5400000">
              <a:off x="46" y="1616"/>
              <a:ext cx="3249" cy="12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588 w 21600"/>
                <a:gd name="T13" fmla="*/ 6585 h 21600"/>
                <a:gd name="T14" fmla="*/ 15012 w 21600"/>
                <a:gd name="T15" fmla="*/ 1501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573" y="21600"/>
                  </a:lnTo>
                  <a:lnTo>
                    <a:pt x="1202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50000">
                  <a:srgbClr val="FFE0D9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1" name="AutoShape 6"/>
            <p:cNvSpPr>
              <a:spLocks noChangeArrowheads="1"/>
            </p:cNvSpPr>
            <p:nvPr/>
          </p:nvSpPr>
          <p:spPr bwMode="auto">
            <a:xfrm rot="16200000" flipH="1">
              <a:off x="1678" y="1373"/>
              <a:ext cx="3238" cy="17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682 w 21600"/>
                <a:gd name="T13" fmla="*/ 2683 h 21600"/>
                <a:gd name="T14" fmla="*/ 18918 w 21600"/>
                <a:gd name="T15" fmla="*/ 1891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761" y="21600"/>
                  </a:lnTo>
                  <a:lnTo>
                    <a:pt x="1983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50000">
                  <a:srgbClr val="FFE0D9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6" name="Rectangle 7"/>
          <p:cNvSpPr>
            <a:spLocks noChangeArrowheads="1"/>
          </p:cNvSpPr>
          <p:nvPr/>
        </p:nvSpPr>
        <p:spPr bwMode="auto">
          <a:xfrm>
            <a:off x="2041525" y="1316038"/>
            <a:ext cx="127000" cy="455295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8197" name="Group 8"/>
          <p:cNvGrpSpPr>
            <a:grpSpLocks/>
          </p:cNvGrpSpPr>
          <p:nvPr/>
        </p:nvGrpSpPr>
        <p:grpSpPr bwMode="auto">
          <a:xfrm>
            <a:off x="752475" y="1355725"/>
            <a:ext cx="684213" cy="4533900"/>
            <a:chOff x="0" y="563"/>
            <a:chExt cx="486" cy="3417"/>
          </a:xfrm>
        </p:grpSpPr>
        <p:sp>
          <p:nvSpPr>
            <p:cNvPr id="8342" name="Line 9"/>
            <p:cNvSpPr>
              <a:spLocks noChangeShapeType="1"/>
            </p:cNvSpPr>
            <p:nvPr/>
          </p:nvSpPr>
          <p:spPr bwMode="auto">
            <a:xfrm>
              <a:off x="0" y="563"/>
              <a:ext cx="4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3" name="Line 10"/>
            <p:cNvSpPr>
              <a:spLocks noChangeShapeType="1"/>
            </p:cNvSpPr>
            <p:nvPr/>
          </p:nvSpPr>
          <p:spPr bwMode="auto">
            <a:xfrm>
              <a:off x="0" y="3032"/>
              <a:ext cx="4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4" name="Line 11"/>
            <p:cNvSpPr>
              <a:spLocks noChangeShapeType="1"/>
            </p:cNvSpPr>
            <p:nvPr/>
          </p:nvSpPr>
          <p:spPr bwMode="auto">
            <a:xfrm>
              <a:off x="0" y="1038"/>
              <a:ext cx="4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5" name="Line 12"/>
            <p:cNvSpPr>
              <a:spLocks noChangeShapeType="1"/>
            </p:cNvSpPr>
            <p:nvPr/>
          </p:nvSpPr>
          <p:spPr bwMode="auto">
            <a:xfrm>
              <a:off x="0" y="1519"/>
              <a:ext cx="4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" name="Line 13"/>
            <p:cNvSpPr>
              <a:spLocks noChangeShapeType="1"/>
            </p:cNvSpPr>
            <p:nvPr/>
          </p:nvSpPr>
          <p:spPr bwMode="auto">
            <a:xfrm>
              <a:off x="0" y="2010"/>
              <a:ext cx="4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7" name="Line 14"/>
            <p:cNvSpPr>
              <a:spLocks noChangeShapeType="1"/>
            </p:cNvSpPr>
            <p:nvPr/>
          </p:nvSpPr>
          <p:spPr bwMode="auto">
            <a:xfrm>
              <a:off x="0" y="2546"/>
              <a:ext cx="4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" name="Line 15"/>
            <p:cNvSpPr>
              <a:spLocks noChangeShapeType="1"/>
            </p:cNvSpPr>
            <p:nvPr/>
          </p:nvSpPr>
          <p:spPr bwMode="auto">
            <a:xfrm>
              <a:off x="0" y="3512"/>
              <a:ext cx="4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9" name="Line 16"/>
            <p:cNvSpPr>
              <a:spLocks noChangeShapeType="1"/>
            </p:cNvSpPr>
            <p:nvPr/>
          </p:nvSpPr>
          <p:spPr bwMode="auto">
            <a:xfrm>
              <a:off x="0" y="3980"/>
              <a:ext cx="4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1681" name="Rectangle 17"/>
          <p:cNvSpPr>
            <a:spLocks noChangeArrowheads="1"/>
          </p:cNvSpPr>
          <p:nvPr/>
        </p:nvSpPr>
        <p:spPr bwMode="auto">
          <a:xfrm>
            <a:off x="2032000" y="2452688"/>
            <a:ext cx="157163" cy="449262"/>
          </a:xfrm>
          <a:prstGeom prst="rect">
            <a:avLst/>
          </a:prstGeom>
          <a:solidFill>
            <a:srgbClr val="FFE3DD"/>
          </a:solidFill>
          <a:ln w="9525">
            <a:solidFill>
              <a:srgbClr val="FFE0D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41682" name="Rectangle 18"/>
          <p:cNvSpPr>
            <a:spLocks noChangeArrowheads="1"/>
          </p:cNvSpPr>
          <p:nvPr/>
        </p:nvSpPr>
        <p:spPr bwMode="auto">
          <a:xfrm>
            <a:off x="2030413" y="3373438"/>
            <a:ext cx="157162" cy="450850"/>
          </a:xfrm>
          <a:prstGeom prst="rect">
            <a:avLst/>
          </a:prstGeom>
          <a:solidFill>
            <a:srgbClr val="FFE3DD"/>
          </a:solidFill>
          <a:ln w="9525">
            <a:solidFill>
              <a:srgbClr val="FFE0D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41683" name="Rectangle 19"/>
          <p:cNvSpPr>
            <a:spLocks noChangeArrowheads="1"/>
          </p:cNvSpPr>
          <p:nvPr/>
        </p:nvSpPr>
        <p:spPr bwMode="auto">
          <a:xfrm>
            <a:off x="2032000" y="4324350"/>
            <a:ext cx="157163" cy="449263"/>
          </a:xfrm>
          <a:prstGeom prst="rect">
            <a:avLst/>
          </a:prstGeom>
          <a:solidFill>
            <a:srgbClr val="FFE3DD"/>
          </a:solidFill>
          <a:ln w="9525">
            <a:solidFill>
              <a:srgbClr val="FFE0D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41684" name="Rectangle 20"/>
          <p:cNvSpPr>
            <a:spLocks noChangeArrowheads="1"/>
          </p:cNvSpPr>
          <p:nvPr/>
        </p:nvSpPr>
        <p:spPr bwMode="auto">
          <a:xfrm>
            <a:off x="2044700" y="3371850"/>
            <a:ext cx="157163" cy="4572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241685" name="Group 21"/>
          <p:cNvGrpSpPr>
            <a:grpSpLocks/>
          </p:cNvGrpSpPr>
          <p:nvPr/>
        </p:nvGrpSpPr>
        <p:grpSpPr bwMode="auto">
          <a:xfrm>
            <a:off x="2168525" y="1444625"/>
            <a:ext cx="4478338" cy="4330700"/>
            <a:chOff x="1005" y="630"/>
            <a:chExt cx="3178" cy="3264"/>
          </a:xfrm>
        </p:grpSpPr>
        <p:sp>
          <p:nvSpPr>
            <p:cNvPr id="8340" name="AutoShape 22"/>
            <p:cNvSpPr>
              <a:spLocks noChangeArrowheads="1"/>
            </p:cNvSpPr>
            <p:nvPr/>
          </p:nvSpPr>
          <p:spPr bwMode="auto">
            <a:xfrm rot="5400000">
              <a:off x="18" y="1632"/>
              <a:ext cx="3249" cy="12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588 w 21600"/>
                <a:gd name="T13" fmla="*/ 6585 h 21600"/>
                <a:gd name="T14" fmla="*/ 15012 w 21600"/>
                <a:gd name="T15" fmla="*/ 1501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573" y="21600"/>
                  </a:lnTo>
                  <a:lnTo>
                    <a:pt x="1202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1" name="AutoShape 23"/>
            <p:cNvSpPr>
              <a:spLocks noChangeArrowheads="1"/>
            </p:cNvSpPr>
            <p:nvPr/>
          </p:nvSpPr>
          <p:spPr bwMode="auto">
            <a:xfrm rot="16200000" flipH="1">
              <a:off x="1695" y="1379"/>
              <a:ext cx="3238" cy="17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682 w 21600"/>
                <a:gd name="T13" fmla="*/ 2683 h 21600"/>
                <a:gd name="T14" fmla="*/ 18918 w 21600"/>
                <a:gd name="T15" fmla="*/ 1891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761" y="21600"/>
                  </a:lnTo>
                  <a:lnTo>
                    <a:pt x="1983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1688" name="Group 24"/>
          <p:cNvGrpSpPr>
            <a:grpSpLocks/>
          </p:cNvGrpSpPr>
          <p:nvPr/>
        </p:nvGrpSpPr>
        <p:grpSpPr bwMode="auto">
          <a:xfrm>
            <a:off x="2184400" y="609600"/>
            <a:ext cx="4438650" cy="5122863"/>
            <a:chOff x="1016" y="0"/>
            <a:chExt cx="3150" cy="3862"/>
          </a:xfrm>
        </p:grpSpPr>
        <p:sp>
          <p:nvSpPr>
            <p:cNvPr id="8338" name="AutoShape 25"/>
            <p:cNvSpPr>
              <a:spLocks noChangeArrowheads="1"/>
            </p:cNvSpPr>
            <p:nvPr/>
          </p:nvSpPr>
          <p:spPr bwMode="auto">
            <a:xfrm rot="16200000" flipH="1">
              <a:off x="1678" y="1373"/>
              <a:ext cx="3238" cy="173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682 w 21600"/>
                <a:gd name="T13" fmla="*/ 2683 h 21600"/>
                <a:gd name="T14" fmla="*/ 18918 w 21600"/>
                <a:gd name="T15" fmla="*/ 1891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761" y="21600"/>
                  </a:lnTo>
                  <a:lnTo>
                    <a:pt x="1983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50000">
                  <a:srgbClr val="FFE0D9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9" name="AutoShape 26"/>
            <p:cNvSpPr>
              <a:spLocks noChangeArrowheads="1"/>
            </p:cNvSpPr>
            <p:nvPr/>
          </p:nvSpPr>
          <p:spPr bwMode="auto">
            <a:xfrm rot="5400000">
              <a:off x="114" y="902"/>
              <a:ext cx="3147" cy="13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589 w 21600"/>
                <a:gd name="T13" fmla="*/ 6589 h 21600"/>
                <a:gd name="T14" fmla="*/ 15011 w 21600"/>
                <a:gd name="T15" fmla="*/ 150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573" y="21600"/>
                  </a:lnTo>
                  <a:lnTo>
                    <a:pt x="1202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50000">
                  <a:srgbClr val="FFE0D9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1691" name="Rectangle 27"/>
          <p:cNvSpPr>
            <a:spLocks noChangeArrowheads="1"/>
          </p:cNvSpPr>
          <p:nvPr/>
        </p:nvSpPr>
        <p:spPr bwMode="auto">
          <a:xfrm>
            <a:off x="2035175" y="3359150"/>
            <a:ext cx="157163" cy="450850"/>
          </a:xfrm>
          <a:prstGeom prst="rect">
            <a:avLst/>
          </a:prstGeom>
          <a:solidFill>
            <a:srgbClr val="FFE3DD"/>
          </a:solidFill>
          <a:ln w="9525">
            <a:solidFill>
              <a:srgbClr val="FFE0D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41692" name="AutoShape 28"/>
          <p:cNvSpPr>
            <a:spLocks noChangeArrowheads="1"/>
          </p:cNvSpPr>
          <p:nvPr/>
        </p:nvSpPr>
        <p:spPr bwMode="auto">
          <a:xfrm rot="5400000">
            <a:off x="1317625" y="3625851"/>
            <a:ext cx="3582987" cy="1846262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402 w 21600"/>
              <a:gd name="T13" fmla="*/ 6402 h 21600"/>
              <a:gd name="T14" fmla="*/ 15198 w 21600"/>
              <a:gd name="T15" fmla="*/ 151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204" y="21600"/>
                </a:lnTo>
                <a:lnTo>
                  <a:pt x="12396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FFE0D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3" name="AutoShape 29"/>
          <p:cNvSpPr>
            <a:spLocks noChangeArrowheads="1"/>
          </p:cNvSpPr>
          <p:nvPr/>
        </p:nvSpPr>
        <p:spPr bwMode="auto">
          <a:xfrm rot="5400000">
            <a:off x="1056481" y="2640807"/>
            <a:ext cx="4175125" cy="18938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587 w 21600"/>
              <a:gd name="T13" fmla="*/ 6587 h 21600"/>
              <a:gd name="T14" fmla="*/ 15013 w 21600"/>
              <a:gd name="T15" fmla="*/ 150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573" y="21600"/>
                </a:lnTo>
                <a:lnTo>
                  <a:pt x="12027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D0C5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7" name="Line 30"/>
          <p:cNvSpPr>
            <a:spLocks noChangeShapeType="1"/>
          </p:cNvSpPr>
          <p:nvPr/>
        </p:nvSpPr>
        <p:spPr bwMode="auto">
          <a:xfrm>
            <a:off x="4110038" y="1574800"/>
            <a:ext cx="0" cy="434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Line 31"/>
          <p:cNvSpPr>
            <a:spLocks noChangeShapeType="1"/>
          </p:cNvSpPr>
          <p:nvPr/>
        </p:nvSpPr>
        <p:spPr bwMode="auto">
          <a:xfrm flipH="1">
            <a:off x="6640513" y="1314450"/>
            <a:ext cx="0" cy="46751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1696" name="Group 32"/>
          <p:cNvGrpSpPr>
            <a:grpSpLocks/>
          </p:cNvGrpSpPr>
          <p:nvPr/>
        </p:nvGrpSpPr>
        <p:grpSpPr bwMode="auto">
          <a:xfrm>
            <a:off x="5870575" y="1314450"/>
            <a:ext cx="706438" cy="4675188"/>
            <a:chOff x="3632" y="531"/>
            <a:chExt cx="502" cy="3524"/>
          </a:xfrm>
        </p:grpSpPr>
        <p:sp>
          <p:nvSpPr>
            <p:cNvPr id="8334" name="Rectangle 33"/>
            <p:cNvSpPr>
              <a:spLocks noChangeArrowheads="1"/>
            </p:cNvSpPr>
            <p:nvPr/>
          </p:nvSpPr>
          <p:spPr bwMode="auto">
            <a:xfrm>
              <a:off x="3637" y="542"/>
              <a:ext cx="497" cy="3513"/>
            </a:xfrm>
            <a:prstGeom prst="rect">
              <a:avLst/>
            </a:prstGeom>
            <a:solidFill>
              <a:srgbClr val="8018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35" name="Rectangle 34"/>
            <p:cNvSpPr>
              <a:spLocks noChangeArrowheads="1"/>
            </p:cNvSpPr>
            <p:nvPr/>
          </p:nvSpPr>
          <p:spPr bwMode="auto">
            <a:xfrm>
              <a:off x="3648" y="1017"/>
              <a:ext cx="475" cy="2383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FF33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36" name="Rectangle 35"/>
            <p:cNvSpPr>
              <a:spLocks noChangeArrowheads="1"/>
            </p:cNvSpPr>
            <p:nvPr/>
          </p:nvSpPr>
          <p:spPr bwMode="auto">
            <a:xfrm>
              <a:off x="3637" y="531"/>
              <a:ext cx="497" cy="485"/>
            </a:xfrm>
            <a:prstGeom prst="rect">
              <a:avLst/>
            </a:prstGeom>
            <a:gradFill rotWithShape="0">
              <a:gsLst>
                <a:gs pos="0">
                  <a:srgbClr val="BE2400"/>
                </a:gs>
                <a:gs pos="100000">
                  <a:srgbClr val="4E0F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37" name="Rectangle 36"/>
            <p:cNvSpPr>
              <a:spLocks noChangeArrowheads="1"/>
            </p:cNvSpPr>
            <p:nvPr/>
          </p:nvSpPr>
          <p:spPr bwMode="auto">
            <a:xfrm>
              <a:off x="3632" y="3395"/>
              <a:ext cx="497" cy="643"/>
            </a:xfrm>
            <a:prstGeom prst="rect">
              <a:avLst/>
            </a:prstGeom>
            <a:gradFill rotWithShape="0">
              <a:gsLst>
                <a:gs pos="0">
                  <a:srgbClr val="4E0F00"/>
                </a:gs>
                <a:gs pos="100000">
                  <a:srgbClr val="BE24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241701" name="Group 37"/>
          <p:cNvGrpSpPr>
            <a:grpSpLocks/>
          </p:cNvGrpSpPr>
          <p:nvPr/>
        </p:nvGrpSpPr>
        <p:grpSpPr bwMode="auto">
          <a:xfrm>
            <a:off x="6659563" y="1463675"/>
            <a:ext cx="1760537" cy="4246563"/>
            <a:chOff x="4169" y="621"/>
            <a:chExt cx="1249" cy="3201"/>
          </a:xfrm>
        </p:grpSpPr>
        <p:sp>
          <p:nvSpPr>
            <p:cNvPr id="8332" name="Freeform 38"/>
            <p:cNvSpPr>
              <a:spLocks/>
            </p:cNvSpPr>
            <p:nvPr/>
          </p:nvSpPr>
          <p:spPr bwMode="auto">
            <a:xfrm>
              <a:off x="4174" y="621"/>
              <a:ext cx="1244" cy="1604"/>
            </a:xfrm>
            <a:custGeom>
              <a:avLst/>
              <a:gdLst>
                <a:gd name="T0" fmla="*/ 163 w 1244"/>
                <a:gd name="T1" fmla="*/ 0 h 1604"/>
                <a:gd name="T2" fmla="*/ 141 w 1244"/>
                <a:gd name="T3" fmla="*/ 102 h 1604"/>
                <a:gd name="T4" fmla="*/ 84 w 1244"/>
                <a:gd name="T5" fmla="*/ 204 h 1604"/>
                <a:gd name="T6" fmla="*/ 28 w 1244"/>
                <a:gd name="T7" fmla="*/ 294 h 1604"/>
                <a:gd name="T8" fmla="*/ 28 w 1244"/>
                <a:gd name="T9" fmla="*/ 452 h 1604"/>
                <a:gd name="T10" fmla="*/ 197 w 1244"/>
                <a:gd name="T11" fmla="*/ 599 h 1604"/>
                <a:gd name="T12" fmla="*/ 502 w 1244"/>
                <a:gd name="T13" fmla="*/ 768 h 1604"/>
                <a:gd name="T14" fmla="*/ 920 w 1244"/>
                <a:gd name="T15" fmla="*/ 1017 h 1604"/>
                <a:gd name="T16" fmla="*/ 1191 w 1244"/>
                <a:gd name="T17" fmla="*/ 1333 h 1604"/>
                <a:gd name="T18" fmla="*/ 1236 w 1244"/>
                <a:gd name="T19" fmla="*/ 1604 h 16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4" h="1604">
                  <a:moveTo>
                    <a:pt x="163" y="0"/>
                  </a:moveTo>
                  <a:cubicBezTo>
                    <a:pt x="158" y="34"/>
                    <a:pt x="154" y="68"/>
                    <a:pt x="141" y="102"/>
                  </a:cubicBezTo>
                  <a:cubicBezTo>
                    <a:pt x="128" y="136"/>
                    <a:pt x="103" y="172"/>
                    <a:pt x="84" y="204"/>
                  </a:cubicBezTo>
                  <a:cubicBezTo>
                    <a:pt x="65" y="236"/>
                    <a:pt x="37" y="253"/>
                    <a:pt x="28" y="294"/>
                  </a:cubicBezTo>
                  <a:cubicBezTo>
                    <a:pt x="19" y="335"/>
                    <a:pt x="0" y="401"/>
                    <a:pt x="28" y="452"/>
                  </a:cubicBezTo>
                  <a:cubicBezTo>
                    <a:pt x="56" y="503"/>
                    <a:pt x="118" y="546"/>
                    <a:pt x="197" y="599"/>
                  </a:cubicBezTo>
                  <a:cubicBezTo>
                    <a:pt x="276" y="652"/>
                    <a:pt x="382" y="698"/>
                    <a:pt x="502" y="768"/>
                  </a:cubicBezTo>
                  <a:cubicBezTo>
                    <a:pt x="622" y="838"/>
                    <a:pt x="805" y="923"/>
                    <a:pt x="920" y="1017"/>
                  </a:cubicBezTo>
                  <a:cubicBezTo>
                    <a:pt x="1035" y="1111"/>
                    <a:pt x="1138" y="1235"/>
                    <a:pt x="1191" y="1333"/>
                  </a:cubicBezTo>
                  <a:cubicBezTo>
                    <a:pt x="1244" y="1431"/>
                    <a:pt x="1240" y="1517"/>
                    <a:pt x="1236" y="160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33" name="Freeform 39"/>
            <p:cNvSpPr>
              <a:spLocks/>
            </p:cNvSpPr>
            <p:nvPr/>
          </p:nvSpPr>
          <p:spPr bwMode="auto">
            <a:xfrm flipV="1">
              <a:off x="4169" y="2218"/>
              <a:ext cx="1244" cy="1604"/>
            </a:xfrm>
            <a:custGeom>
              <a:avLst/>
              <a:gdLst>
                <a:gd name="T0" fmla="*/ 163 w 1244"/>
                <a:gd name="T1" fmla="*/ 0 h 1604"/>
                <a:gd name="T2" fmla="*/ 141 w 1244"/>
                <a:gd name="T3" fmla="*/ 102 h 1604"/>
                <a:gd name="T4" fmla="*/ 84 w 1244"/>
                <a:gd name="T5" fmla="*/ 204 h 1604"/>
                <a:gd name="T6" fmla="*/ 28 w 1244"/>
                <a:gd name="T7" fmla="*/ 294 h 1604"/>
                <a:gd name="T8" fmla="*/ 28 w 1244"/>
                <a:gd name="T9" fmla="*/ 452 h 1604"/>
                <a:gd name="T10" fmla="*/ 197 w 1244"/>
                <a:gd name="T11" fmla="*/ 599 h 1604"/>
                <a:gd name="T12" fmla="*/ 502 w 1244"/>
                <a:gd name="T13" fmla="*/ 768 h 1604"/>
                <a:gd name="T14" fmla="*/ 920 w 1244"/>
                <a:gd name="T15" fmla="*/ 1017 h 1604"/>
                <a:gd name="T16" fmla="*/ 1191 w 1244"/>
                <a:gd name="T17" fmla="*/ 1333 h 1604"/>
                <a:gd name="T18" fmla="*/ 1236 w 1244"/>
                <a:gd name="T19" fmla="*/ 1604 h 16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4" h="1604">
                  <a:moveTo>
                    <a:pt x="163" y="0"/>
                  </a:moveTo>
                  <a:cubicBezTo>
                    <a:pt x="158" y="34"/>
                    <a:pt x="154" y="68"/>
                    <a:pt x="141" y="102"/>
                  </a:cubicBezTo>
                  <a:cubicBezTo>
                    <a:pt x="128" y="136"/>
                    <a:pt x="103" y="172"/>
                    <a:pt x="84" y="204"/>
                  </a:cubicBezTo>
                  <a:cubicBezTo>
                    <a:pt x="65" y="236"/>
                    <a:pt x="37" y="253"/>
                    <a:pt x="28" y="294"/>
                  </a:cubicBezTo>
                  <a:cubicBezTo>
                    <a:pt x="19" y="335"/>
                    <a:pt x="0" y="401"/>
                    <a:pt x="28" y="452"/>
                  </a:cubicBezTo>
                  <a:cubicBezTo>
                    <a:pt x="56" y="503"/>
                    <a:pt x="118" y="546"/>
                    <a:pt x="197" y="599"/>
                  </a:cubicBezTo>
                  <a:cubicBezTo>
                    <a:pt x="276" y="652"/>
                    <a:pt x="382" y="698"/>
                    <a:pt x="502" y="768"/>
                  </a:cubicBezTo>
                  <a:cubicBezTo>
                    <a:pt x="622" y="838"/>
                    <a:pt x="805" y="923"/>
                    <a:pt x="920" y="1017"/>
                  </a:cubicBezTo>
                  <a:cubicBezTo>
                    <a:pt x="1035" y="1111"/>
                    <a:pt x="1138" y="1235"/>
                    <a:pt x="1191" y="1333"/>
                  </a:cubicBezTo>
                  <a:cubicBezTo>
                    <a:pt x="1244" y="1431"/>
                    <a:pt x="1240" y="1517"/>
                    <a:pt x="1236" y="160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1704" name="Group 40"/>
          <p:cNvGrpSpPr>
            <a:grpSpLocks/>
          </p:cNvGrpSpPr>
          <p:nvPr/>
        </p:nvGrpSpPr>
        <p:grpSpPr bwMode="auto">
          <a:xfrm>
            <a:off x="6667500" y="1455738"/>
            <a:ext cx="1760538" cy="4246562"/>
            <a:chOff x="4169" y="621"/>
            <a:chExt cx="1249" cy="3201"/>
          </a:xfrm>
        </p:grpSpPr>
        <p:sp>
          <p:nvSpPr>
            <p:cNvPr id="8330" name="Freeform 41"/>
            <p:cNvSpPr>
              <a:spLocks/>
            </p:cNvSpPr>
            <p:nvPr/>
          </p:nvSpPr>
          <p:spPr bwMode="auto">
            <a:xfrm>
              <a:off x="4174" y="621"/>
              <a:ext cx="1244" cy="1604"/>
            </a:xfrm>
            <a:custGeom>
              <a:avLst/>
              <a:gdLst>
                <a:gd name="T0" fmla="*/ 163 w 1244"/>
                <a:gd name="T1" fmla="*/ 0 h 1604"/>
                <a:gd name="T2" fmla="*/ 141 w 1244"/>
                <a:gd name="T3" fmla="*/ 102 h 1604"/>
                <a:gd name="T4" fmla="*/ 84 w 1244"/>
                <a:gd name="T5" fmla="*/ 204 h 1604"/>
                <a:gd name="T6" fmla="*/ 28 w 1244"/>
                <a:gd name="T7" fmla="*/ 294 h 1604"/>
                <a:gd name="T8" fmla="*/ 28 w 1244"/>
                <a:gd name="T9" fmla="*/ 452 h 1604"/>
                <a:gd name="T10" fmla="*/ 197 w 1244"/>
                <a:gd name="T11" fmla="*/ 599 h 1604"/>
                <a:gd name="T12" fmla="*/ 502 w 1244"/>
                <a:gd name="T13" fmla="*/ 768 h 1604"/>
                <a:gd name="T14" fmla="*/ 920 w 1244"/>
                <a:gd name="T15" fmla="*/ 1017 h 1604"/>
                <a:gd name="T16" fmla="*/ 1191 w 1244"/>
                <a:gd name="T17" fmla="*/ 1333 h 1604"/>
                <a:gd name="T18" fmla="*/ 1236 w 1244"/>
                <a:gd name="T19" fmla="*/ 1604 h 16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4" h="1604">
                  <a:moveTo>
                    <a:pt x="163" y="0"/>
                  </a:moveTo>
                  <a:cubicBezTo>
                    <a:pt x="158" y="34"/>
                    <a:pt x="154" y="68"/>
                    <a:pt x="141" y="102"/>
                  </a:cubicBezTo>
                  <a:cubicBezTo>
                    <a:pt x="128" y="136"/>
                    <a:pt x="103" y="172"/>
                    <a:pt x="84" y="204"/>
                  </a:cubicBezTo>
                  <a:cubicBezTo>
                    <a:pt x="65" y="236"/>
                    <a:pt x="37" y="253"/>
                    <a:pt x="28" y="294"/>
                  </a:cubicBezTo>
                  <a:cubicBezTo>
                    <a:pt x="19" y="335"/>
                    <a:pt x="0" y="401"/>
                    <a:pt x="28" y="452"/>
                  </a:cubicBezTo>
                  <a:cubicBezTo>
                    <a:pt x="56" y="503"/>
                    <a:pt x="118" y="546"/>
                    <a:pt x="197" y="599"/>
                  </a:cubicBezTo>
                  <a:cubicBezTo>
                    <a:pt x="276" y="652"/>
                    <a:pt x="382" y="698"/>
                    <a:pt x="502" y="768"/>
                  </a:cubicBezTo>
                  <a:cubicBezTo>
                    <a:pt x="622" y="838"/>
                    <a:pt x="805" y="923"/>
                    <a:pt x="920" y="1017"/>
                  </a:cubicBezTo>
                  <a:cubicBezTo>
                    <a:pt x="1035" y="1111"/>
                    <a:pt x="1138" y="1235"/>
                    <a:pt x="1191" y="1333"/>
                  </a:cubicBezTo>
                  <a:cubicBezTo>
                    <a:pt x="1244" y="1431"/>
                    <a:pt x="1240" y="1517"/>
                    <a:pt x="1236" y="1604"/>
                  </a:cubicBezTo>
                </a:path>
              </a:pathLst>
            </a:custGeom>
            <a:noFill/>
            <a:ln w="76200" cap="flat" cmpd="sng">
              <a:solidFill>
                <a:srgbClr val="DDDDDD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31" name="Freeform 42"/>
            <p:cNvSpPr>
              <a:spLocks/>
            </p:cNvSpPr>
            <p:nvPr/>
          </p:nvSpPr>
          <p:spPr bwMode="auto">
            <a:xfrm flipV="1">
              <a:off x="4169" y="2218"/>
              <a:ext cx="1244" cy="1604"/>
            </a:xfrm>
            <a:custGeom>
              <a:avLst/>
              <a:gdLst>
                <a:gd name="T0" fmla="*/ 163 w 1244"/>
                <a:gd name="T1" fmla="*/ 0 h 1604"/>
                <a:gd name="T2" fmla="*/ 141 w 1244"/>
                <a:gd name="T3" fmla="*/ 102 h 1604"/>
                <a:gd name="T4" fmla="*/ 84 w 1244"/>
                <a:gd name="T5" fmla="*/ 204 h 1604"/>
                <a:gd name="T6" fmla="*/ 28 w 1244"/>
                <a:gd name="T7" fmla="*/ 294 h 1604"/>
                <a:gd name="T8" fmla="*/ 28 w 1244"/>
                <a:gd name="T9" fmla="*/ 452 h 1604"/>
                <a:gd name="T10" fmla="*/ 197 w 1244"/>
                <a:gd name="T11" fmla="*/ 599 h 1604"/>
                <a:gd name="T12" fmla="*/ 502 w 1244"/>
                <a:gd name="T13" fmla="*/ 768 h 1604"/>
                <a:gd name="T14" fmla="*/ 920 w 1244"/>
                <a:gd name="T15" fmla="*/ 1017 h 1604"/>
                <a:gd name="T16" fmla="*/ 1191 w 1244"/>
                <a:gd name="T17" fmla="*/ 1333 h 1604"/>
                <a:gd name="T18" fmla="*/ 1236 w 1244"/>
                <a:gd name="T19" fmla="*/ 1604 h 16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4" h="1604">
                  <a:moveTo>
                    <a:pt x="163" y="0"/>
                  </a:moveTo>
                  <a:cubicBezTo>
                    <a:pt x="158" y="34"/>
                    <a:pt x="154" y="68"/>
                    <a:pt x="141" y="102"/>
                  </a:cubicBezTo>
                  <a:cubicBezTo>
                    <a:pt x="128" y="136"/>
                    <a:pt x="103" y="172"/>
                    <a:pt x="84" y="204"/>
                  </a:cubicBezTo>
                  <a:cubicBezTo>
                    <a:pt x="65" y="236"/>
                    <a:pt x="37" y="253"/>
                    <a:pt x="28" y="294"/>
                  </a:cubicBezTo>
                  <a:cubicBezTo>
                    <a:pt x="19" y="335"/>
                    <a:pt x="0" y="401"/>
                    <a:pt x="28" y="452"/>
                  </a:cubicBezTo>
                  <a:cubicBezTo>
                    <a:pt x="56" y="503"/>
                    <a:pt x="118" y="546"/>
                    <a:pt x="197" y="599"/>
                  </a:cubicBezTo>
                  <a:cubicBezTo>
                    <a:pt x="276" y="652"/>
                    <a:pt x="382" y="698"/>
                    <a:pt x="502" y="768"/>
                  </a:cubicBezTo>
                  <a:cubicBezTo>
                    <a:pt x="622" y="838"/>
                    <a:pt x="805" y="923"/>
                    <a:pt x="920" y="1017"/>
                  </a:cubicBezTo>
                  <a:cubicBezTo>
                    <a:pt x="1035" y="1111"/>
                    <a:pt x="1138" y="1235"/>
                    <a:pt x="1191" y="1333"/>
                  </a:cubicBezTo>
                  <a:cubicBezTo>
                    <a:pt x="1244" y="1431"/>
                    <a:pt x="1240" y="1517"/>
                    <a:pt x="1236" y="1604"/>
                  </a:cubicBezTo>
                </a:path>
              </a:pathLst>
            </a:custGeom>
            <a:noFill/>
            <a:ln w="76200" cap="flat" cmpd="sng">
              <a:solidFill>
                <a:srgbClr val="DDDDDD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1707" name="Freeform 43"/>
          <p:cNvSpPr>
            <a:spLocks/>
          </p:cNvSpPr>
          <p:nvPr/>
        </p:nvSpPr>
        <p:spPr bwMode="auto">
          <a:xfrm>
            <a:off x="6575425" y="2362200"/>
            <a:ext cx="1895475" cy="2457450"/>
          </a:xfrm>
          <a:custGeom>
            <a:avLst/>
            <a:gdLst>
              <a:gd name="T0" fmla="*/ 2147483646 w 1346"/>
              <a:gd name="T1" fmla="*/ 0 h 1852"/>
              <a:gd name="T2" fmla="*/ 2147483646 w 1346"/>
              <a:gd name="T3" fmla="*/ 2147483646 h 1852"/>
              <a:gd name="T4" fmla="*/ 2147483646 w 1346"/>
              <a:gd name="T5" fmla="*/ 2147483646 h 1852"/>
              <a:gd name="T6" fmla="*/ 2147483646 w 1346"/>
              <a:gd name="T7" fmla="*/ 2147483646 h 1852"/>
              <a:gd name="T8" fmla="*/ 2147483646 w 1346"/>
              <a:gd name="T9" fmla="*/ 2147483646 h 1852"/>
              <a:gd name="T10" fmla="*/ 2147483646 w 1346"/>
              <a:gd name="T11" fmla="*/ 2147483646 h 1852"/>
              <a:gd name="T12" fmla="*/ 2147483646 w 1346"/>
              <a:gd name="T13" fmla="*/ 2147483646 h 1852"/>
              <a:gd name="T14" fmla="*/ 2147483646 w 1346"/>
              <a:gd name="T15" fmla="*/ 2147483646 h 1852"/>
              <a:gd name="T16" fmla="*/ 2147483646 w 1346"/>
              <a:gd name="T17" fmla="*/ 2147483646 h 1852"/>
              <a:gd name="T18" fmla="*/ 2147483646 w 1346"/>
              <a:gd name="T19" fmla="*/ 2147483646 h 1852"/>
              <a:gd name="T20" fmla="*/ 2147483646 w 1346"/>
              <a:gd name="T21" fmla="*/ 2147483646 h 185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46" h="1852">
                <a:moveTo>
                  <a:pt x="81" y="0"/>
                </a:moveTo>
                <a:cubicBezTo>
                  <a:pt x="408" y="64"/>
                  <a:pt x="736" y="128"/>
                  <a:pt x="736" y="192"/>
                </a:cubicBezTo>
                <a:cubicBezTo>
                  <a:pt x="736" y="256"/>
                  <a:pt x="0" y="318"/>
                  <a:pt x="81" y="384"/>
                </a:cubicBezTo>
                <a:cubicBezTo>
                  <a:pt x="162" y="450"/>
                  <a:pt x="1222" y="523"/>
                  <a:pt x="1222" y="587"/>
                </a:cubicBezTo>
                <a:cubicBezTo>
                  <a:pt x="1222" y="651"/>
                  <a:pt x="60" y="706"/>
                  <a:pt x="81" y="768"/>
                </a:cubicBezTo>
                <a:cubicBezTo>
                  <a:pt x="102" y="830"/>
                  <a:pt x="1346" y="898"/>
                  <a:pt x="1346" y="960"/>
                </a:cubicBezTo>
                <a:cubicBezTo>
                  <a:pt x="1346" y="1022"/>
                  <a:pt x="103" y="1081"/>
                  <a:pt x="81" y="1141"/>
                </a:cubicBezTo>
                <a:cubicBezTo>
                  <a:pt x="59" y="1201"/>
                  <a:pt x="1211" y="1265"/>
                  <a:pt x="1211" y="1321"/>
                </a:cubicBezTo>
                <a:cubicBezTo>
                  <a:pt x="1211" y="1377"/>
                  <a:pt x="156" y="1421"/>
                  <a:pt x="81" y="1479"/>
                </a:cubicBezTo>
                <a:cubicBezTo>
                  <a:pt x="6" y="1537"/>
                  <a:pt x="759" y="1609"/>
                  <a:pt x="759" y="1671"/>
                </a:cubicBezTo>
                <a:cubicBezTo>
                  <a:pt x="759" y="1733"/>
                  <a:pt x="184" y="1824"/>
                  <a:pt x="81" y="1852"/>
                </a:cubicBezTo>
              </a:path>
            </a:pathLst>
          </a:custGeom>
          <a:noFill/>
          <a:ln w="28575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1708" name="Group 44"/>
          <p:cNvGrpSpPr>
            <a:grpSpLocks/>
          </p:cNvGrpSpPr>
          <p:nvPr/>
        </p:nvGrpSpPr>
        <p:grpSpPr bwMode="auto">
          <a:xfrm>
            <a:off x="5880100" y="1328738"/>
            <a:ext cx="709613" cy="4684712"/>
            <a:chOff x="5083" y="508"/>
            <a:chExt cx="503" cy="3531"/>
          </a:xfrm>
        </p:grpSpPr>
        <p:sp>
          <p:nvSpPr>
            <p:cNvPr id="8323" name="Rectangle 45"/>
            <p:cNvSpPr>
              <a:spLocks noChangeArrowheads="1"/>
            </p:cNvSpPr>
            <p:nvPr/>
          </p:nvSpPr>
          <p:spPr bwMode="auto">
            <a:xfrm>
              <a:off x="5084" y="508"/>
              <a:ext cx="497" cy="452"/>
            </a:xfrm>
            <a:prstGeom prst="rect">
              <a:avLst/>
            </a:prstGeom>
            <a:gradFill rotWithShape="0">
              <a:gsLst>
                <a:gs pos="0">
                  <a:srgbClr val="801800"/>
                </a:gs>
                <a:gs pos="100000">
                  <a:srgbClr val="3B0B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24" name="Rectangle 46"/>
            <p:cNvSpPr>
              <a:spLocks noChangeArrowheads="1"/>
            </p:cNvSpPr>
            <p:nvPr/>
          </p:nvSpPr>
          <p:spPr bwMode="auto">
            <a:xfrm>
              <a:off x="5083" y="1232"/>
              <a:ext cx="497" cy="42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AE21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25" name="Rectangle 47"/>
            <p:cNvSpPr>
              <a:spLocks noChangeArrowheads="1"/>
            </p:cNvSpPr>
            <p:nvPr/>
          </p:nvSpPr>
          <p:spPr bwMode="auto">
            <a:xfrm>
              <a:off x="5089" y="1621"/>
              <a:ext cx="497" cy="42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E02B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26" name="Rectangle 48"/>
            <p:cNvSpPr>
              <a:spLocks noChangeArrowheads="1"/>
            </p:cNvSpPr>
            <p:nvPr/>
          </p:nvSpPr>
          <p:spPr bwMode="auto">
            <a:xfrm>
              <a:off x="5084" y="2022"/>
              <a:ext cx="497" cy="42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FF33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27" name="Rectangle 49"/>
            <p:cNvSpPr>
              <a:spLocks noChangeArrowheads="1"/>
            </p:cNvSpPr>
            <p:nvPr/>
          </p:nvSpPr>
          <p:spPr bwMode="auto">
            <a:xfrm>
              <a:off x="5084" y="2405"/>
              <a:ext cx="497" cy="42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E02B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28" name="Rectangle 50"/>
            <p:cNvSpPr>
              <a:spLocks noChangeArrowheads="1"/>
            </p:cNvSpPr>
            <p:nvPr/>
          </p:nvSpPr>
          <p:spPr bwMode="auto">
            <a:xfrm>
              <a:off x="5089" y="2751"/>
              <a:ext cx="497" cy="42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AE21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29" name="Rectangle 51"/>
            <p:cNvSpPr>
              <a:spLocks noChangeArrowheads="1"/>
            </p:cNvSpPr>
            <p:nvPr/>
          </p:nvSpPr>
          <p:spPr bwMode="auto">
            <a:xfrm>
              <a:off x="5089" y="3428"/>
              <a:ext cx="497" cy="611"/>
            </a:xfrm>
            <a:prstGeom prst="rect">
              <a:avLst/>
            </a:prstGeom>
            <a:gradFill rotWithShape="0">
              <a:gsLst>
                <a:gs pos="0">
                  <a:srgbClr val="3B0B00"/>
                </a:gs>
                <a:gs pos="100000">
                  <a:srgbClr val="8018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241716" name="Group 52"/>
          <p:cNvGrpSpPr>
            <a:grpSpLocks/>
          </p:cNvGrpSpPr>
          <p:nvPr/>
        </p:nvGrpSpPr>
        <p:grpSpPr bwMode="auto">
          <a:xfrm>
            <a:off x="5883275" y="2160588"/>
            <a:ext cx="701675" cy="2852737"/>
            <a:chOff x="3641" y="1169"/>
            <a:chExt cx="498" cy="2151"/>
          </a:xfrm>
        </p:grpSpPr>
        <p:sp>
          <p:nvSpPr>
            <p:cNvPr id="8312" name="Rectangle 53"/>
            <p:cNvSpPr>
              <a:spLocks noChangeArrowheads="1"/>
            </p:cNvSpPr>
            <p:nvPr/>
          </p:nvSpPr>
          <p:spPr bwMode="auto">
            <a:xfrm>
              <a:off x="3648" y="2180"/>
              <a:ext cx="474" cy="135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FF33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13" name="Rectangle 54"/>
            <p:cNvSpPr>
              <a:spLocks noChangeArrowheads="1"/>
            </p:cNvSpPr>
            <p:nvPr/>
          </p:nvSpPr>
          <p:spPr bwMode="auto">
            <a:xfrm>
              <a:off x="3643" y="1824"/>
              <a:ext cx="474" cy="135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F42E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14" name="Rectangle 55"/>
            <p:cNvSpPr>
              <a:spLocks noChangeArrowheads="1"/>
            </p:cNvSpPr>
            <p:nvPr/>
          </p:nvSpPr>
          <p:spPr bwMode="auto">
            <a:xfrm>
              <a:off x="3649" y="2552"/>
              <a:ext cx="474" cy="135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F42E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15" name="Rectangle 56"/>
            <p:cNvSpPr>
              <a:spLocks noChangeArrowheads="1"/>
            </p:cNvSpPr>
            <p:nvPr/>
          </p:nvSpPr>
          <p:spPr bwMode="auto">
            <a:xfrm>
              <a:off x="3655" y="2919"/>
              <a:ext cx="474" cy="135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DC2A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16" name="Rectangle 57"/>
            <p:cNvSpPr>
              <a:spLocks noChangeArrowheads="1"/>
            </p:cNvSpPr>
            <p:nvPr/>
          </p:nvSpPr>
          <p:spPr bwMode="auto">
            <a:xfrm>
              <a:off x="3650" y="1423"/>
              <a:ext cx="474" cy="135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DC2A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17" name="Rectangle 58"/>
            <p:cNvSpPr>
              <a:spLocks noChangeArrowheads="1"/>
            </p:cNvSpPr>
            <p:nvPr/>
          </p:nvSpPr>
          <p:spPr bwMode="auto">
            <a:xfrm>
              <a:off x="3648" y="1559"/>
              <a:ext cx="486" cy="259"/>
            </a:xfrm>
            <a:prstGeom prst="rect">
              <a:avLst/>
            </a:prstGeom>
            <a:gradFill rotWithShape="0">
              <a:gsLst>
                <a:gs pos="0">
                  <a:srgbClr val="3F0C00"/>
                </a:gs>
                <a:gs pos="50000">
                  <a:srgbClr val="881A00"/>
                </a:gs>
                <a:gs pos="100000">
                  <a:srgbClr val="3F0C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18" name="Rectangle 59"/>
            <p:cNvSpPr>
              <a:spLocks noChangeArrowheads="1"/>
            </p:cNvSpPr>
            <p:nvPr/>
          </p:nvSpPr>
          <p:spPr bwMode="auto">
            <a:xfrm>
              <a:off x="3642" y="1938"/>
              <a:ext cx="486" cy="259"/>
            </a:xfrm>
            <a:prstGeom prst="rect">
              <a:avLst/>
            </a:prstGeom>
            <a:gradFill rotWithShape="0">
              <a:gsLst>
                <a:gs pos="0">
                  <a:srgbClr val="3F0C00"/>
                </a:gs>
                <a:gs pos="50000">
                  <a:srgbClr val="881A00"/>
                </a:gs>
                <a:gs pos="100000">
                  <a:srgbClr val="3F0C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19" name="Rectangle 60"/>
            <p:cNvSpPr>
              <a:spLocks noChangeArrowheads="1"/>
            </p:cNvSpPr>
            <p:nvPr/>
          </p:nvSpPr>
          <p:spPr bwMode="auto">
            <a:xfrm>
              <a:off x="3648" y="2316"/>
              <a:ext cx="486" cy="259"/>
            </a:xfrm>
            <a:prstGeom prst="rect">
              <a:avLst/>
            </a:prstGeom>
            <a:gradFill rotWithShape="0">
              <a:gsLst>
                <a:gs pos="0">
                  <a:srgbClr val="3F0C00"/>
                </a:gs>
                <a:gs pos="50000">
                  <a:srgbClr val="881A00"/>
                </a:gs>
                <a:gs pos="100000">
                  <a:srgbClr val="3F0C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20" name="Rectangle 61"/>
            <p:cNvSpPr>
              <a:spLocks noChangeArrowheads="1"/>
            </p:cNvSpPr>
            <p:nvPr/>
          </p:nvSpPr>
          <p:spPr bwMode="auto">
            <a:xfrm>
              <a:off x="3653" y="2660"/>
              <a:ext cx="486" cy="259"/>
            </a:xfrm>
            <a:prstGeom prst="rect">
              <a:avLst/>
            </a:prstGeom>
            <a:gradFill rotWithShape="0">
              <a:gsLst>
                <a:gs pos="0">
                  <a:srgbClr val="3F0C00"/>
                </a:gs>
                <a:gs pos="50000">
                  <a:srgbClr val="881A00"/>
                </a:gs>
                <a:gs pos="100000">
                  <a:srgbClr val="3F0C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21" name="Rectangle 62"/>
            <p:cNvSpPr>
              <a:spLocks noChangeArrowheads="1"/>
            </p:cNvSpPr>
            <p:nvPr/>
          </p:nvSpPr>
          <p:spPr bwMode="auto">
            <a:xfrm>
              <a:off x="3647" y="3061"/>
              <a:ext cx="486" cy="259"/>
            </a:xfrm>
            <a:prstGeom prst="rect">
              <a:avLst/>
            </a:prstGeom>
            <a:gradFill rotWithShape="0">
              <a:gsLst>
                <a:gs pos="0">
                  <a:srgbClr val="3F0C00"/>
                </a:gs>
                <a:gs pos="50000">
                  <a:srgbClr val="881A00"/>
                </a:gs>
                <a:gs pos="100000">
                  <a:srgbClr val="3F0C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322" name="Rectangle 63"/>
            <p:cNvSpPr>
              <a:spLocks noChangeArrowheads="1"/>
            </p:cNvSpPr>
            <p:nvPr/>
          </p:nvSpPr>
          <p:spPr bwMode="auto">
            <a:xfrm>
              <a:off x="3641" y="1169"/>
              <a:ext cx="486" cy="259"/>
            </a:xfrm>
            <a:prstGeom prst="rect">
              <a:avLst/>
            </a:prstGeom>
            <a:gradFill rotWithShape="0">
              <a:gsLst>
                <a:gs pos="0">
                  <a:srgbClr val="3F0C00"/>
                </a:gs>
                <a:gs pos="50000">
                  <a:srgbClr val="881A00"/>
                </a:gs>
                <a:gs pos="100000">
                  <a:srgbClr val="3F0C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241728" name="Freeform 64"/>
          <p:cNvSpPr>
            <a:spLocks/>
          </p:cNvSpPr>
          <p:nvPr/>
        </p:nvSpPr>
        <p:spPr bwMode="auto">
          <a:xfrm>
            <a:off x="6583363" y="2355850"/>
            <a:ext cx="1897062" cy="2455863"/>
          </a:xfrm>
          <a:custGeom>
            <a:avLst/>
            <a:gdLst>
              <a:gd name="T0" fmla="*/ 2147483646 w 1346"/>
              <a:gd name="T1" fmla="*/ 0 h 1852"/>
              <a:gd name="T2" fmla="*/ 2147483646 w 1346"/>
              <a:gd name="T3" fmla="*/ 2147483646 h 1852"/>
              <a:gd name="T4" fmla="*/ 2147483646 w 1346"/>
              <a:gd name="T5" fmla="*/ 2147483646 h 1852"/>
              <a:gd name="T6" fmla="*/ 2147483646 w 1346"/>
              <a:gd name="T7" fmla="*/ 2147483646 h 1852"/>
              <a:gd name="T8" fmla="*/ 2147483646 w 1346"/>
              <a:gd name="T9" fmla="*/ 2147483646 h 1852"/>
              <a:gd name="T10" fmla="*/ 2147483646 w 1346"/>
              <a:gd name="T11" fmla="*/ 2147483646 h 1852"/>
              <a:gd name="T12" fmla="*/ 2147483646 w 1346"/>
              <a:gd name="T13" fmla="*/ 2147483646 h 1852"/>
              <a:gd name="T14" fmla="*/ 2147483646 w 1346"/>
              <a:gd name="T15" fmla="*/ 2147483646 h 1852"/>
              <a:gd name="T16" fmla="*/ 2147483646 w 1346"/>
              <a:gd name="T17" fmla="*/ 2147483646 h 1852"/>
              <a:gd name="T18" fmla="*/ 2147483646 w 1346"/>
              <a:gd name="T19" fmla="*/ 2147483646 h 1852"/>
              <a:gd name="T20" fmla="*/ 2147483646 w 1346"/>
              <a:gd name="T21" fmla="*/ 2147483646 h 185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46" h="1852">
                <a:moveTo>
                  <a:pt x="81" y="0"/>
                </a:moveTo>
                <a:cubicBezTo>
                  <a:pt x="408" y="64"/>
                  <a:pt x="736" y="128"/>
                  <a:pt x="736" y="192"/>
                </a:cubicBezTo>
                <a:cubicBezTo>
                  <a:pt x="736" y="256"/>
                  <a:pt x="0" y="318"/>
                  <a:pt x="81" y="384"/>
                </a:cubicBezTo>
                <a:cubicBezTo>
                  <a:pt x="162" y="450"/>
                  <a:pt x="1222" y="523"/>
                  <a:pt x="1222" y="587"/>
                </a:cubicBezTo>
                <a:cubicBezTo>
                  <a:pt x="1222" y="651"/>
                  <a:pt x="60" y="706"/>
                  <a:pt x="81" y="768"/>
                </a:cubicBezTo>
                <a:cubicBezTo>
                  <a:pt x="102" y="830"/>
                  <a:pt x="1346" y="898"/>
                  <a:pt x="1346" y="960"/>
                </a:cubicBezTo>
                <a:cubicBezTo>
                  <a:pt x="1346" y="1022"/>
                  <a:pt x="103" y="1081"/>
                  <a:pt x="81" y="1141"/>
                </a:cubicBezTo>
                <a:cubicBezTo>
                  <a:pt x="59" y="1201"/>
                  <a:pt x="1211" y="1265"/>
                  <a:pt x="1211" y="1321"/>
                </a:cubicBezTo>
                <a:cubicBezTo>
                  <a:pt x="1211" y="1377"/>
                  <a:pt x="156" y="1421"/>
                  <a:pt x="81" y="1479"/>
                </a:cubicBezTo>
                <a:cubicBezTo>
                  <a:pt x="6" y="1537"/>
                  <a:pt x="759" y="1609"/>
                  <a:pt x="759" y="1671"/>
                </a:cubicBezTo>
                <a:cubicBezTo>
                  <a:pt x="759" y="1733"/>
                  <a:pt x="184" y="1824"/>
                  <a:pt x="81" y="1852"/>
                </a:cubicBezTo>
              </a:path>
            </a:pathLst>
          </a:custGeom>
          <a:noFill/>
          <a:ln w="762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1729" name="Group 65"/>
          <p:cNvGrpSpPr>
            <a:grpSpLocks/>
          </p:cNvGrpSpPr>
          <p:nvPr/>
        </p:nvGrpSpPr>
        <p:grpSpPr bwMode="auto">
          <a:xfrm>
            <a:off x="4997450" y="2211388"/>
            <a:ext cx="3422650" cy="2752725"/>
            <a:chOff x="3002" y="1208"/>
            <a:chExt cx="2428" cy="2075"/>
          </a:xfrm>
        </p:grpSpPr>
        <p:sp>
          <p:nvSpPr>
            <p:cNvPr id="8301" name="Arc 66"/>
            <p:cNvSpPr>
              <a:spLocks/>
            </p:cNvSpPr>
            <p:nvPr/>
          </p:nvSpPr>
          <p:spPr bwMode="auto">
            <a:xfrm>
              <a:off x="4136" y="1208"/>
              <a:ext cx="112" cy="183"/>
            </a:xfrm>
            <a:custGeom>
              <a:avLst/>
              <a:gdLst>
                <a:gd name="T0" fmla="*/ 0 w 21600"/>
                <a:gd name="T1" fmla="*/ 0 h 37859"/>
                <a:gd name="T2" fmla="*/ 0 w 21600"/>
                <a:gd name="T3" fmla="*/ 0 h 37859"/>
                <a:gd name="T4" fmla="*/ 0 w 21600"/>
                <a:gd name="T5" fmla="*/ 0 h 378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859" fill="none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</a:path>
                <a:path w="21600" h="37859" stroke="0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  <a:lnTo>
                    <a:pt x="0" y="18800"/>
                  </a:lnTo>
                  <a:lnTo>
                    <a:pt x="10635" y="-1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2" name="Arc 67"/>
            <p:cNvSpPr>
              <a:spLocks/>
            </p:cNvSpPr>
            <p:nvPr/>
          </p:nvSpPr>
          <p:spPr bwMode="auto">
            <a:xfrm>
              <a:off x="3547" y="1399"/>
              <a:ext cx="1309" cy="192"/>
            </a:xfrm>
            <a:custGeom>
              <a:avLst/>
              <a:gdLst>
                <a:gd name="T0" fmla="*/ 0 w 21600"/>
                <a:gd name="T1" fmla="*/ 0 h 37547"/>
                <a:gd name="T2" fmla="*/ 0 w 21600"/>
                <a:gd name="T3" fmla="*/ 0 h 37547"/>
                <a:gd name="T4" fmla="*/ 0 w 21600"/>
                <a:gd name="T5" fmla="*/ 0 h 375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547" fill="none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546"/>
                    <a:pt x="17452" y="33699"/>
                    <a:pt x="10728" y="37546"/>
                  </a:cubicBezTo>
                </a:path>
                <a:path w="21600" h="37547" stroke="0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546"/>
                    <a:pt x="17452" y="33699"/>
                    <a:pt x="10728" y="37546"/>
                  </a:cubicBezTo>
                  <a:lnTo>
                    <a:pt x="0" y="18800"/>
                  </a:lnTo>
                  <a:lnTo>
                    <a:pt x="10635" y="-1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3" name="Arc 68"/>
            <p:cNvSpPr>
              <a:spLocks/>
            </p:cNvSpPr>
            <p:nvPr/>
          </p:nvSpPr>
          <p:spPr bwMode="auto">
            <a:xfrm>
              <a:off x="4094" y="1595"/>
              <a:ext cx="213" cy="184"/>
            </a:xfrm>
            <a:custGeom>
              <a:avLst/>
              <a:gdLst>
                <a:gd name="T0" fmla="*/ 0 w 21600"/>
                <a:gd name="T1" fmla="*/ 0 h 37859"/>
                <a:gd name="T2" fmla="*/ 0 w 21600"/>
                <a:gd name="T3" fmla="*/ 0 h 37859"/>
                <a:gd name="T4" fmla="*/ 0 w 21600"/>
                <a:gd name="T5" fmla="*/ 0 h 378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859" fill="none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</a:path>
                <a:path w="21600" h="37859" stroke="0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  <a:lnTo>
                    <a:pt x="0" y="18800"/>
                  </a:lnTo>
                  <a:lnTo>
                    <a:pt x="10635" y="-1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4" name="Arc 69"/>
            <p:cNvSpPr>
              <a:spLocks/>
            </p:cNvSpPr>
            <p:nvPr/>
          </p:nvSpPr>
          <p:spPr bwMode="auto">
            <a:xfrm>
              <a:off x="3008" y="1789"/>
              <a:ext cx="2325" cy="199"/>
            </a:xfrm>
            <a:custGeom>
              <a:avLst/>
              <a:gdLst>
                <a:gd name="T0" fmla="*/ 0 w 21600"/>
                <a:gd name="T1" fmla="*/ 0 h 36644"/>
                <a:gd name="T2" fmla="*/ 0 w 21600"/>
                <a:gd name="T3" fmla="*/ 0 h 36644"/>
                <a:gd name="T4" fmla="*/ 0 w 21600"/>
                <a:gd name="T5" fmla="*/ 0 h 366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6644" fill="none" extrusionOk="0">
                  <a:moveTo>
                    <a:pt x="11331" y="0"/>
                  </a:moveTo>
                  <a:cubicBezTo>
                    <a:pt x="17713" y="3932"/>
                    <a:pt x="21600" y="10892"/>
                    <a:pt x="21600" y="18389"/>
                  </a:cubicBezTo>
                  <a:cubicBezTo>
                    <a:pt x="21600" y="25795"/>
                    <a:pt x="17805" y="32685"/>
                    <a:pt x="11546" y="36644"/>
                  </a:cubicBezTo>
                </a:path>
                <a:path w="21600" h="36644" stroke="0" extrusionOk="0">
                  <a:moveTo>
                    <a:pt x="11331" y="0"/>
                  </a:moveTo>
                  <a:cubicBezTo>
                    <a:pt x="17713" y="3932"/>
                    <a:pt x="21600" y="10892"/>
                    <a:pt x="21600" y="18389"/>
                  </a:cubicBezTo>
                  <a:cubicBezTo>
                    <a:pt x="21600" y="25795"/>
                    <a:pt x="17805" y="32685"/>
                    <a:pt x="11546" y="36644"/>
                  </a:cubicBezTo>
                  <a:lnTo>
                    <a:pt x="0" y="18389"/>
                  </a:lnTo>
                  <a:lnTo>
                    <a:pt x="11331" y="0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" name="Arc 70"/>
            <p:cNvSpPr>
              <a:spLocks/>
            </p:cNvSpPr>
            <p:nvPr/>
          </p:nvSpPr>
          <p:spPr bwMode="auto">
            <a:xfrm>
              <a:off x="4050" y="1991"/>
              <a:ext cx="360" cy="161"/>
            </a:xfrm>
            <a:custGeom>
              <a:avLst/>
              <a:gdLst>
                <a:gd name="T0" fmla="*/ 0 w 21600"/>
                <a:gd name="T1" fmla="*/ 0 h 37859"/>
                <a:gd name="T2" fmla="*/ 0 w 21600"/>
                <a:gd name="T3" fmla="*/ 0 h 37859"/>
                <a:gd name="T4" fmla="*/ 0 w 21600"/>
                <a:gd name="T5" fmla="*/ 0 h 378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859" fill="none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</a:path>
                <a:path w="21600" h="37859" stroke="0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  <a:lnTo>
                    <a:pt x="0" y="18800"/>
                  </a:lnTo>
                  <a:lnTo>
                    <a:pt x="10635" y="-1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6" name="Arc 71"/>
            <p:cNvSpPr>
              <a:spLocks/>
            </p:cNvSpPr>
            <p:nvPr/>
          </p:nvSpPr>
          <p:spPr bwMode="auto">
            <a:xfrm>
              <a:off x="3003" y="2155"/>
              <a:ext cx="2427" cy="216"/>
            </a:xfrm>
            <a:custGeom>
              <a:avLst/>
              <a:gdLst>
                <a:gd name="T0" fmla="*/ 0 w 21600"/>
                <a:gd name="T1" fmla="*/ 0 h 37521"/>
                <a:gd name="T2" fmla="*/ 0 w 21600"/>
                <a:gd name="T3" fmla="*/ 0 h 37521"/>
                <a:gd name="T4" fmla="*/ 0 w 21600"/>
                <a:gd name="T5" fmla="*/ 0 h 375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521" fill="none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527"/>
                    <a:pt x="17471" y="33666"/>
                    <a:pt x="10774" y="37521"/>
                  </a:cubicBezTo>
                </a:path>
                <a:path w="21600" h="37521" stroke="0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527"/>
                    <a:pt x="17471" y="33666"/>
                    <a:pt x="10774" y="37521"/>
                  </a:cubicBezTo>
                  <a:lnTo>
                    <a:pt x="0" y="18800"/>
                  </a:lnTo>
                  <a:lnTo>
                    <a:pt x="10635" y="-1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7" name="Arc 72"/>
            <p:cNvSpPr>
              <a:spLocks/>
            </p:cNvSpPr>
            <p:nvPr/>
          </p:nvSpPr>
          <p:spPr bwMode="auto">
            <a:xfrm>
              <a:off x="4034" y="2369"/>
              <a:ext cx="360" cy="161"/>
            </a:xfrm>
            <a:custGeom>
              <a:avLst/>
              <a:gdLst>
                <a:gd name="T0" fmla="*/ 0 w 21600"/>
                <a:gd name="T1" fmla="*/ 0 h 37859"/>
                <a:gd name="T2" fmla="*/ 0 w 21600"/>
                <a:gd name="T3" fmla="*/ 0 h 37859"/>
                <a:gd name="T4" fmla="*/ 0 w 21600"/>
                <a:gd name="T5" fmla="*/ 0 h 378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859" fill="none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</a:path>
                <a:path w="21600" h="37859" stroke="0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  <a:lnTo>
                    <a:pt x="0" y="18800"/>
                  </a:lnTo>
                  <a:lnTo>
                    <a:pt x="10635" y="-1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8" name="Arc 73"/>
            <p:cNvSpPr>
              <a:spLocks/>
            </p:cNvSpPr>
            <p:nvPr/>
          </p:nvSpPr>
          <p:spPr bwMode="auto">
            <a:xfrm>
              <a:off x="3002" y="2524"/>
              <a:ext cx="2325" cy="199"/>
            </a:xfrm>
            <a:custGeom>
              <a:avLst/>
              <a:gdLst>
                <a:gd name="T0" fmla="*/ 0 w 21600"/>
                <a:gd name="T1" fmla="*/ 0 h 36623"/>
                <a:gd name="T2" fmla="*/ 0 w 21600"/>
                <a:gd name="T3" fmla="*/ 0 h 36623"/>
                <a:gd name="T4" fmla="*/ 0 w 21600"/>
                <a:gd name="T5" fmla="*/ 0 h 366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6623" fill="none" extrusionOk="0">
                  <a:moveTo>
                    <a:pt x="11755" y="-1"/>
                  </a:moveTo>
                  <a:cubicBezTo>
                    <a:pt x="17894" y="3982"/>
                    <a:pt x="21600" y="10802"/>
                    <a:pt x="21600" y="18121"/>
                  </a:cubicBezTo>
                  <a:cubicBezTo>
                    <a:pt x="21600" y="25694"/>
                    <a:pt x="17633" y="32714"/>
                    <a:pt x="11146" y="36622"/>
                  </a:cubicBezTo>
                </a:path>
                <a:path w="21600" h="36623" stroke="0" extrusionOk="0">
                  <a:moveTo>
                    <a:pt x="11755" y="-1"/>
                  </a:moveTo>
                  <a:cubicBezTo>
                    <a:pt x="17894" y="3982"/>
                    <a:pt x="21600" y="10802"/>
                    <a:pt x="21600" y="18121"/>
                  </a:cubicBezTo>
                  <a:cubicBezTo>
                    <a:pt x="21600" y="25694"/>
                    <a:pt x="17633" y="32714"/>
                    <a:pt x="11146" y="36622"/>
                  </a:cubicBezTo>
                  <a:lnTo>
                    <a:pt x="0" y="18121"/>
                  </a:lnTo>
                  <a:lnTo>
                    <a:pt x="11755" y="-1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9" name="Arc 74"/>
            <p:cNvSpPr>
              <a:spLocks/>
            </p:cNvSpPr>
            <p:nvPr/>
          </p:nvSpPr>
          <p:spPr bwMode="auto">
            <a:xfrm>
              <a:off x="3552" y="2873"/>
              <a:ext cx="1309" cy="193"/>
            </a:xfrm>
            <a:custGeom>
              <a:avLst/>
              <a:gdLst>
                <a:gd name="T0" fmla="*/ 0 w 21600"/>
                <a:gd name="T1" fmla="*/ 0 h 37692"/>
                <a:gd name="T2" fmla="*/ 0 w 21600"/>
                <a:gd name="T3" fmla="*/ 0 h 37692"/>
                <a:gd name="T4" fmla="*/ 0 w 21600"/>
                <a:gd name="T5" fmla="*/ 0 h 376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692" fill="none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651"/>
                    <a:pt x="17339" y="33885"/>
                    <a:pt x="10471" y="37691"/>
                  </a:cubicBezTo>
                </a:path>
                <a:path w="21600" h="37692" stroke="0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651"/>
                    <a:pt x="17339" y="33885"/>
                    <a:pt x="10471" y="37691"/>
                  </a:cubicBezTo>
                  <a:lnTo>
                    <a:pt x="0" y="18800"/>
                  </a:lnTo>
                  <a:lnTo>
                    <a:pt x="10635" y="-1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0" name="Arc 75"/>
            <p:cNvSpPr>
              <a:spLocks/>
            </p:cNvSpPr>
            <p:nvPr/>
          </p:nvSpPr>
          <p:spPr bwMode="auto">
            <a:xfrm>
              <a:off x="4111" y="2720"/>
              <a:ext cx="202" cy="150"/>
            </a:xfrm>
            <a:custGeom>
              <a:avLst/>
              <a:gdLst>
                <a:gd name="T0" fmla="*/ 0 w 21600"/>
                <a:gd name="T1" fmla="*/ 0 h 37859"/>
                <a:gd name="T2" fmla="*/ 0 w 21600"/>
                <a:gd name="T3" fmla="*/ 0 h 37859"/>
                <a:gd name="T4" fmla="*/ 0 w 21600"/>
                <a:gd name="T5" fmla="*/ 0 h 378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859" fill="none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</a:path>
                <a:path w="21600" h="37859" stroke="0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  <a:lnTo>
                    <a:pt x="0" y="18800"/>
                  </a:lnTo>
                  <a:lnTo>
                    <a:pt x="10635" y="-1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1" name="Arc 76"/>
            <p:cNvSpPr>
              <a:spLocks/>
            </p:cNvSpPr>
            <p:nvPr/>
          </p:nvSpPr>
          <p:spPr bwMode="auto">
            <a:xfrm>
              <a:off x="4142" y="3100"/>
              <a:ext cx="112" cy="183"/>
            </a:xfrm>
            <a:custGeom>
              <a:avLst/>
              <a:gdLst>
                <a:gd name="T0" fmla="*/ 0 w 21600"/>
                <a:gd name="T1" fmla="*/ 0 h 37859"/>
                <a:gd name="T2" fmla="*/ 0 w 21600"/>
                <a:gd name="T3" fmla="*/ 0 h 37859"/>
                <a:gd name="T4" fmla="*/ 0 w 21600"/>
                <a:gd name="T5" fmla="*/ 0 h 378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859" fill="none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</a:path>
                <a:path w="21600" h="37859" stroke="0" extrusionOk="0">
                  <a:moveTo>
                    <a:pt x="10635" y="-1"/>
                  </a:moveTo>
                  <a:cubicBezTo>
                    <a:pt x="17410" y="3832"/>
                    <a:pt x="21600" y="11015"/>
                    <a:pt x="21600" y="18800"/>
                  </a:cubicBezTo>
                  <a:cubicBezTo>
                    <a:pt x="21600" y="26777"/>
                    <a:pt x="17202" y="34105"/>
                    <a:pt x="10163" y="37859"/>
                  </a:cubicBezTo>
                  <a:lnTo>
                    <a:pt x="0" y="18800"/>
                  </a:lnTo>
                  <a:lnTo>
                    <a:pt x="10635" y="-1"/>
                  </a:lnTo>
                  <a:close/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1741" name="Group 77"/>
          <p:cNvGrpSpPr>
            <a:grpSpLocks/>
          </p:cNvGrpSpPr>
          <p:nvPr/>
        </p:nvGrpSpPr>
        <p:grpSpPr bwMode="auto">
          <a:xfrm>
            <a:off x="2022475" y="1158875"/>
            <a:ext cx="2176463" cy="4659313"/>
            <a:chOff x="901" y="425"/>
            <a:chExt cx="1545" cy="3512"/>
          </a:xfrm>
        </p:grpSpPr>
        <p:grpSp>
          <p:nvGrpSpPr>
            <p:cNvPr id="8270" name="Group 78"/>
            <p:cNvGrpSpPr>
              <a:grpSpLocks/>
            </p:cNvGrpSpPr>
            <p:nvPr/>
          </p:nvGrpSpPr>
          <p:grpSpPr bwMode="auto">
            <a:xfrm>
              <a:off x="901" y="504"/>
              <a:ext cx="133" cy="3433"/>
              <a:chOff x="1251" y="515"/>
              <a:chExt cx="133" cy="3433"/>
            </a:xfrm>
          </p:grpSpPr>
          <p:sp>
            <p:nvSpPr>
              <p:cNvPr id="8272" name="Rectangle 79"/>
              <p:cNvSpPr>
                <a:spLocks noChangeArrowheads="1"/>
              </p:cNvSpPr>
              <p:nvPr/>
            </p:nvSpPr>
            <p:spPr bwMode="auto">
              <a:xfrm>
                <a:off x="1271" y="515"/>
                <a:ext cx="90" cy="3433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73" name="Rectangle 80"/>
              <p:cNvSpPr>
                <a:spLocks noChangeArrowheads="1"/>
              </p:cNvSpPr>
              <p:nvPr/>
            </p:nvSpPr>
            <p:spPr bwMode="auto">
              <a:xfrm>
                <a:off x="1256" y="633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0D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74" name="Rectangle 81"/>
              <p:cNvSpPr>
                <a:spLocks noChangeArrowheads="1"/>
              </p:cNvSpPr>
              <p:nvPr/>
            </p:nvSpPr>
            <p:spPr bwMode="auto">
              <a:xfrm>
                <a:off x="1259" y="743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75" name="Rectangle 82"/>
              <p:cNvSpPr>
                <a:spLocks noChangeArrowheads="1"/>
              </p:cNvSpPr>
              <p:nvPr/>
            </p:nvSpPr>
            <p:spPr bwMode="auto">
              <a:xfrm>
                <a:off x="1256" y="857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76" name="Rectangle 83"/>
              <p:cNvSpPr>
                <a:spLocks noChangeArrowheads="1"/>
              </p:cNvSpPr>
              <p:nvPr/>
            </p:nvSpPr>
            <p:spPr bwMode="auto">
              <a:xfrm>
                <a:off x="1259" y="971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77" name="Rectangle 84"/>
              <p:cNvSpPr>
                <a:spLocks noChangeArrowheads="1"/>
              </p:cNvSpPr>
              <p:nvPr/>
            </p:nvSpPr>
            <p:spPr bwMode="auto">
              <a:xfrm>
                <a:off x="1260" y="1085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78" name="Rectangle 85"/>
              <p:cNvSpPr>
                <a:spLocks noChangeArrowheads="1"/>
              </p:cNvSpPr>
              <p:nvPr/>
            </p:nvSpPr>
            <p:spPr bwMode="auto">
              <a:xfrm>
                <a:off x="1257" y="1199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79" name="Rectangle 86"/>
              <p:cNvSpPr>
                <a:spLocks noChangeArrowheads="1"/>
              </p:cNvSpPr>
              <p:nvPr/>
            </p:nvSpPr>
            <p:spPr bwMode="auto">
              <a:xfrm>
                <a:off x="1260" y="1313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80" name="Rectangle 87"/>
              <p:cNvSpPr>
                <a:spLocks noChangeArrowheads="1"/>
              </p:cNvSpPr>
              <p:nvPr/>
            </p:nvSpPr>
            <p:spPr bwMode="auto">
              <a:xfrm>
                <a:off x="1254" y="1427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81" name="Rectangle 88"/>
              <p:cNvSpPr>
                <a:spLocks noChangeArrowheads="1"/>
              </p:cNvSpPr>
              <p:nvPr/>
            </p:nvSpPr>
            <p:spPr bwMode="auto">
              <a:xfrm>
                <a:off x="1254" y="1541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82" name="Rectangle 89"/>
              <p:cNvSpPr>
                <a:spLocks noChangeArrowheads="1"/>
              </p:cNvSpPr>
              <p:nvPr/>
            </p:nvSpPr>
            <p:spPr bwMode="auto">
              <a:xfrm>
                <a:off x="1257" y="1655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83" name="Rectangle 90"/>
              <p:cNvSpPr>
                <a:spLocks noChangeArrowheads="1"/>
              </p:cNvSpPr>
              <p:nvPr/>
            </p:nvSpPr>
            <p:spPr bwMode="auto">
              <a:xfrm>
                <a:off x="1254" y="1769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84" name="Rectangle 91"/>
              <p:cNvSpPr>
                <a:spLocks noChangeArrowheads="1"/>
              </p:cNvSpPr>
              <p:nvPr/>
            </p:nvSpPr>
            <p:spPr bwMode="auto">
              <a:xfrm>
                <a:off x="1257" y="1883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85" name="Rectangle 92"/>
              <p:cNvSpPr>
                <a:spLocks noChangeArrowheads="1"/>
              </p:cNvSpPr>
              <p:nvPr/>
            </p:nvSpPr>
            <p:spPr bwMode="auto">
              <a:xfrm>
                <a:off x="1257" y="1997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86" name="Rectangle 93"/>
              <p:cNvSpPr>
                <a:spLocks noChangeArrowheads="1"/>
              </p:cNvSpPr>
              <p:nvPr/>
            </p:nvSpPr>
            <p:spPr bwMode="auto">
              <a:xfrm>
                <a:off x="1257" y="2111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87" name="Rectangle 94"/>
              <p:cNvSpPr>
                <a:spLocks noChangeArrowheads="1"/>
              </p:cNvSpPr>
              <p:nvPr/>
            </p:nvSpPr>
            <p:spPr bwMode="auto">
              <a:xfrm>
                <a:off x="1257" y="2225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88" name="Rectangle 95"/>
              <p:cNvSpPr>
                <a:spLocks noChangeArrowheads="1"/>
              </p:cNvSpPr>
              <p:nvPr/>
            </p:nvSpPr>
            <p:spPr bwMode="auto">
              <a:xfrm>
                <a:off x="1254" y="2339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89" name="Rectangle 96"/>
              <p:cNvSpPr>
                <a:spLocks noChangeArrowheads="1"/>
              </p:cNvSpPr>
              <p:nvPr/>
            </p:nvSpPr>
            <p:spPr bwMode="auto">
              <a:xfrm>
                <a:off x="1260" y="2453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0" name="Rectangle 97"/>
              <p:cNvSpPr>
                <a:spLocks noChangeArrowheads="1"/>
              </p:cNvSpPr>
              <p:nvPr/>
            </p:nvSpPr>
            <p:spPr bwMode="auto">
              <a:xfrm>
                <a:off x="1257" y="2567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1" name="Rectangle 98"/>
              <p:cNvSpPr>
                <a:spLocks noChangeArrowheads="1"/>
              </p:cNvSpPr>
              <p:nvPr/>
            </p:nvSpPr>
            <p:spPr bwMode="auto">
              <a:xfrm>
                <a:off x="1257" y="2681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2" name="Rectangle 99"/>
              <p:cNvSpPr>
                <a:spLocks noChangeArrowheads="1"/>
              </p:cNvSpPr>
              <p:nvPr/>
            </p:nvSpPr>
            <p:spPr bwMode="auto">
              <a:xfrm>
                <a:off x="1260" y="2795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3" name="Rectangle 100"/>
              <p:cNvSpPr>
                <a:spLocks noChangeArrowheads="1"/>
              </p:cNvSpPr>
              <p:nvPr/>
            </p:nvSpPr>
            <p:spPr bwMode="auto">
              <a:xfrm>
                <a:off x="1254" y="2909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4" name="Rectangle 101"/>
              <p:cNvSpPr>
                <a:spLocks noChangeArrowheads="1"/>
              </p:cNvSpPr>
              <p:nvPr/>
            </p:nvSpPr>
            <p:spPr bwMode="auto">
              <a:xfrm>
                <a:off x="1257" y="3023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5" name="Rectangle 102"/>
              <p:cNvSpPr>
                <a:spLocks noChangeArrowheads="1"/>
              </p:cNvSpPr>
              <p:nvPr/>
            </p:nvSpPr>
            <p:spPr bwMode="auto">
              <a:xfrm>
                <a:off x="1257" y="3137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6" name="Rectangle 103"/>
              <p:cNvSpPr>
                <a:spLocks noChangeArrowheads="1"/>
              </p:cNvSpPr>
              <p:nvPr/>
            </p:nvSpPr>
            <p:spPr bwMode="auto">
              <a:xfrm>
                <a:off x="1257" y="3251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7" name="Rectangle 104"/>
              <p:cNvSpPr>
                <a:spLocks noChangeArrowheads="1"/>
              </p:cNvSpPr>
              <p:nvPr/>
            </p:nvSpPr>
            <p:spPr bwMode="auto">
              <a:xfrm>
                <a:off x="1257" y="3365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8" name="Rectangle 105"/>
              <p:cNvSpPr>
                <a:spLocks noChangeArrowheads="1"/>
              </p:cNvSpPr>
              <p:nvPr/>
            </p:nvSpPr>
            <p:spPr bwMode="auto">
              <a:xfrm>
                <a:off x="1257" y="3479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9" name="Rectangle 106"/>
              <p:cNvSpPr>
                <a:spLocks noChangeArrowheads="1"/>
              </p:cNvSpPr>
              <p:nvPr/>
            </p:nvSpPr>
            <p:spPr bwMode="auto">
              <a:xfrm>
                <a:off x="1257" y="3593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300" name="Rectangle 107"/>
              <p:cNvSpPr>
                <a:spLocks noChangeArrowheads="1"/>
              </p:cNvSpPr>
              <p:nvPr/>
            </p:nvSpPr>
            <p:spPr bwMode="auto">
              <a:xfrm>
                <a:off x="1251" y="3707"/>
                <a:ext cx="124" cy="56"/>
              </a:xfrm>
              <a:prstGeom prst="rect">
                <a:avLst/>
              </a:prstGeom>
              <a:solidFill>
                <a:srgbClr val="FFE3DD"/>
              </a:solidFill>
              <a:ln w="9525">
                <a:solidFill>
                  <a:srgbClr val="FFE3D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271" name="AutoShape 108"/>
            <p:cNvSpPr>
              <a:spLocks noChangeArrowheads="1"/>
            </p:cNvSpPr>
            <p:nvPr/>
          </p:nvSpPr>
          <p:spPr bwMode="auto">
            <a:xfrm rot="5400000">
              <a:off x="-15" y="1473"/>
              <a:ext cx="3509" cy="14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21 w 21600"/>
                <a:gd name="T13" fmla="*/ 2324 h 21600"/>
                <a:gd name="T14" fmla="*/ 19279 w 21600"/>
                <a:gd name="T15" fmla="*/ 1927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42" y="21600"/>
                  </a:lnTo>
                  <a:lnTo>
                    <a:pt x="2055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E3DD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E3D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218" name="Group 109"/>
          <p:cNvGrpSpPr>
            <a:grpSpLocks/>
          </p:cNvGrpSpPr>
          <p:nvPr/>
        </p:nvGrpSpPr>
        <p:grpSpPr bwMode="auto">
          <a:xfrm>
            <a:off x="3927475" y="1349375"/>
            <a:ext cx="400050" cy="4498975"/>
            <a:chOff x="2978" y="1453"/>
            <a:chExt cx="261" cy="1596"/>
          </a:xfrm>
        </p:grpSpPr>
        <p:sp>
          <p:nvSpPr>
            <p:cNvPr id="8263" name="Arc 110"/>
            <p:cNvSpPr>
              <a:spLocks/>
            </p:cNvSpPr>
            <p:nvPr/>
          </p:nvSpPr>
          <p:spPr bwMode="auto">
            <a:xfrm rot="5386920">
              <a:off x="2370" y="2181"/>
              <a:ext cx="1595" cy="142"/>
            </a:xfrm>
            <a:custGeom>
              <a:avLst/>
              <a:gdLst>
                <a:gd name="T0" fmla="*/ 0 w 40634"/>
                <a:gd name="T1" fmla="*/ 0 h 21600"/>
                <a:gd name="T2" fmla="*/ 0 w 40634"/>
                <a:gd name="T3" fmla="*/ 0 h 21600"/>
                <a:gd name="T4" fmla="*/ 0 w 4063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634" h="21600" fill="none" extrusionOk="0">
                  <a:moveTo>
                    <a:pt x="-1" y="14300"/>
                  </a:moveTo>
                  <a:cubicBezTo>
                    <a:pt x="3079" y="5721"/>
                    <a:pt x="11213" y="0"/>
                    <a:pt x="20329" y="0"/>
                  </a:cubicBezTo>
                  <a:cubicBezTo>
                    <a:pt x="29418" y="0"/>
                    <a:pt x="37534" y="5689"/>
                    <a:pt x="40634" y="14233"/>
                  </a:cubicBezTo>
                </a:path>
                <a:path w="40634" h="21600" stroke="0" extrusionOk="0">
                  <a:moveTo>
                    <a:pt x="-1" y="14300"/>
                  </a:moveTo>
                  <a:cubicBezTo>
                    <a:pt x="3079" y="5721"/>
                    <a:pt x="11213" y="0"/>
                    <a:pt x="20329" y="0"/>
                  </a:cubicBezTo>
                  <a:cubicBezTo>
                    <a:pt x="29418" y="0"/>
                    <a:pt x="37534" y="5689"/>
                    <a:pt x="40634" y="14233"/>
                  </a:cubicBezTo>
                  <a:lnTo>
                    <a:pt x="20329" y="21600"/>
                  </a:lnTo>
                  <a:lnTo>
                    <a:pt x="-1" y="14300"/>
                  </a:lnTo>
                  <a:close/>
                </a:path>
              </a:pathLst>
            </a:custGeom>
            <a:gradFill rotWithShape="0">
              <a:gsLst>
                <a:gs pos="0">
                  <a:srgbClr val="66FFFF"/>
                </a:gs>
                <a:gs pos="100000">
                  <a:srgbClr val="44AAAA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" name="Arc 111"/>
            <p:cNvSpPr>
              <a:spLocks/>
            </p:cNvSpPr>
            <p:nvPr/>
          </p:nvSpPr>
          <p:spPr bwMode="auto">
            <a:xfrm rot="5386920" flipV="1">
              <a:off x="2254" y="2189"/>
              <a:ext cx="1582" cy="133"/>
            </a:xfrm>
            <a:custGeom>
              <a:avLst/>
              <a:gdLst>
                <a:gd name="T0" fmla="*/ 0 w 40187"/>
                <a:gd name="T1" fmla="*/ 0 h 21600"/>
                <a:gd name="T2" fmla="*/ 0 w 40187"/>
                <a:gd name="T3" fmla="*/ 0 h 21600"/>
                <a:gd name="T4" fmla="*/ 0 w 4018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187" h="21600" fill="none" extrusionOk="0">
                  <a:moveTo>
                    <a:pt x="-1" y="13158"/>
                  </a:moveTo>
                  <a:cubicBezTo>
                    <a:pt x="3386" y="5180"/>
                    <a:pt x="11214" y="0"/>
                    <a:pt x="19882" y="0"/>
                  </a:cubicBezTo>
                  <a:cubicBezTo>
                    <a:pt x="28971" y="0"/>
                    <a:pt x="37087" y="5689"/>
                    <a:pt x="40187" y="14233"/>
                  </a:cubicBezTo>
                </a:path>
                <a:path w="40187" h="21600" stroke="0" extrusionOk="0">
                  <a:moveTo>
                    <a:pt x="-1" y="13158"/>
                  </a:moveTo>
                  <a:cubicBezTo>
                    <a:pt x="3386" y="5180"/>
                    <a:pt x="11214" y="0"/>
                    <a:pt x="19882" y="0"/>
                  </a:cubicBezTo>
                  <a:cubicBezTo>
                    <a:pt x="28971" y="0"/>
                    <a:pt x="37087" y="5689"/>
                    <a:pt x="40187" y="14233"/>
                  </a:cubicBezTo>
                  <a:lnTo>
                    <a:pt x="19882" y="21600"/>
                  </a:lnTo>
                  <a:lnTo>
                    <a:pt x="-1" y="13158"/>
                  </a:lnTo>
                  <a:close/>
                </a:path>
              </a:pathLst>
            </a:custGeom>
            <a:gradFill rotWithShape="0">
              <a:gsLst>
                <a:gs pos="0">
                  <a:srgbClr val="66FFFF"/>
                </a:gs>
                <a:gs pos="100000">
                  <a:srgbClr val="47B2B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5" name="Rectangle 112"/>
            <p:cNvSpPr>
              <a:spLocks noChangeArrowheads="1"/>
            </p:cNvSpPr>
            <p:nvPr/>
          </p:nvSpPr>
          <p:spPr bwMode="auto">
            <a:xfrm rot="5386920">
              <a:off x="2319" y="2205"/>
              <a:ext cx="1579" cy="82"/>
            </a:xfrm>
            <a:prstGeom prst="rect">
              <a:avLst/>
            </a:prstGeom>
            <a:gradFill rotWithShape="0">
              <a:gsLst>
                <a:gs pos="0">
                  <a:srgbClr val="52CCCC"/>
                </a:gs>
                <a:gs pos="50000">
                  <a:srgbClr val="66FFFF"/>
                </a:gs>
                <a:gs pos="100000">
                  <a:srgbClr val="52CC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266" name="Line 113"/>
            <p:cNvSpPr>
              <a:spLocks noChangeShapeType="1"/>
            </p:cNvSpPr>
            <p:nvPr/>
          </p:nvSpPr>
          <p:spPr bwMode="auto">
            <a:xfrm rot="68555">
              <a:off x="3067" y="1461"/>
              <a:ext cx="89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7" name="Line 114"/>
            <p:cNvSpPr>
              <a:spLocks noChangeShapeType="1"/>
            </p:cNvSpPr>
            <p:nvPr/>
          </p:nvSpPr>
          <p:spPr bwMode="auto">
            <a:xfrm rot="68555" flipV="1">
              <a:off x="3058" y="3028"/>
              <a:ext cx="9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8" name="Arc 115"/>
            <p:cNvSpPr>
              <a:spLocks/>
            </p:cNvSpPr>
            <p:nvPr/>
          </p:nvSpPr>
          <p:spPr bwMode="auto">
            <a:xfrm rot="5386920">
              <a:off x="2375" y="2176"/>
              <a:ext cx="1581" cy="138"/>
            </a:xfrm>
            <a:custGeom>
              <a:avLst/>
              <a:gdLst>
                <a:gd name="T0" fmla="*/ 0 w 40634"/>
                <a:gd name="T1" fmla="*/ 0 h 21600"/>
                <a:gd name="T2" fmla="*/ 0 w 40634"/>
                <a:gd name="T3" fmla="*/ 0 h 21600"/>
                <a:gd name="T4" fmla="*/ 0 w 4063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634" h="21600" fill="none" extrusionOk="0">
                  <a:moveTo>
                    <a:pt x="-1" y="14300"/>
                  </a:moveTo>
                  <a:cubicBezTo>
                    <a:pt x="3079" y="5721"/>
                    <a:pt x="11213" y="0"/>
                    <a:pt x="20329" y="0"/>
                  </a:cubicBezTo>
                  <a:cubicBezTo>
                    <a:pt x="29418" y="0"/>
                    <a:pt x="37534" y="5689"/>
                    <a:pt x="40634" y="14233"/>
                  </a:cubicBezTo>
                </a:path>
                <a:path w="40634" h="21600" stroke="0" extrusionOk="0">
                  <a:moveTo>
                    <a:pt x="-1" y="14300"/>
                  </a:moveTo>
                  <a:cubicBezTo>
                    <a:pt x="3079" y="5721"/>
                    <a:pt x="11213" y="0"/>
                    <a:pt x="20329" y="0"/>
                  </a:cubicBezTo>
                  <a:cubicBezTo>
                    <a:pt x="29418" y="0"/>
                    <a:pt x="37534" y="5689"/>
                    <a:pt x="40634" y="14233"/>
                  </a:cubicBezTo>
                  <a:lnTo>
                    <a:pt x="20329" y="21600"/>
                  </a:lnTo>
                  <a:lnTo>
                    <a:pt x="-1" y="14300"/>
                  </a:lnTo>
                  <a:close/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FFFF"/>
                      </a:gs>
                      <a:gs pos="100000">
                        <a:srgbClr val="44AAAA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9" name="Arc 116"/>
            <p:cNvSpPr>
              <a:spLocks/>
            </p:cNvSpPr>
            <p:nvPr/>
          </p:nvSpPr>
          <p:spPr bwMode="auto">
            <a:xfrm rot="5386920" flipV="1">
              <a:off x="2260" y="2178"/>
              <a:ext cx="1579" cy="129"/>
            </a:xfrm>
            <a:custGeom>
              <a:avLst/>
              <a:gdLst>
                <a:gd name="T0" fmla="*/ 0 w 40187"/>
                <a:gd name="T1" fmla="*/ 0 h 21600"/>
                <a:gd name="T2" fmla="*/ 0 w 40187"/>
                <a:gd name="T3" fmla="*/ 0 h 21600"/>
                <a:gd name="T4" fmla="*/ 0 w 4018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187" h="21600" fill="none" extrusionOk="0">
                  <a:moveTo>
                    <a:pt x="-1" y="13158"/>
                  </a:moveTo>
                  <a:cubicBezTo>
                    <a:pt x="3386" y="5180"/>
                    <a:pt x="11214" y="0"/>
                    <a:pt x="19882" y="0"/>
                  </a:cubicBezTo>
                  <a:cubicBezTo>
                    <a:pt x="28971" y="0"/>
                    <a:pt x="37087" y="5689"/>
                    <a:pt x="40187" y="14233"/>
                  </a:cubicBezTo>
                </a:path>
                <a:path w="40187" h="21600" stroke="0" extrusionOk="0">
                  <a:moveTo>
                    <a:pt x="-1" y="13158"/>
                  </a:moveTo>
                  <a:cubicBezTo>
                    <a:pt x="3386" y="5180"/>
                    <a:pt x="11214" y="0"/>
                    <a:pt x="19882" y="0"/>
                  </a:cubicBezTo>
                  <a:cubicBezTo>
                    <a:pt x="28971" y="0"/>
                    <a:pt x="37087" y="5689"/>
                    <a:pt x="40187" y="14233"/>
                  </a:cubicBezTo>
                  <a:lnTo>
                    <a:pt x="19882" y="21600"/>
                  </a:lnTo>
                  <a:lnTo>
                    <a:pt x="-1" y="13158"/>
                  </a:lnTo>
                  <a:close/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FFFF"/>
                      </a:gs>
                      <a:gs pos="100000">
                        <a:srgbClr val="47B2B2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19" name="Line 117"/>
          <p:cNvSpPr>
            <a:spLocks noChangeShapeType="1"/>
          </p:cNvSpPr>
          <p:nvPr/>
        </p:nvSpPr>
        <p:spPr bwMode="auto">
          <a:xfrm>
            <a:off x="1135063" y="3606800"/>
            <a:ext cx="75422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1782" name="Group 118"/>
          <p:cNvGrpSpPr>
            <a:grpSpLocks/>
          </p:cNvGrpSpPr>
          <p:nvPr/>
        </p:nvGrpSpPr>
        <p:grpSpPr bwMode="auto">
          <a:xfrm>
            <a:off x="5876925" y="1314450"/>
            <a:ext cx="715963" cy="4689475"/>
            <a:chOff x="3637" y="531"/>
            <a:chExt cx="508" cy="3535"/>
          </a:xfrm>
        </p:grpSpPr>
        <p:sp>
          <p:nvSpPr>
            <p:cNvPr id="8254" name="Rectangle 119"/>
            <p:cNvSpPr>
              <a:spLocks noChangeArrowheads="1"/>
            </p:cNvSpPr>
            <p:nvPr/>
          </p:nvSpPr>
          <p:spPr bwMode="auto">
            <a:xfrm>
              <a:off x="3637" y="531"/>
              <a:ext cx="508" cy="3535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801800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255" name="Line 120"/>
            <p:cNvSpPr>
              <a:spLocks noChangeShapeType="1"/>
            </p:cNvSpPr>
            <p:nvPr/>
          </p:nvSpPr>
          <p:spPr bwMode="auto">
            <a:xfrm>
              <a:off x="3660" y="690"/>
              <a:ext cx="475" cy="0"/>
            </a:xfrm>
            <a:prstGeom prst="line">
              <a:avLst/>
            </a:prstGeom>
            <a:noFill/>
            <a:ln w="76200">
              <a:solidFill>
                <a:srgbClr val="B222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6" name="Line 121"/>
            <p:cNvSpPr>
              <a:spLocks noChangeShapeType="1"/>
            </p:cNvSpPr>
            <p:nvPr/>
          </p:nvSpPr>
          <p:spPr bwMode="auto">
            <a:xfrm>
              <a:off x="3649" y="1085"/>
              <a:ext cx="475" cy="0"/>
            </a:xfrm>
            <a:prstGeom prst="line">
              <a:avLst/>
            </a:prstGeom>
            <a:noFill/>
            <a:ln w="76200">
              <a:solidFill>
                <a:srgbClr val="C225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7" name="Line 122"/>
            <p:cNvSpPr>
              <a:spLocks noChangeShapeType="1"/>
            </p:cNvSpPr>
            <p:nvPr/>
          </p:nvSpPr>
          <p:spPr bwMode="auto">
            <a:xfrm>
              <a:off x="3654" y="1486"/>
              <a:ext cx="475" cy="0"/>
            </a:xfrm>
            <a:prstGeom prst="line">
              <a:avLst/>
            </a:prstGeom>
            <a:noFill/>
            <a:ln w="76200">
              <a:solidFill>
                <a:srgbClr val="DC2A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8" name="Line 123"/>
            <p:cNvSpPr>
              <a:spLocks noChangeShapeType="1"/>
            </p:cNvSpPr>
            <p:nvPr/>
          </p:nvSpPr>
          <p:spPr bwMode="auto">
            <a:xfrm>
              <a:off x="3659" y="1887"/>
              <a:ext cx="475" cy="0"/>
            </a:xfrm>
            <a:prstGeom prst="line">
              <a:avLst/>
            </a:prstGeom>
            <a:noFill/>
            <a:ln w="76200">
              <a:solidFill>
                <a:srgbClr val="FF390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9" name="Line 124"/>
            <p:cNvSpPr>
              <a:spLocks noChangeShapeType="1"/>
            </p:cNvSpPr>
            <p:nvPr/>
          </p:nvSpPr>
          <p:spPr bwMode="auto">
            <a:xfrm>
              <a:off x="3659" y="2259"/>
              <a:ext cx="475" cy="0"/>
            </a:xfrm>
            <a:prstGeom prst="line">
              <a:avLst/>
            </a:prstGeom>
            <a:noFill/>
            <a:ln w="76200">
              <a:solidFill>
                <a:srgbClr val="FF532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0" name="Line 125"/>
            <p:cNvSpPr>
              <a:spLocks noChangeShapeType="1"/>
            </p:cNvSpPr>
            <p:nvPr/>
          </p:nvSpPr>
          <p:spPr bwMode="auto">
            <a:xfrm>
              <a:off x="3664" y="2615"/>
              <a:ext cx="475" cy="0"/>
            </a:xfrm>
            <a:prstGeom prst="line">
              <a:avLst/>
            </a:prstGeom>
            <a:noFill/>
            <a:ln w="76200">
              <a:solidFill>
                <a:srgbClr val="FF390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1" name="Line 126"/>
            <p:cNvSpPr>
              <a:spLocks noChangeShapeType="1"/>
            </p:cNvSpPr>
            <p:nvPr/>
          </p:nvSpPr>
          <p:spPr bwMode="auto">
            <a:xfrm>
              <a:off x="3660" y="2993"/>
              <a:ext cx="475" cy="0"/>
            </a:xfrm>
            <a:prstGeom prst="line">
              <a:avLst/>
            </a:prstGeom>
            <a:noFill/>
            <a:ln w="76200">
              <a:solidFill>
                <a:srgbClr val="DC2A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2" name="Line 127"/>
            <p:cNvSpPr>
              <a:spLocks noChangeShapeType="1"/>
            </p:cNvSpPr>
            <p:nvPr/>
          </p:nvSpPr>
          <p:spPr bwMode="auto">
            <a:xfrm>
              <a:off x="3666" y="3372"/>
              <a:ext cx="475" cy="0"/>
            </a:xfrm>
            <a:prstGeom prst="line">
              <a:avLst/>
            </a:prstGeom>
            <a:noFill/>
            <a:ln w="76200">
              <a:solidFill>
                <a:srgbClr val="C225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21" name="WordArt 128"/>
          <p:cNvSpPr>
            <a:spLocks noChangeArrowheads="1" noChangeShapeType="1" noTextEdit="1"/>
          </p:cNvSpPr>
          <p:nvPr/>
        </p:nvSpPr>
        <p:spPr bwMode="auto">
          <a:xfrm>
            <a:off x="342900" y="215900"/>
            <a:ext cx="8367713" cy="5984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900" b="1" kern="10">
                <a:ln w="9525">
                  <a:solidFill>
                    <a:srgbClr val="8C1B00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光柵衍射包含单缝衍射和缝间子波相互干涉两种因素</a:t>
            </a:r>
            <a:endParaRPr lang="en-US" sz="900" b="1" kern="10">
              <a:ln w="9525">
                <a:solidFill>
                  <a:srgbClr val="8C1B00"/>
                </a:solidFill>
                <a:round/>
                <a:headEnd/>
                <a:tailEnd/>
              </a:ln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41793" name="Group 129"/>
          <p:cNvGrpSpPr>
            <a:grpSpLocks/>
          </p:cNvGrpSpPr>
          <p:nvPr/>
        </p:nvGrpSpPr>
        <p:grpSpPr bwMode="auto">
          <a:xfrm>
            <a:off x="6656388" y="1239838"/>
            <a:ext cx="1846262" cy="4703762"/>
            <a:chOff x="4190" y="475"/>
            <a:chExt cx="1310" cy="3546"/>
          </a:xfrm>
        </p:grpSpPr>
        <p:sp>
          <p:nvSpPr>
            <p:cNvPr id="8241" name="Rectangle 130"/>
            <p:cNvSpPr>
              <a:spLocks noChangeArrowheads="1"/>
            </p:cNvSpPr>
            <p:nvPr/>
          </p:nvSpPr>
          <p:spPr bwMode="auto">
            <a:xfrm>
              <a:off x="4201" y="553"/>
              <a:ext cx="1299" cy="34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242" name="Line 131"/>
            <p:cNvSpPr>
              <a:spLocks noChangeShapeType="1"/>
            </p:cNvSpPr>
            <p:nvPr/>
          </p:nvSpPr>
          <p:spPr bwMode="auto">
            <a:xfrm>
              <a:off x="4212" y="475"/>
              <a:ext cx="0" cy="3467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3" name="Line 132"/>
            <p:cNvSpPr>
              <a:spLocks noChangeShapeType="1"/>
            </p:cNvSpPr>
            <p:nvPr/>
          </p:nvSpPr>
          <p:spPr bwMode="auto">
            <a:xfrm>
              <a:off x="4211" y="678"/>
              <a:ext cx="43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4" name="Line 133"/>
            <p:cNvSpPr>
              <a:spLocks noChangeShapeType="1"/>
            </p:cNvSpPr>
            <p:nvPr/>
          </p:nvSpPr>
          <p:spPr bwMode="auto">
            <a:xfrm flipV="1">
              <a:off x="4200" y="1081"/>
              <a:ext cx="784" cy="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5" name="Line 134"/>
            <p:cNvSpPr>
              <a:spLocks noChangeShapeType="1"/>
            </p:cNvSpPr>
            <p:nvPr/>
          </p:nvSpPr>
          <p:spPr bwMode="auto">
            <a:xfrm>
              <a:off x="4190" y="1491"/>
              <a:ext cx="1020" cy="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6" name="Line 135"/>
            <p:cNvSpPr>
              <a:spLocks noChangeShapeType="1"/>
            </p:cNvSpPr>
            <p:nvPr/>
          </p:nvSpPr>
          <p:spPr bwMode="auto">
            <a:xfrm>
              <a:off x="4201" y="1886"/>
              <a:ext cx="1162" cy="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7" name="Line 136"/>
            <p:cNvSpPr>
              <a:spLocks noChangeShapeType="1"/>
            </p:cNvSpPr>
            <p:nvPr/>
          </p:nvSpPr>
          <p:spPr bwMode="auto">
            <a:xfrm flipV="1">
              <a:off x="4190" y="2257"/>
              <a:ext cx="1233" cy="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8" name="Line 137"/>
            <p:cNvSpPr>
              <a:spLocks noChangeShapeType="1"/>
            </p:cNvSpPr>
            <p:nvPr/>
          </p:nvSpPr>
          <p:spPr bwMode="auto">
            <a:xfrm flipV="1">
              <a:off x="4206" y="2635"/>
              <a:ext cx="1152" cy="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9" name="Line 138"/>
            <p:cNvSpPr>
              <a:spLocks noChangeShapeType="1"/>
            </p:cNvSpPr>
            <p:nvPr/>
          </p:nvSpPr>
          <p:spPr bwMode="auto">
            <a:xfrm flipV="1">
              <a:off x="4196" y="2988"/>
              <a:ext cx="1029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0" name="Line 139"/>
            <p:cNvSpPr>
              <a:spLocks noChangeShapeType="1"/>
            </p:cNvSpPr>
            <p:nvPr/>
          </p:nvSpPr>
          <p:spPr bwMode="auto">
            <a:xfrm flipV="1">
              <a:off x="4218" y="3371"/>
              <a:ext cx="79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1" name="Line 140"/>
            <p:cNvSpPr>
              <a:spLocks noChangeShapeType="1"/>
            </p:cNvSpPr>
            <p:nvPr/>
          </p:nvSpPr>
          <p:spPr bwMode="auto">
            <a:xfrm>
              <a:off x="4228" y="3733"/>
              <a:ext cx="498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2" name="Freeform 141"/>
            <p:cNvSpPr>
              <a:spLocks/>
            </p:cNvSpPr>
            <p:nvPr/>
          </p:nvSpPr>
          <p:spPr bwMode="auto">
            <a:xfrm>
              <a:off x="4417" y="508"/>
              <a:ext cx="1008" cy="1740"/>
            </a:xfrm>
            <a:custGeom>
              <a:avLst/>
              <a:gdLst>
                <a:gd name="T0" fmla="*/ 0 w 1006"/>
                <a:gd name="T1" fmla="*/ 0 h 1740"/>
                <a:gd name="T2" fmla="*/ 458 w 1006"/>
                <a:gd name="T3" fmla="*/ 373 h 1740"/>
                <a:gd name="T4" fmla="*/ 824 w 1006"/>
                <a:gd name="T5" fmla="*/ 915 h 1740"/>
                <a:gd name="T6" fmla="*/ 1016 w 1006"/>
                <a:gd name="T7" fmla="*/ 1412 h 1740"/>
                <a:gd name="T8" fmla="*/ 1062 w 1006"/>
                <a:gd name="T9" fmla="*/ 1740 h 17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6" h="1740">
                  <a:moveTo>
                    <a:pt x="0" y="0"/>
                  </a:moveTo>
                  <a:cubicBezTo>
                    <a:pt x="151" y="110"/>
                    <a:pt x="302" y="221"/>
                    <a:pt x="430" y="373"/>
                  </a:cubicBezTo>
                  <a:cubicBezTo>
                    <a:pt x="558" y="525"/>
                    <a:pt x="680" y="742"/>
                    <a:pt x="768" y="915"/>
                  </a:cubicBezTo>
                  <a:cubicBezTo>
                    <a:pt x="856" y="1088"/>
                    <a:pt x="920" y="1275"/>
                    <a:pt x="960" y="1412"/>
                  </a:cubicBezTo>
                  <a:cubicBezTo>
                    <a:pt x="1000" y="1549"/>
                    <a:pt x="1003" y="1644"/>
                    <a:pt x="1006" y="174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3" name="Freeform 142"/>
            <p:cNvSpPr>
              <a:spLocks/>
            </p:cNvSpPr>
            <p:nvPr/>
          </p:nvSpPr>
          <p:spPr bwMode="auto">
            <a:xfrm flipV="1">
              <a:off x="4412" y="2243"/>
              <a:ext cx="1008" cy="1740"/>
            </a:xfrm>
            <a:custGeom>
              <a:avLst/>
              <a:gdLst>
                <a:gd name="T0" fmla="*/ 0 w 1006"/>
                <a:gd name="T1" fmla="*/ 0 h 1740"/>
                <a:gd name="T2" fmla="*/ 458 w 1006"/>
                <a:gd name="T3" fmla="*/ 373 h 1740"/>
                <a:gd name="T4" fmla="*/ 824 w 1006"/>
                <a:gd name="T5" fmla="*/ 915 h 1740"/>
                <a:gd name="T6" fmla="*/ 1016 w 1006"/>
                <a:gd name="T7" fmla="*/ 1412 h 1740"/>
                <a:gd name="T8" fmla="*/ 1062 w 1006"/>
                <a:gd name="T9" fmla="*/ 1740 h 17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6" h="1740">
                  <a:moveTo>
                    <a:pt x="0" y="0"/>
                  </a:moveTo>
                  <a:cubicBezTo>
                    <a:pt x="151" y="110"/>
                    <a:pt x="302" y="221"/>
                    <a:pt x="430" y="373"/>
                  </a:cubicBezTo>
                  <a:cubicBezTo>
                    <a:pt x="558" y="525"/>
                    <a:pt x="680" y="742"/>
                    <a:pt x="768" y="915"/>
                  </a:cubicBezTo>
                  <a:cubicBezTo>
                    <a:pt x="856" y="1088"/>
                    <a:pt x="920" y="1275"/>
                    <a:pt x="960" y="1412"/>
                  </a:cubicBezTo>
                  <a:cubicBezTo>
                    <a:pt x="1000" y="1549"/>
                    <a:pt x="1003" y="1644"/>
                    <a:pt x="1006" y="174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23" name="Line 143"/>
          <p:cNvSpPr>
            <a:spLocks noChangeShapeType="1"/>
          </p:cNvSpPr>
          <p:nvPr/>
        </p:nvSpPr>
        <p:spPr bwMode="auto">
          <a:xfrm>
            <a:off x="0" y="968375"/>
            <a:ext cx="9144000" cy="1588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4" name="WordArt 144"/>
          <p:cNvSpPr>
            <a:spLocks noChangeArrowheads="1" noChangeShapeType="1" noTextEdit="1"/>
          </p:cNvSpPr>
          <p:nvPr/>
        </p:nvSpPr>
        <p:spPr bwMode="auto">
          <a:xfrm>
            <a:off x="833438" y="2746375"/>
            <a:ext cx="344487" cy="355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9412"/>
              </a:avLst>
            </a:prstTxWarp>
          </a:bodyPr>
          <a:lstStyle/>
          <a:p>
            <a:pPr algn="ctr"/>
            <a:r>
              <a:rPr lang="en-US" sz="36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8225" name="Line 145"/>
          <p:cNvSpPr>
            <a:spLocks noChangeShapeType="1"/>
          </p:cNvSpPr>
          <p:nvPr/>
        </p:nvSpPr>
        <p:spPr bwMode="auto">
          <a:xfrm>
            <a:off x="5867400" y="1303338"/>
            <a:ext cx="0" cy="47180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6" name="Line 146"/>
          <p:cNvSpPr>
            <a:spLocks noChangeShapeType="1"/>
          </p:cNvSpPr>
          <p:nvPr/>
        </p:nvSpPr>
        <p:spPr bwMode="auto">
          <a:xfrm>
            <a:off x="6578600" y="1249363"/>
            <a:ext cx="0" cy="4789487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7" name="Line 147"/>
          <p:cNvSpPr>
            <a:spLocks noChangeShapeType="1"/>
          </p:cNvSpPr>
          <p:nvPr/>
        </p:nvSpPr>
        <p:spPr bwMode="auto">
          <a:xfrm>
            <a:off x="6527800" y="1309688"/>
            <a:ext cx="0" cy="4700587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1812" name="Group 148"/>
          <p:cNvGrpSpPr>
            <a:grpSpLocks/>
          </p:cNvGrpSpPr>
          <p:nvPr/>
        </p:nvGrpSpPr>
        <p:grpSpPr bwMode="auto">
          <a:xfrm>
            <a:off x="1065213" y="5732463"/>
            <a:ext cx="6945312" cy="598487"/>
            <a:chOff x="750" y="3431"/>
            <a:chExt cx="4375" cy="456"/>
          </a:xfrm>
        </p:grpSpPr>
        <p:sp>
          <p:nvSpPr>
            <p:cNvPr id="8239" name="Rectangle 149"/>
            <p:cNvSpPr>
              <a:spLocks noChangeArrowheads="1"/>
            </p:cNvSpPr>
            <p:nvPr/>
          </p:nvSpPr>
          <p:spPr bwMode="auto">
            <a:xfrm>
              <a:off x="750" y="3431"/>
              <a:ext cx="4375" cy="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240" name="WordArt 150"/>
            <p:cNvSpPr>
              <a:spLocks noChangeArrowheads="1" noChangeShapeType="1" noTextEdit="1"/>
            </p:cNvSpPr>
            <p:nvPr/>
          </p:nvSpPr>
          <p:spPr bwMode="auto">
            <a:xfrm>
              <a:off x="805" y="3466"/>
              <a:ext cx="4279" cy="38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每条单缝都产生同样的单缝衍射图样</a:t>
              </a:r>
              <a:endParaRPr lang="en-US" b="1" kern="1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41815" name="Group 151"/>
          <p:cNvGrpSpPr>
            <a:grpSpLocks/>
          </p:cNvGrpSpPr>
          <p:nvPr/>
        </p:nvGrpSpPr>
        <p:grpSpPr bwMode="auto">
          <a:xfrm>
            <a:off x="950913" y="5665788"/>
            <a:ext cx="7080250" cy="787400"/>
            <a:chOff x="599" y="3140"/>
            <a:chExt cx="4562" cy="948"/>
          </a:xfrm>
        </p:grpSpPr>
        <p:sp>
          <p:nvSpPr>
            <p:cNvPr id="8237" name="Rectangle 152"/>
            <p:cNvSpPr>
              <a:spLocks noChangeArrowheads="1"/>
            </p:cNvSpPr>
            <p:nvPr/>
          </p:nvSpPr>
          <p:spPr bwMode="auto">
            <a:xfrm>
              <a:off x="599" y="3140"/>
              <a:ext cx="4562" cy="9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41817" name="WordArt 153">
              <a:extLst>
                <a:ext uri="{FF2B5EF4-FFF2-40B4-BE49-F238E27FC236}"/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78" y="3307"/>
              <a:ext cx="4182" cy="61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缝与缝之间的子波干涉产生干涉条纹</a:t>
              </a:r>
              <a:r>
                <a:rPr lang="en-US" altLang="zh-CN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,</a:t>
              </a:r>
            </a:p>
            <a:p>
              <a:pPr algn="ctr">
                <a:defRPr/>
              </a:pPr>
              <a:r>
                <a:rPr lang="zh-CN" altLang="en-US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各条纹的强度受单缝衍射条纹强度调制</a:t>
              </a:r>
            </a:p>
          </p:txBody>
        </p:sp>
      </p:grpSp>
      <p:grpSp>
        <p:nvGrpSpPr>
          <p:cNvPr id="241818" name="Group 154"/>
          <p:cNvGrpSpPr>
            <a:grpSpLocks/>
          </p:cNvGrpSpPr>
          <p:nvPr/>
        </p:nvGrpSpPr>
        <p:grpSpPr bwMode="auto">
          <a:xfrm>
            <a:off x="977900" y="5703888"/>
            <a:ext cx="7118350" cy="884237"/>
            <a:chOff x="599" y="3140"/>
            <a:chExt cx="4562" cy="948"/>
          </a:xfrm>
        </p:grpSpPr>
        <p:sp>
          <p:nvSpPr>
            <p:cNvPr id="8235" name="Rectangle 155"/>
            <p:cNvSpPr>
              <a:spLocks noChangeArrowheads="1"/>
            </p:cNvSpPr>
            <p:nvPr/>
          </p:nvSpPr>
          <p:spPr bwMode="auto">
            <a:xfrm>
              <a:off x="599" y="3140"/>
              <a:ext cx="4562" cy="9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41820" name="WordArt 156">
              <a:extLst>
                <a:ext uri="{FF2B5EF4-FFF2-40B4-BE49-F238E27FC236}"/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86" y="3447"/>
              <a:ext cx="4199" cy="29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sz="900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缝数增多</a:t>
              </a:r>
              <a:r>
                <a:rPr lang="en-US" altLang="zh-CN" sz="900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,</a:t>
              </a:r>
              <a:r>
                <a:rPr lang="zh-CN" altLang="en-US" sz="900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缝间干涉明纹变细</a:t>
              </a:r>
              <a:r>
                <a:rPr lang="en-US" altLang="zh-CN" sz="900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.</a:t>
              </a:r>
              <a:endParaRPr lang="zh-CN" altLang="en-US" sz="900" b="1" kern="1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41822" name="Group 158"/>
          <p:cNvGrpSpPr>
            <a:grpSpLocks/>
          </p:cNvGrpSpPr>
          <p:nvPr/>
        </p:nvGrpSpPr>
        <p:grpSpPr bwMode="auto">
          <a:xfrm>
            <a:off x="0" y="5632450"/>
            <a:ext cx="8532813" cy="965200"/>
            <a:chOff x="588" y="3412"/>
            <a:chExt cx="4550" cy="551"/>
          </a:xfrm>
        </p:grpSpPr>
        <p:sp>
          <p:nvSpPr>
            <p:cNvPr id="8233" name="Rectangle 159"/>
            <p:cNvSpPr>
              <a:spLocks noChangeArrowheads="1"/>
            </p:cNvSpPr>
            <p:nvPr/>
          </p:nvSpPr>
          <p:spPr bwMode="auto">
            <a:xfrm>
              <a:off x="588" y="3412"/>
              <a:ext cx="4550" cy="5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41824" name="WordArt 160">
              <a:extLst>
                <a:ext uri="{FF2B5EF4-FFF2-40B4-BE49-F238E27FC236}"/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87" y="3499"/>
              <a:ext cx="4296" cy="39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sz="1200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缝数很多</a:t>
              </a:r>
              <a:r>
                <a:rPr lang="en-US" altLang="zh-CN" sz="1200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,</a:t>
              </a:r>
              <a:r>
                <a:rPr lang="zh-CN" altLang="en-US" sz="1200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缝间干涉形成一系列很细的干涉明纹</a:t>
              </a:r>
              <a:r>
                <a:rPr lang="en-US" altLang="zh-CN" sz="1200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,</a:t>
              </a:r>
            </a:p>
            <a:p>
              <a:pPr algn="ctr">
                <a:defRPr/>
              </a:pPr>
              <a:r>
                <a:rPr lang="zh-CN" altLang="en-US" sz="1200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各明纹的极值受单缝衍射因素的调制</a:t>
              </a:r>
              <a:r>
                <a:rPr lang="en-US" altLang="zh-CN" sz="1200" b="1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solidFill>
                    <a:srgbClr val="0066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.</a:t>
              </a:r>
              <a:endParaRPr lang="zh-CN" altLang="en-US" sz="1200" b="1" kern="1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8232" name="Line 157"/>
          <p:cNvSpPr>
            <a:spLocks noChangeShapeType="1"/>
          </p:cNvSpPr>
          <p:nvPr/>
        </p:nvSpPr>
        <p:spPr bwMode="auto">
          <a:xfrm>
            <a:off x="0" y="6589713"/>
            <a:ext cx="9144000" cy="1587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4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4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1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1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24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1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1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1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1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24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24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500"/>
                                        <p:tgtEl>
                                          <p:spTgt spid="24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1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1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1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1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500"/>
                                        <p:tgtEl>
                                          <p:spTgt spid="24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6" dur="500"/>
                                        <p:tgtEl>
                                          <p:spTgt spid="24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3" dur="500"/>
                                        <p:tgtEl>
                                          <p:spTgt spid="24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1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1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1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1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5" dur="500"/>
                                        <p:tgtEl>
                                          <p:spTgt spid="24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9" dur="500"/>
                                        <p:tgtEl>
                                          <p:spTgt spid="24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3" dur="500"/>
                                        <p:tgtEl>
                                          <p:spTgt spid="24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1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41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1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1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81" grpId="0" animBg="1"/>
      <p:bldP spid="241682" grpId="0" animBg="1"/>
      <p:bldP spid="241683" grpId="0" animBg="1"/>
      <p:bldP spid="241684" grpId="0" animBg="1"/>
      <p:bldP spid="241691" grpId="0" animBg="1"/>
      <p:bldP spid="241692" grpId="0" animBg="1"/>
      <p:bldP spid="241693" grpId="0" animBg="1"/>
      <p:bldP spid="241707" grpId="0" animBg="1"/>
      <p:bldP spid="2417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/>
            </a:extLst>
          </p:cNvPr>
          <p:cNvSpPr/>
          <p:nvPr/>
        </p:nvSpPr>
        <p:spPr>
          <a:xfrm>
            <a:off x="349250" y="1060450"/>
            <a:ext cx="6905625" cy="3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5226050" y="1000125"/>
          <a:ext cx="3917950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BMP 图象" r:id="rId3" imgW="8047619" imgH="6304762" progId="Paint.Picture">
                  <p:embed/>
                </p:oleObj>
              </mc:Choice>
              <mc:Fallback>
                <p:oleObj name="BMP 图象" r:id="rId3" imgW="8047619" imgH="630476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050" y="1000125"/>
                        <a:ext cx="3917950" cy="326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49" name="Rectangle 5"/>
          <p:cNvSpPr>
            <a:spLocks noChangeArrowheads="1"/>
          </p:cNvSpPr>
          <p:nvPr/>
        </p:nvSpPr>
        <p:spPr bwMode="auto">
          <a:xfrm>
            <a:off x="2139950" y="4897438"/>
            <a:ext cx="358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光栅衍射强度分布</a:t>
            </a:r>
          </a:p>
        </p:txBody>
      </p:sp>
      <p:sp>
        <p:nvSpPr>
          <p:cNvPr id="185350" name="Rectangle 6"/>
          <p:cNvSpPr>
            <a:spLocks noChangeArrowheads="1"/>
          </p:cNvSpPr>
          <p:nvPr/>
        </p:nvSpPr>
        <p:spPr bwMode="auto">
          <a:xfrm>
            <a:off x="6130925" y="3817938"/>
            <a:ext cx="313213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</a:rPr>
              <a:t>双缝衍射强度分布</a:t>
            </a:r>
          </a:p>
        </p:txBody>
      </p:sp>
      <p:pic>
        <p:nvPicPr>
          <p:cNvPr id="185351" name="Picture 7" descr="n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376363"/>
            <a:ext cx="5724525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4"/>
          <p:cNvSpPr txBox="1">
            <a:spLocks noChangeArrowheads="1"/>
          </p:cNvSpPr>
          <p:nvPr/>
        </p:nvSpPr>
        <p:spPr bwMode="auto">
          <a:xfrm>
            <a:off x="211138" y="250825"/>
            <a:ext cx="4378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4.3 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光栅衍射的特点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75"/>
                                        <p:tgtEl>
                                          <p:spTgt spid="18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9" grpId="0" autoUpdateAnimBg="0"/>
      <p:bldP spid="185350" grpId="0" autoUpdateAnimBg="0"/>
    </p:bldLst>
  </p:timing>
</p:sld>
</file>

<file path=ppt/theme/theme1.xml><?xml version="1.0" encoding="utf-8"?>
<a:theme xmlns:a="http://schemas.openxmlformats.org/drawingml/2006/main" name="演示文稿1">
  <a:themeElements>
    <a:clrScheme name="演示文稿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演示文稿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文稿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演示文稿1</Template>
  <TotalTime>5076</TotalTime>
  <Words>2455</Words>
  <Application>Microsoft Office PowerPoint</Application>
  <PresentationFormat>全屏显示(4:3)</PresentationFormat>
  <Paragraphs>499</Paragraphs>
  <Slides>49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49</vt:i4>
      </vt:variant>
    </vt:vector>
  </HeadingPairs>
  <TitlesOfParts>
    <vt:vector size="77" baseType="lpstr">
      <vt:lpstr>MS LineDraw</vt:lpstr>
      <vt:lpstr>方正书宋简体</vt:lpstr>
      <vt:lpstr>黑体</vt:lpstr>
      <vt:lpstr>华文中宋</vt:lpstr>
      <vt:lpstr>楷体_GB2312</vt:lpstr>
      <vt:lpstr>隶书</vt:lpstr>
      <vt:lpstr>宋体</vt:lpstr>
      <vt:lpstr>幼圆</vt:lpstr>
      <vt:lpstr>Arial</vt:lpstr>
      <vt:lpstr>Arial Black</vt:lpstr>
      <vt:lpstr>Calibri</vt:lpstr>
      <vt:lpstr>Impact</vt:lpstr>
      <vt:lpstr>Monotype Corsiva</vt:lpstr>
      <vt:lpstr>MT Extra</vt:lpstr>
      <vt:lpstr>Symbol</vt:lpstr>
      <vt:lpstr>Times New Roman</vt:lpstr>
      <vt:lpstr>Wingdings</vt:lpstr>
      <vt:lpstr>演示文稿1</vt:lpstr>
      <vt:lpstr>MathType 6.0 Equation</vt:lpstr>
      <vt:lpstr>Equation</vt:lpstr>
      <vt:lpstr>Unknown</vt:lpstr>
      <vt:lpstr>BMP 图象</vt:lpstr>
      <vt:lpstr>MathType 7.0 Equation</vt:lpstr>
      <vt:lpstr>公式</vt:lpstr>
      <vt:lpstr>MathType 5.0 Equation</vt:lpstr>
      <vt:lpstr>BMP 图像</vt:lpstr>
      <vt:lpstr>幻灯片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劳厄</vt:lpstr>
      <vt:lpstr>PowerPoint 演示文稿</vt:lpstr>
      <vt:lpstr>布喇格父子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lrx</dc:creator>
  <cp:lastModifiedBy>Administrator</cp:lastModifiedBy>
  <cp:revision>598</cp:revision>
  <cp:lastPrinted>2020-11-25T09:48:27Z</cp:lastPrinted>
  <dcterms:created xsi:type="dcterms:W3CDTF">2006-09-12T08:15:01Z</dcterms:created>
  <dcterms:modified xsi:type="dcterms:W3CDTF">2022-11-13T09:52:26Z</dcterms:modified>
</cp:coreProperties>
</file>